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9"/>
  </p:notesMasterIdLst>
  <p:handoutMasterIdLst>
    <p:handoutMasterId r:id="rId70"/>
  </p:handoutMasterIdLst>
  <p:sldIdLst>
    <p:sldId id="275" r:id="rId5"/>
    <p:sldId id="263" r:id="rId6"/>
    <p:sldId id="266" r:id="rId7"/>
    <p:sldId id="267" r:id="rId8"/>
    <p:sldId id="270" r:id="rId9"/>
    <p:sldId id="271" r:id="rId10"/>
    <p:sldId id="415" r:id="rId11"/>
    <p:sldId id="277" r:id="rId12"/>
    <p:sldId id="278" r:id="rId13"/>
    <p:sldId id="279" r:id="rId14"/>
    <p:sldId id="281" r:id="rId15"/>
    <p:sldId id="283" r:id="rId16"/>
    <p:sldId id="284" r:id="rId17"/>
    <p:sldId id="285" r:id="rId18"/>
    <p:sldId id="353" r:id="rId19"/>
    <p:sldId id="287" r:id="rId20"/>
    <p:sldId id="288" r:id="rId21"/>
    <p:sldId id="289" r:id="rId22"/>
    <p:sldId id="293" r:id="rId23"/>
    <p:sldId id="333" r:id="rId24"/>
    <p:sldId id="372" r:id="rId25"/>
    <p:sldId id="367" r:id="rId26"/>
    <p:sldId id="257" r:id="rId27"/>
    <p:sldId id="260" r:id="rId28"/>
    <p:sldId id="258" r:id="rId29"/>
    <p:sldId id="259" r:id="rId30"/>
    <p:sldId id="262" r:id="rId31"/>
    <p:sldId id="475" r:id="rId32"/>
    <p:sldId id="276" r:id="rId33"/>
    <p:sldId id="476" r:id="rId34"/>
    <p:sldId id="477" r:id="rId35"/>
    <p:sldId id="357" r:id="rId36"/>
    <p:sldId id="368" r:id="rId37"/>
    <p:sldId id="371" r:id="rId38"/>
    <p:sldId id="417" r:id="rId39"/>
    <p:sldId id="418" r:id="rId40"/>
    <p:sldId id="309" r:id="rId41"/>
    <p:sldId id="311" r:id="rId42"/>
    <p:sldId id="312" r:id="rId43"/>
    <p:sldId id="313" r:id="rId44"/>
    <p:sldId id="314" r:id="rId45"/>
    <p:sldId id="315" r:id="rId46"/>
    <p:sldId id="419" r:id="rId47"/>
    <p:sldId id="319" r:id="rId48"/>
    <p:sldId id="321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16" r:id="rId57"/>
    <p:sldId id="317" r:id="rId58"/>
    <p:sldId id="472" r:id="rId59"/>
    <p:sldId id="473" r:id="rId60"/>
    <p:sldId id="352" r:id="rId61"/>
    <p:sldId id="474" r:id="rId62"/>
    <p:sldId id="318" r:id="rId63"/>
    <p:sldId id="305" r:id="rId64"/>
    <p:sldId id="320" r:id="rId65"/>
    <p:sldId id="322" r:id="rId66"/>
    <p:sldId id="412" r:id="rId67"/>
    <p:sldId id="414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>
      <p:cViewPr varScale="1">
        <p:scale>
          <a:sx n="58" d="100"/>
          <a:sy n="58" d="100"/>
        </p:scale>
        <p:origin x="10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handoutMaster" Target="handoutMasters/handoutMaster1.xml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HRoNa ~" userId="ea48ab2039c9045c" providerId="LiveId" clId="{2834F0AB-593D-42A8-927B-D8C1172FD11A}"/>
    <pc:docChg chg="custSel modSld">
      <pc:chgData name="ZaHRoNa ~" userId="ea48ab2039c9045c" providerId="LiveId" clId="{2834F0AB-593D-42A8-927B-D8C1172FD11A}" dt="2023-10-04T02:43:53.656" v="3" actId="1076"/>
      <pc:docMkLst>
        <pc:docMk/>
      </pc:docMkLst>
      <pc:sldChg chg="delSp modSp mod">
        <pc:chgData name="ZaHRoNa ~" userId="ea48ab2039c9045c" providerId="LiveId" clId="{2834F0AB-593D-42A8-927B-D8C1172FD11A}" dt="2023-10-04T02:43:53.656" v="3" actId="1076"/>
        <pc:sldMkLst>
          <pc:docMk/>
          <pc:sldMk cId="1019294752" sldId="278"/>
        </pc:sldMkLst>
        <pc:picChg chg="del">
          <ac:chgData name="ZaHRoNa ~" userId="ea48ab2039c9045c" providerId="LiveId" clId="{2834F0AB-593D-42A8-927B-D8C1172FD11A}" dt="2023-10-04T02:43:48.877" v="0" actId="478"/>
          <ac:picMkLst>
            <pc:docMk/>
            <pc:sldMk cId="1019294752" sldId="278"/>
            <ac:picMk id="10" creationId="{00000000-0000-0000-0000-000000000000}"/>
          </ac:picMkLst>
        </pc:picChg>
        <pc:picChg chg="mod">
          <ac:chgData name="ZaHRoNa ~" userId="ea48ab2039c9045c" providerId="LiveId" clId="{2834F0AB-593D-42A8-927B-D8C1172FD11A}" dt="2023-10-04T02:43:53.656" v="3" actId="1076"/>
          <ac:picMkLst>
            <pc:docMk/>
            <pc:sldMk cId="1019294752" sldId="278"/>
            <ac:picMk id="12" creationId="{00000000-0000-0000-0000-000000000000}"/>
          </ac:picMkLst>
        </pc:picChg>
        <pc:picChg chg="mod">
          <ac:chgData name="ZaHRoNa ~" userId="ea48ab2039c9045c" providerId="LiveId" clId="{2834F0AB-593D-42A8-927B-D8C1172FD11A}" dt="2023-10-04T02:43:52.538" v="2" actId="1076"/>
          <ac:picMkLst>
            <pc:docMk/>
            <pc:sldMk cId="1019294752" sldId="278"/>
            <ac:picMk id="13" creationId="{00000000-0000-0000-0000-000000000000}"/>
          </ac:picMkLst>
        </pc:picChg>
        <pc:picChg chg="mod">
          <ac:chgData name="ZaHRoNa ~" userId="ea48ab2039c9045c" providerId="LiveId" clId="{2834F0AB-593D-42A8-927B-D8C1172FD11A}" dt="2023-10-04T02:43:51.419" v="1" actId="1076"/>
          <ac:picMkLst>
            <pc:docMk/>
            <pc:sldMk cId="1019294752" sldId="278"/>
            <ac:picMk id="15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media" Target="../media/media5.mp3"/><Relationship Id="rId7" Type="http://schemas.openxmlformats.org/officeDocument/2006/relationships/image" Target="../media/image5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media" Target="../media/media7.mp3"/><Relationship Id="rId7" Type="http://schemas.openxmlformats.org/officeDocument/2006/relationships/image" Target="../media/image6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microsoft.com/office/2007/relationships/media" Target="../media/media7.mp3"/><Relationship Id="rId7" Type="http://schemas.openxmlformats.org/officeDocument/2006/relationships/image" Target="../media/image64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microsoft.com/office/2007/relationships/media" Target="../media/media9.mp3"/><Relationship Id="rId7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gif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gif"/><Relationship Id="rId4" Type="http://schemas.microsoft.com/office/2007/relationships/hdphoto" Target="../media/hdphoto8.wdp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136258-6081-4DF2-8FCC-1D9F3E618B34}"/>
              </a:ext>
            </a:extLst>
          </p:cNvPr>
          <p:cNvSpPr/>
          <p:nvPr/>
        </p:nvSpPr>
        <p:spPr>
          <a:xfrm>
            <a:off x="76200" y="2895600"/>
            <a:ext cx="11658600" cy="1095375"/>
          </a:xfrm>
          <a:prstGeom prst="roundRect">
            <a:avLst/>
          </a:prstGeom>
          <a:solidFill>
            <a:schemeClr val="bg1"/>
          </a:solidFill>
          <a:ln>
            <a:solidFill>
              <a:srgbClr val="D6E8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3767818-5977-4666-86E7-5962E3FA636D}"/>
              </a:ext>
            </a:extLst>
          </p:cNvPr>
          <p:cNvSpPr/>
          <p:nvPr/>
        </p:nvSpPr>
        <p:spPr>
          <a:xfrm>
            <a:off x="0" y="228600"/>
            <a:ext cx="1676400" cy="762000"/>
          </a:xfrm>
          <a:prstGeom prst="homePlate">
            <a:avLst/>
          </a:prstGeom>
          <a:solidFill>
            <a:srgbClr val="4E8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914400"/>
            <a:ext cx="8458200" cy="1524000"/>
          </a:xfrm>
        </p:spPr>
        <p:txBody>
          <a:bodyPr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2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124200"/>
            <a:ext cx="11658600" cy="990600"/>
          </a:xfrm>
        </p:spPr>
        <p:txBody>
          <a:bodyPr>
            <a:normAutofit fontScale="25000" lnSpcReduction="20000"/>
          </a:bodyPr>
          <a:lstStyle/>
          <a:p>
            <a:r>
              <a:rPr lang="en-US" sz="28800" b="1" dirty="0">
                <a:ln>
                  <a:solidFill>
                    <a:schemeClr val="bg1"/>
                  </a:solidFill>
                </a:ln>
                <a:solidFill>
                  <a:srgbClr val="89271E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SPORTS AND ACTIVITIES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F0BFB-482F-4879-AE21-70FF850BA040}"/>
              </a:ext>
            </a:extLst>
          </p:cNvPr>
          <p:cNvSpPr txBox="1"/>
          <p:nvPr/>
        </p:nvSpPr>
        <p:spPr>
          <a:xfrm>
            <a:off x="-19050" y="1524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Page:9</a:t>
            </a:r>
          </a:p>
        </p:txBody>
      </p:sp>
      <p:pic>
        <p:nvPicPr>
          <p:cNvPr id="1028" name="Picture 4" descr="Images Of Cartoon Clipart Sports Pictures">
            <a:extLst>
              <a:ext uri="{FF2B5EF4-FFF2-40B4-BE49-F238E27FC236}">
                <a16:creationId xmlns:a16="http://schemas.microsoft.com/office/drawing/2014/main" id="{E741CD1E-87F1-459F-BF44-4AEEC3831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1" b="89986" l="7826" r="90000">
                        <a14:foregroundMark x1="11413" y1="16166" x2="8043" y2="22175"/>
                        <a14:foregroundMark x1="8043" y1="22175" x2="7826" y2="22175"/>
                        <a14:foregroundMark x1="39457" y1="12446" x2="37935" y2="10157"/>
                        <a14:foregroundMark x1="20652" y1="51502" x2="21630" y2="51502"/>
                        <a14:foregroundMark x1="32826" y1="27039" x2="34674" y2="27039"/>
                        <a14:foregroundMark x1="35652" y1="26753" x2="34565" y2="27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" t="5007" r="54566" b="33905"/>
          <a:stretch/>
        </p:blipFill>
        <p:spPr bwMode="auto">
          <a:xfrm>
            <a:off x="7772400" y="152400"/>
            <a:ext cx="2667000" cy="277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s Of Cartoon Clipart Sports Pictures">
            <a:extLst>
              <a:ext uri="{FF2B5EF4-FFF2-40B4-BE49-F238E27FC236}">
                <a16:creationId xmlns:a16="http://schemas.microsoft.com/office/drawing/2014/main" id="{C7B22D19-2F1F-4A0F-8812-43971FCAC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96" b="44635" l="43587" r="64457">
                        <a14:foregroundMark x1="59348" y1="34049" x2="60000" y2="37053"/>
                        <a14:foregroundMark x1="63913" y1="35050" x2="58587" y2="31617"/>
                        <a14:foregroundMark x1="58587" y1="31617" x2="61630" y2="40200"/>
                        <a14:foregroundMark x1="61630" y1="40200" x2="62717" y2="39342"/>
                        <a14:foregroundMark x1="63587" y1="34192" x2="64457" y2="33906"/>
                        <a14:foregroundMark x1="56304" y1="41059" x2="55543" y2="41488"/>
                        <a14:foregroundMark x1="55326" y1="43062" x2="56087" y2="44206"/>
                        <a14:foregroundMark x1="52065" y1="43491" x2="51413" y2="44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5" t="3648" r="33913" b="54292"/>
          <a:stretch/>
        </p:blipFill>
        <p:spPr bwMode="auto">
          <a:xfrm>
            <a:off x="7086600" y="4191000"/>
            <a:ext cx="1676400" cy="215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s Of Cartoon Clipart Sports Pictures">
            <a:extLst>
              <a:ext uri="{FF2B5EF4-FFF2-40B4-BE49-F238E27FC236}">
                <a16:creationId xmlns:a16="http://schemas.microsoft.com/office/drawing/2014/main" id="{C1A07EE1-F216-4F78-BB81-816A34E9F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496" b="86123" l="38913" r="65761">
                        <a14:foregroundMark x1="46957" y1="86266" x2="45435" y2="86266"/>
                        <a14:foregroundMark x1="48261" y1="49642" x2="46407" y2="48422"/>
                        <a14:foregroundMark x1="43261" y1="46352" x2="41407" y2="48365"/>
                        <a14:foregroundMark x1="41552" y1="55494" x2="42500" y2="57082"/>
                        <a14:foregroundMark x1="42353" y1="60576" x2="42174" y2="64807"/>
                        <a14:foregroundMark x1="42500" y1="57082" x2="42469" y2="57813"/>
                        <a14:foregroundMark x1="42174" y1="64807" x2="45652" y2="66953"/>
                        <a14:backgroundMark x1="41848" y1="48498" x2="40652" y2="55222"/>
                        <a14:backgroundMark x1="46957" y1="49928" x2="43478" y2="47353"/>
                        <a14:backgroundMark x1="42609" y1="57797" x2="42717" y2="59371"/>
                        <a14:backgroundMark x1="41957" y1="58941" x2="42174" y2="58941"/>
                        <a14:backgroundMark x1="42717" y1="58941" x2="42065" y2="60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3" t="42990" r="30870" b="9799"/>
          <a:stretch/>
        </p:blipFill>
        <p:spPr bwMode="auto">
          <a:xfrm>
            <a:off x="4724400" y="3886200"/>
            <a:ext cx="2590800" cy="284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s Of Cartoon Clipart Sports Pictures">
            <a:extLst>
              <a:ext uri="{FF2B5EF4-FFF2-40B4-BE49-F238E27FC236}">
                <a16:creationId xmlns:a16="http://schemas.microsoft.com/office/drawing/2014/main" id="{78D8FBF9-1142-4DF4-AF97-B00531D89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788" b="86409" l="72174" r="88587">
                        <a14:foregroundMark x1="86087" y1="53648" x2="86413" y2="53648"/>
                        <a14:foregroundMark x1="81630" y1="54506" x2="75543" y2="52217"/>
                        <a14:foregroundMark x1="75543" y1="52217" x2="72391" y2="55794"/>
                        <a14:foregroundMark x1="81630" y1="81974" x2="80870" y2="83691"/>
                        <a14:foregroundMark x1="76413" y1="84549" x2="75543" y2="84692"/>
                        <a14:foregroundMark x1="81957" y1="84549" x2="82174" y2="84979"/>
                        <a14:foregroundMark x1="75652" y1="86409" x2="75761" y2="86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17" t="49428" r="9348" b="11802"/>
          <a:stretch/>
        </p:blipFill>
        <p:spPr bwMode="auto">
          <a:xfrm>
            <a:off x="1828800" y="381000"/>
            <a:ext cx="1676400" cy="241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77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3" t="33775" r="4801" b="29138"/>
          <a:stretch/>
        </p:blipFill>
        <p:spPr>
          <a:xfrm>
            <a:off x="1524000" y="0"/>
            <a:ext cx="9144000" cy="6835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652" y="620689"/>
            <a:ext cx="1512168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96" y="152400"/>
            <a:ext cx="5845203" cy="609471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685800"/>
            <a:ext cx="4517994" cy="18050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ln>
                  <a:solidFill>
                    <a:srgbClr val="0033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LISTENING</a:t>
            </a:r>
            <a:endParaRPr lang="ar-KW" sz="6600" dirty="0">
              <a:ln>
                <a:solidFill>
                  <a:srgbClr val="003300"/>
                </a:solidFill>
              </a:ln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94" y="530462"/>
            <a:ext cx="964776" cy="105786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235F7CB-4890-4679-8871-C0F06890B1FB}"/>
              </a:ext>
            </a:extLst>
          </p:cNvPr>
          <p:cNvSpPr txBox="1">
            <a:spLocks/>
          </p:cNvSpPr>
          <p:nvPr/>
        </p:nvSpPr>
        <p:spPr>
          <a:xfrm>
            <a:off x="0" y="1896069"/>
            <a:ext cx="6041996" cy="252353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prstClr val="black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  <a:cs typeface="Aharoni" pitchFamily="2" charset="-79"/>
              </a:rPr>
              <a:t>b.     2.1  Now, on your own listen and check your answers.</a:t>
            </a:r>
            <a:endParaRPr lang="ar-KW" sz="5400" b="1" dirty="0">
              <a:ln>
                <a:solidFill>
                  <a:prstClr val="black"/>
                </a:solidFill>
              </a:ln>
              <a:solidFill>
                <a:schemeClr val="accent6">
                  <a:lumMod val="75000"/>
                </a:schemeClr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2.1">
            <a:hlinkClick r:id="" action="ppaction://media"/>
            <a:extLst>
              <a:ext uri="{FF2B5EF4-FFF2-40B4-BE49-F238E27FC236}">
                <a16:creationId xmlns:a16="http://schemas.microsoft.com/office/drawing/2014/main" id="{EFD0C64C-57E0-4D1F-8E11-74B9C599B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14902"/>
            <a:ext cx="702078" cy="936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8F2404-53FC-4BD7-8EA1-1FC209745E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39" y="1896069"/>
            <a:ext cx="699205" cy="93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78592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Grey parrots ---------- say 800 words.</a:t>
            </a:r>
            <a:endParaRPr lang="ar-K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african_grey_parr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H="1">
            <a:off x="2819400" y="1785926"/>
            <a:ext cx="6248400" cy="44096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Rounded Rectangle 5"/>
          <p:cNvSpPr/>
          <p:nvPr/>
        </p:nvSpPr>
        <p:spPr>
          <a:xfrm>
            <a:off x="5312913" y="228600"/>
            <a:ext cx="1566174" cy="5364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can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3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13687970_g8gKK-L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4287" b="16071"/>
          <a:stretch/>
        </p:blipFill>
        <p:spPr>
          <a:xfrm>
            <a:off x="1828800" y="1828800"/>
            <a:ext cx="78486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2" y="0"/>
            <a:ext cx="9143999" cy="1124744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Camels --------------- drink 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130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litres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of water.</a:t>
            </a:r>
            <a:endParaRPr lang="ar-KW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71800" y="216024"/>
            <a:ext cx="1782198" cy="6926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can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75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858000" cy="1417638"/>
          </a:xfrm>
        </p:spPr>
        <p:txBody>
          <a:bodyPr>
            <a:normAutofit fontScale="90000"/>
          </a:bodyPr>
          <a:lstStyle/>
          <a:p>
            <a:pPr rtl="0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Ants ------------- sleep.</a:t>
            </a:r>
            <a:endParaRPr lang="ar-KW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0" y="251619"/>
            <a:ext cx="260412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can’t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rial" panose="020B060402020202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A3859FB-231F-4BFD-86AC-BA398D38A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385"/>
          <a:stretch/>
        </p:blipFill>
        <p:spPr>
          <a:xfrm>
            <a:off x="1752600" y="2133600"/>
            <a:ext cx="8991599" cy="2713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33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857364"/>
          </a:xfrm>
        </p:spPr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Tigers -------------- communicate with their ears.</a:t>
            </a:r>
            <a:endParaRPr lang="ar-K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0" y="0"/>
            <a:ext cx="172819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can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084204-7DFA-4F3E-9CD4-45F24BA09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924017"/>
            <a:ext cx="7772400" cy="3475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40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998" y="28575"/>
            <a:ext cx="9270522" cy="1844824"/>
          </a:xfrm>
        </p:spPr>
        <p:txBody>
          <a:bodyPr>
            <a:noAutofit/>
          </a:bodyPr>
          <a:lstStyle/>
          <a:p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Whales ---------------- sing for 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20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minutes.</a:t>
            </a:r>
            <a:endParaRPr lang="ar-KW" sz="52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29826" y="-76200"/>
            <a:ext cx="1566174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can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248C7C-8633-4CF3-9D89-6889F63D5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6998" y="1978174"/>
            <a:ext cx="8153400" cy="3475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907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36524"/>
            <a:ext cx="7848600" cy="1417638"/>
          </a:xfrm>
        </p:spPr>
        <p:txBody>
          <a:bodyPr>
            <a:noAutofit/>
          </a:bodyPr>
          <a:lstStyle/>
          <a:p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Bats ---------- walk.</a:t>
            </a:r>
            <a:endParaRPr lang="ar-KW" sz="66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Aharoni" pitchFamily="2" charset="-79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43400" y="102546"/>
            <a:ext cx="284233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can’t</a:t>
            </a:r>
            <a:endParaRPr lang="ar-KW" sz="8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17BFD5D-0F5D-4176-AABD-FDE3E1408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1" y="1828800"/>
            <a:ext cx="7467599" cy="3475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182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9144000" cy="1417638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0000CC"/>
                </a:solidFill>
                <a:latin typeface="Aharoni" pitchFamily="2" charset="-79"/>
                <a:cs typeface="Aharoni" pitchFamily="2" charset="-79"/>
              </a:rPr>
              <a:t>Snakes --------------- close their eyes.</a:t>
            </a:r>
            <a:endParaRPr lang="ar-KW" sz="5400" b="1" dirty="0">
              <a:solidFill>
                <a:srgbClr val="0000CC"/>
              </a:solidFill>
              <a:latin typeface="Aharoni" pitchFamily="2" charset="-79"/>
            </a:endParaRPr>
          </a:p>
        </p:txBody>
      </p:sp>
      <p:pic>
        <p:nvPicPr>
          <p:cNvPr id="6" name="Content Placeholder 5" descr="snake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1905000"/>
            <a:ext cx="7620000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ounded Rectangle 4"/>
          <p:cNvSpPr/>
          <p:nvPr/>
        </p:nvSpPr>
        <p:spPr>
          <a:xfrm>
            <a:off x="3733800" y="-76200"/>
            <a:ext cx="3284004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can’t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4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--Can you swim- - Can you skate- - English song for Kids - Let's sing - Sing A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52400"/>
            <a:ext cx="10134600" cy="46482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241B2BC-FAF1-4F98-9C69-61F6ECAFC3A5}"/>
              </a:ext>
            </a:extLst>
          </p:cNvPr>
          <p:cNvSpPr txBox="1">
            <a:spLocks/>
          </p:cNvSpPr>
          <p:nvPr/>
        </p:nvSpPr>
        <p:spPr>
          <a:xfrm>
            <a:off x="1600200" y="4800600"/>
            <a:ext cx="8305800" cy="1981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381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highlight>
                  <a:srgbClr val="C0C0C0"/>
                </a:highlight>
                <a:latin typeface="Garamond" panose="02020404030301010803" pitchFamily="18" charset="0"/>
              </a:rPr>
              <a:t> listen to this song, and then write what the boy can do and what the girl can’t do.</a:t>
            </a:r>
            <a:endParaRPr lang="ar-KW" b="1" dirty="0">
              <a:ln w="38100"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highlight>
                <a:srgbClr val="C0C0C0"/>
              </a:highligh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0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46" y="1143000"/>
            <a:ext cx="7722477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667508" y="0"/>
            <a:ext cx="8586954" cy="14176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381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Aharoni" pitchFamily="2" charset="-79"/>
              </a:rPr>
              <a:t>Can you snorkel?</a:t>
            </a:r>
            <a:endParaRPr lang="ar-KW" sz="6000" dirty="0">
              <a:ln w="38100"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9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A99FB8-94C2-44BA-B316-98BB13E3B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37" y="1752600"/>
            <a:ext cx="10496550" cy="447051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0512" y="76200"/>
            <a:ext cx="10670976" cy="1525116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n w="38100">
                  <a:solidFill>
                    <a:schemeClr val="tx1"/>
                  </a:soli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highlight>
                  <a:srgbClr val="C0C0C0"/>
                </a:highlight>
                <a:latin typeface="Garamond" panose="02020404030301010803" pitchFamily="18" charset="0"/>
              </a:rPr>
              <a:t>Watch the video </a:t>
            </a:r>
            <a:br>
              <a:rPr lang="en-US" sz="4800" b="1" dirty="0">
                <a:ln w="38100">
                  <a:solidFill>
                    <a:schemeClr val="tx1"/>
                  </a:soli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highlight>
                  <a:srgbClr val="C0C0C0"/>
                </a:highlight>
                <a:latin typeface="Garamond" panose="02020404030301010803" pitchFamily="18" charset="0"/>
              </a:rPr>
            </a:br>
            <a:r>
              <a:rPr lang="en-US" sz="4800" b="1" dirty="0">
                <a:ln w="38100">
                  <a:solidFill>
                    <a:schemeClr val="tx1"/>
                  </a:soli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highlight>
                  <a:srgbClr val="C0C0C0"/>
                </a:highlight>
                <a:latin typeface="Garamond" panose="02020404030301010803" pitchFamily="18" charset="0"/>
              </a:rPr>
              <a:t>and guess what our lesson is about </a:t>
            </a:r>
            <a:endParaRPr lang="ar-KW" sz="4800" b="1" dirty="0">
              <a:ln w="38100">
                <a:solidFill>
                  <a:schemeClr val="tx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highlight>
                <a:srgbClr val="C0C0C0"/>
              </a:highlight>
              <a:latin typeface="Garamond" panose="02020404030301010803" pitchFamily="18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484784"/>
            <a:ext cx="11856640" cy="152511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ar-KW" sz="4800" b="1" dirty="0">
              <a:ln w="38100">
                <a:solidFill>
                  <a:schemeClr val="tx1"/>
                </a:solidFill>
              </a:ln>
              <a:solidFill>
                <a:srgbClr val="0000CC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36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3" name="---Talking about countries and nationalities - English Langu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4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>
            <a:noAutofit/>
          </a:bodyPr>
          <a:lstStyle/>
          <a:p>
            <a:pPr rtl="0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Let’s read about different people from different countries.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19082" y="1417638"/>
            <a:ext cx="2268420" cy="5440362"/>
          </a:xfrm>
          <a:prstGeom prst="rect">
            <a:avLst/>
          </a:prstGeom>
        </p:spPr>
      </p:pic>
      <p:pic>
        <p:nvPicPr>
          <p:cNvPr id="4" name="Picture 3" descr="blank-world-map.jpg"/>
          <p:cNvPicPr>
            <a:picLocks noChangeAspect="1"/>
          </p:cNvPicPr>
          <p:nvPr/>
        </p:nvPicPr>
        <p:blipFill rotWithShape="1">
          <a:blip r:embed="rId3" cstate="print"/>
          <a:srcRect t="11021"/>
          <a:stretch/>
        </p:blipFill>
        <p:spPr>
          <a:xfrm>
            <a:off x="3431704" y="1556792"/>
            <a:ext cx="8760296" cy="5301210"/>
          </a:xfrm>
          <a:prstGeom prst="rect">
            <a:avLst/>
          </a:prstGeom>
        </p:spPr>
      </p:pic>
      <p:pic>
        <p:nvPicPr>
          <p:cNvPr id="5" name="Picture 4" descr="Indian-Wear-Sindhu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76320" y="4653136"/>
            <a:ext cx="785808" cy="1178712"/>
          </a:xfrm>
          <a:prstGeom prst="rect">
            <a:avLst/>
          </a:prstGeom>
        </p:spPr>
      </p:pic>
      <p:pic>
        <p:nvPicPr>
          <p:cNvPr id="6" name="Picture 5" descr="3896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20536" y="3661572"/>
            <a:ext cx="642942" cy="952494"/>
          </a:xfrm>
          <a:prstGeom prst="rect">
            <a:avLst/>
          </a:prstGeom>
        </p:spPr>
      </p:pic>
      <p:pic>
        <p:nvPicPr>
          <p:cNvPr id="7" name="Picture 6" descr="2hqy1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64531" y="2565866"/>
            <a:ext cx="587910" cy="1061115"/>
          </a:xfrm>
          <a:prstGeom prst="rect">
            <a:avLst/>
          </a:prstGeom>
        </p:spPr>
      </p:pic>
      <p:pic>
        <p:nvPicPr>
          <p:cNvPr id="8" name="Picture 7" descr="spain-falmico-danc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934233" y="2852936"/>
            <a:ext cx="781478" cy="1031559"/>
          </a:xfrm>
          <a:prstGeom prst="rect">
            <a:avLst/>
          </a:prstGeom>
        </p:spPr>
      </p:pic>
      <p:pic>
        <p:nvPicPr>
          <p:cNvPr id="9" name="Picture 8" descr="9df6_1_b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73919" y="2942564"/>
            <a:ext cx="779179" cy="1368834"/>
          </a:xfrm>
          <a:prstGeom prst="rect">
            <a:avLst/>
          </a:prstGeom>
        </p:spPr>
      </p:pic>
      <p:pic>
        <p:nvPicPr>
          <p:cNvPr id="10" name="Picture 9" descr="csa13-brazi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71864" y="4653136"/>
            <a:ext cx="724203" cy="9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1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dian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8539" y="1772816"/>
            <a:ext cx="487363" cy="487363"/>
          </a:xfrm>
          <a:prstGeom prst="rect">
            <a:avLst/>
          </a:prstGeom>
        </p:spPr>
      </p:pic>
      <p:pic>
        <p:nvPicPr>
          <p:cNvPr id="3" name="nationality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417638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Tw Cen MT" pitchFamily="34" charset="0"/>
              </a:rPr>
              <a:t>India</a:t>
            </a:r>
            <a:endParaRPr lang="ar-KW" sz="8800" b="1" dirty="0">
              <a:latin typeface="Tw Cen MT" pitchFamily="34" charset="0"/>
            </a:endParaRPr>
          </a:p>
        </p:txBody>
      </p:sp>
      <p:pic>
        <p:nvPicPr>
          <p:cNvPr id="4" name="Content Placeholder 3" descr="blank-world-map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1524000" y="1500174"/>
            <a:ext cx="9144000" cy="5357826"/>
          </a:xfrm>
        </p:spPr>
      </p:pic>
      <p:pic>
        <p:nvPicPr>
          <p:cNvPr id="5" name="Picture 4" descr="719457c73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357299"/>
            <a:ext cx="12192000" cy="5500702"/>
          </a:xfrm>
          <a:prstGeom prst="rect">
            <a:avLst/>
          </a:prstGeom>
        </p:spPr>
      </p:pic>
      <p:pic>
        <p:nvPicPr>
          <p:cNvPr id="6" name="Picture 5" descr="Indian-Wear-Sindhur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048760" y="1357299"/>
            <a:ext cx="3143240" cy="5500702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055440" y="1571612"/>
            <a:ext cx="7128792" cy="1857388"/>
          </a:xfrm>
          <a:prstGeom prst="cloudCallout">
            <a:avLst>
              <a:gd name="adj1" fmla="val 68437"/>
              <a:gd name="adj2" fmla="val -11722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I’m from India. I’m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Indian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.</a:t>
            </a:r>
            <a:endParaRPr lang="ar-KW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9336" y="0"/>
            <a:ext cx="11953328" cy="13572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ea typeface="+mj-ea"/>
                <a:cs typeface="+mj-cs"/>
              </a:rPr>
              <a:t>What is her nationality?</a:t>
            </a:r>
            <a:endParaRPr lang="ar-KW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rm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7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nationality</a:t>
            </a:r>
            <a:endParaRPr lang="ar-KW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9336" y="-17992"/>
            <a:ext cx="12192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rm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7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Nationality: </a:t>
            </a:r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Indian</a:t>
            </a:r>
            <a:endParaRPr lang="ar-KW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7967"/>
            <a:ext cx="11049000" cy="808038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Have you ever visited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Taj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Mahal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 in India?</a:t>
            </a:r>
            <a:endParaRPr lang="ar-K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pic>
        <p:nvPicPr>
          <p:cNvPr id="4" name="Content Placeholder 3" descr="الهند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736"/>
            <a:ext cx="9048328" cy="5429264"/>
          </a:xfrm>
        </p:spPr>
      </p:pic>
      <p:pic>
        <p:nvPicPr>
          <p:cNvPr id="5" name="Picture 4" descr="Indian-Wear-Sindh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20200" y="2057400"/>
            <a:ext cx="2466964" cy="44640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ines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034" y="465136"/>
            <a:ext cx="487363" cy="487363"/>
          </a:xfrm>
          <a:prstGeom prst="rect">
            <a:avLst/>
          </a:prstGeom>
        </p:spPr>
      </p:pic>
      <p:pic>
        <p:nvPicPr>
          <p:cNvPr id="3" name="nationality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65137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36" y="0"/>
            <a:ext cx="12072664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pPr rtl="0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China</a:t>
            </a:r>
            <a:endParaRPr lang="ar-KW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pic>
        <p:nvPicPr>
          <p:cNvPr id="4" name="Content Placeholder 3" descr="china-dalian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0" y="1428736"/>
            <a:ext cx="12192000" cy="5429264"/>
          </a:xfrm>
        </p:spPr>
      </p:pic>
      <p:pic>
        <p:nvPicPr>
          <p:cNvPr id="5" name="Picture 4" descr="chinesegir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398666"/>
            <a:ext cx="4357686" cy="5429264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713217" y="1556792"/>
            <a:ext cx="5143504" cy="2664296"/>
          </a:xfrm>
          <a:prstGeom prst="wedgeEllipseCallout">
            <a:avLst>
              <a:gd name="adj1" fmla="val -66782"/>
              <a:gd name="adj2" fmla="val 409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w Cen MT" pitchFamily="34" charset="0"/>
              </a:rPr>
              <a:t>I’m from China. I am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w Cen MT" pitchFamily="34" charset="0"/>
              </a:rPr>
              <a:t>Chinese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w Cen MT" pitchFamily="34" charset="0"/>
              </a:rPr>
              <a:t>.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Tw Cen MT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rm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7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Nationality: </a:t>
            </a:r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Chinese</a:t>
            </a:r>
            <a:endParaRPr lang="ar-KW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7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700" y="144455"/>
            <a:ext cx="10172700" cy="990600"/>
          </a:xfrm>
        </p:spPr>
        <p:txBody>
          <a:bodyPr>
            <a:no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Have you seen the Wall of China yet?</a:t>
            </a:r>
            <a:endParaRPr lang="ar-K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pic>
        <p:nvPicPr>
          <p:cNvPr id="4" name="Content Placeholder 3" descr="photo_lg_chi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9400" y="1531945"/>
            <a:ext cx="9322807" cy="5181600"/>
          </a:xfrm>
        </p:spPr>
      </p:pic>
      <p:pic>
        <p:nvPicPr>
          <p:cNvPr id="5" name="Picture 4" descr="chinesegir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7638"/>
            <a:ext cx="2819400" cy="5429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merican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" name="nationality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8284" y="2420888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101"/>
            <a:ext cx="12192000" cy="1417638"/>
          </a:xfr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USA</a:t>
            </a:r>
            <a:endParaRPr lang="ar-KW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usamap.gif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1524000" y="1428736"/>
            <a:ext cx="10668000" cy="5429264"/>
          </a:xfrm>
        </p:spPr>
      </p:pic>
      <p:pic>
        <p:nvPicPr>
          <p:cNvPr id="5" name="Picture 4" descr="9df6_1_b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7638"/>
            <a:ext cx="4357686" cy="542926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48126" y="19645"/>
            <a:ext cx="12240126" cy="141763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7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Nationality: </a:t>
            </a:r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American</a:t>
            </a:r>
            <a:endParaRPr lang="ar-KW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413208" y="2420888"/>
            <a:ext cx="5363312" cy="2952328"/>
          </a:xfrm>
          <a:prstGeom prst="wedgeRoundRectCallout">
            <a:avLst>
              <a:gd name="adj1" fmla="val -80515"/>
              <a:gd name="adj2" fmla="val 822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I’m from the United States of America.</a:t>
            </a:r>
          </a:p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 I’m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American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. 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Tw Cen M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57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10591800" cy="762000"/>
          </a:xfr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Have you ever been to New York?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pic>
        <p:nvPicPr>
          <p:cNvPr id="4" name="Content Placeholder 3" descr="10809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43672" y="1428736"/>
            <a:ext cx="9048328" cy="5429264"/>
          </a:xfrm>
        </p:spPr>
      </p:pic>
      <p:pic>
        <p:nvPicPr>
          <p:cNvPr id="5" name="Picture 4" descr="9df6_1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850" y="1428736"/>
            <a:ext cx="3038444" cy="5429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t-8-2010-btr4o3a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428736"/>
            <a:ext cx="5086350" cy="5429264"/>
          </a:xfrm>
          <a:prstGeom prst="rect">
            <a:avLst/>
          </a:prstGeom>
        </p:spPr>
      </p:pic>
      <p:pic>
        <p:nvPicPr>
          <p:cNvPr id="3" name="nationality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73556" y="4662488"/>
            <a:ext cx="487363" cy="487363"/>
          </a:xfrm>
          <a:prstGeom prst="rect">
            <a:avLst/>
          </a:prstGeom>
        </p:spPr>
      </p:pic>
      <p:pic>
        <p:nvPicPr>
          <p:cNvPr id="9" name="Kuwaiti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39096" y="4438677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0"/>
            <a:ext cx="11017224" cy="1417638"/>
          </a:xfrm>
        </p:spPr>
        <p:txBody>
          <a:bodyPr>
            <a:normAutofit/>
          </a:bodyPr>
          <a:lstStyle/>
          <a:p>
            <a:r>
              <a:rPr lang="en-US" sz="8000" b="1" dirty="0">
                <a:latin typeface="Tw Cen MT" pitchFamily="34" charset="0"/>
              </a:rPr>
              <a:t>Kuwait</a:t>
            </a:r>
            <a:endParaRPr lang="ar-KW" sz="8000" b="1" dirty="0">
              <a:latin typeface="Tw Cen MT" pitchFamily="34" charset="0"/>
            </a:endParaRPr>
          </a:p>
        </p:txBody>
      </p:sp>
      <p:pic>
        <p:nvPicPr>
          <p:cNvPr id="4" name="Content Placeholder 3" descr="KUWAIT-W1.gif"/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4242476" y="1428736"/>
            <a:ext cx="7949524" cy="5429264"/>
          </a:xfrm>
        </p:spPr>
      </p:pic>
      <p:sp>
        <p:nvSpPr>
          <p:cNvPr id="6" name="Cloud Callout 5"/>
          <p:cNvSpPr/>
          <p:nvPr/>
        </p:nvSpPr>
        <p:spPr>
          <a:xfrm>
            <a:off x="4738678" y="1428736"/>
            <a:ext cx="5929322" cy="2500330"/>
          </a:xfrm>
          <a:prstGeom prst="cloudCallout">
            <a:avLst>
              <a:gd name="adj1" fmla="val -62770"/>
              <a:gd name="adj2" fmla="val 6895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I’m from Kuwait. I’m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Kuwaiti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2192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rm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8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Nationality: </a:t>
            </a:r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Kuwaiti</a:t>
            </a:r>
            <a:endParaRPr lang="ar-KW" sz="8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7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llop_animate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219200"/>
            <a:ext cx="8458200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52384"/>
            <a:ext cx="9235440" cy="1142984"/>
          </a:xfrm>
          <a:noFill/>
        </p:spPr>
        <p:txBody>
          <a:bodyPr>
            <a:normAutofit/>
          </a:bodyPr>
          <a:lstStyle/>
          <a:p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you ride a horse?</a:t>
            </a:r>
            <a:endParaRPr lang="ar-KW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80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457200"/>
            <a:ext cx="9829800" cy="579438"/>
          </a:xfrm>
        </p:spPr>
        <p:txBody>
          <a:bodyPr>
            <a:no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Have you ever seen Kuwait Towers?</a:t>
            </a:r>
            <a:endParaRPr lang="ar-K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Content Placeholder 3" descr="kuwait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95802" y="1428736"/>
            <a:ext cx="7596198" cy="5429264"/>
          </a:xfrm>
        </p:spPr>
      </p:pic>
      <p:pic>
        <p:nvPicPr>
          <p:cNvPr id="5" name="Picture 4" descr="get-8-2010-btr4o3a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736"/>
            <a:ext cx="4595802" cy="5429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83DD35-4B8F-45B0-BBAD-78190FD0697F}"/>
              </a:ext>
            </a:extLst>
          </p:cNvPr>
          <p:cNvSpPr/>
          <p:nvPr/>
        </p:nvSpPr>
        <p:spPr>
          <a:xfrm>
            <a:off x="1066800" y="76200"/>
            <a:ext cx="4800600" cy="617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124829B-0E60-4481-9EEA-5157CB264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"/>
            <a:ext cx="4502150" cy="60028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62F6D7-CAFC-4F47-BB49-DB675E0EB20A}"/>
              </a:ext>
            </a:extLst>
          </p:cNvPr>
          <p:cNvSpPr/>
          <p:nvPr/>
        </p:nvSpPr>
        <p:spPr>
          <a:xfrm>
            <a:off x="6477000" y="76200"/>
            <a:ext cx="4800600" cy="617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C668B506-3FD1-4F48-81B9-7283426608DF}"/>
              </a:ext>
            </a:extLst>
          </p:cNvPr>
          <p:cNvSpPr/>
          <p:nvPr/>
        </p:nvSpPr>
        <p:spPr>
          <a:xfrm>
            <a:off x="0" y="228600"/>
            <a:ext cx="1676400" cy="762000"/>
          </a:xfrm>
          <a:prstGeom prst="homePlate">
            <a:avLst/>
          </a:prstGeom>
          <a:solidFill>
            <a:srgbClr val="4E8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2D1202-05A5-49C7-8E5C-96711F2B2304}"/>
              </a:ext>
            </a:extLst>
          </p:cNvPr>
          <p:cNvSpPr txBox="1"/>
          <p:nvPr/>
        </p:nvSpPr>
        <p:spPr>
          <a:xfrm>
            <a:off x="0" y="228600"/>
            <a:ext cx="215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Page:</a:t>
            </a:r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FA5880-621F-4E47-8BE7-59E1457B5B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0" t="16149" r="3334" b="18500"/>
          <a:stretch/>
        </p:blipFill>
        <p:spPr>
          <a:xfrm>
            <a:off x="6591300" y="152400"/>
            <a:ext cx="4572000" cy="600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b="1709"/>
          <a:stretch/>
        </p:blipFill>
        <p:spPr>
          <a:xfrm>
            <a:off x="1" y="33736"/>
            <a:ext cx="12192000" cy="6824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69432"/>
            <a:ext cx="2054002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25049" b="170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1018" y="3042219"/>
            <a:ext cx="15784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France</a:t>
            </a:r>
            <a:endParaRPr lang="ar-KW" sz="32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15110" y="3042219"/>
            <a:ext cx="2184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French</a:t>
            </a:r>
            <a:endParaRPr lang="ar-KW" sz="32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5120" y="3933056"/>
            <a:ext cx="14040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India</a:t>
            </a:r>
            <a:endParaRPr lang="ar-KW" sz="32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5121" y="4849833"/>
            <a:ext cx="1430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Brazil</a:t>
            </a:r>
            <a:endParaRPr lang="ar-KW" sz="32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5400" y="5766610"/>
            <a:ext cx="19060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Australia</a:t>
            </a:r>
            <a:endParaRPr lang="ar-KW" sz="32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15111" y="3972088"/>
            <a:ext cx="2040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Indian</a:t>
            </a:r>
            <a:endParaRPr lang="ar-KW" sz="32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9922" y="4858959"/>
            <a:ext cx="2353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Brazilian</a:t>
            </a:r>
            <a:endParaRPr lang="ar-KW" sz="32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86171" y="5775736"/>
            <a:ext cx="25017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Australian</a:t>
            </a:r>
            <a:endParaRPr lang="ar-KW" sz="32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9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>
            <a:noAutofit/>
          </a:bodyPr>
          <a:lstStyle/>
          <a:p>
            <a:pPr rtl="0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How can we show respect to people from other nationalities?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 descr="blank-world-map.jpg"/>
          <p:cNvPicPr>
            <a:picLocks noChangeAspect="1"/>
          </p:cNvPicPr>
          <p:nvPr/>
        </p:nvPicPr>
        <p:blipFill rotWithShape="1">
          <a:blip r:embed="rId2" cstate="print"/>
          <a:srcRect t="11021" b="12835"/>
          <a:stretch/>
        </p:blipFill>
        <p:spPr>
          <a:xfrm>
            <a:off x="31140" y="1556790"/>
            <a:ext cx="9377227" cy="5283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3"/>
          <a:stretch/>
        </p:blipFill>
        <p:spPr>
          <a:xfrm>
            <a:off x="9408368" y="1124744"/>
            <a:ext cx="2391916" cy="571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4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83DD35-4B8F-45B0-BBAD-78190FD0697F}"/>
              </a:ext>
            </a:extLst>
          </p:cNvPr>
          <p:cNvSpPr/>
          <p:nvPr/>
        </p:nvSpPr>
        <p:spPr>
          <a:xfrm>
            <a:off x="1066800" y="76200"/>
            <a:ext cx="4800600" cy="617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62F6D7-CAFC-4F47-BB49-DB675E0EB20A}"/>
              </a:ext>
            </a:extLst>
          </p:cNvPr>
          <p:cNvSpPr/>
          <p:nvPr/>
        </p:nvSpPr>
        <p:spPr>
          <a:xfrm>
            <a:off x="6477000" y="76200"/>
            <a:ext cx="4800600" cy="617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484A0A-02E7-43AA-BC06-62A26B7F92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t="10102" r="4765" b="28428"/>
          <a:stretch/>
        </p:blipFill>
        <p:spPr>
          <a:xfrm>
            <a:off x="6619875" y="152400"/>
            <a:ext cx="4533900" cy="6021917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C419CEF-A24D-4C1E-998C-2548774F51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27" b="3750"/>
          <a:stretch/>
        </p:blipFill>
        <p:spPr>
          <a:xfrm>
            <a:off x="1219200" y="152399"/>
            <a:ext cx="4495800" cy="6021917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C668B506-3FD1-4F48-81B9-7283426608DF}"/>
              </a:ext>
            </a:extLst>
          </p:cNvPr>
          <p:cNvSpPr/>
          <p:nvPr/>
        </p:nvSpPr>
        <p:spPr>
          <a:xfrm>
            <a:off x="0" y="228600"/>
            <a:ext cx="1676400" cy="762000"/>
          </a:xfrm>
          <a:prstGeom prst="homePlate">
            <a:avLst/>
          </a:prstGeom>
          <a:solidFill>
            <a:srgbClr val="4E8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2D1202-05A5-49C7-8E5C-96711F2B2304}"/>
              </a:ext>
            </a:extLst>
          </p:cNvPr>
          <p:cNvSpPr txBox="1"/>
          <p:nvPr/>
        </p:nvSpPr>
        <p:spPr>
          <a:xfrm>
            <a:off x="-38100" y="235803"/>
            <a:ext cx="215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Page:</a:t>
            </a:r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1</a:t>
            </a:r>
            <a:r>
              <a:rPr lang="ar-KW" sz="4800" b="1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5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58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13E549A-B4B6-474C-88B7-9B6374C1C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8" t="3333" r="3973" b="8889"/>
          <a:stretch/>
        </p:blipFill>
        <p:spPr>
          <a:xfrm>
            <a:off x="457200" y="1524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45635" r="9984" b="31458"/>
          <a:stretch/>
        </p:blipFill>
        <p:spPr>
          <a:xfrm>
            <a:off x="0" y="836712"/>
            <a:ext cx="12258320" cy="5688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0"/>
            <a:ext cx="1560672" cy="1206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0"/>
            <a:ext cx="2414042" cy="120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6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76672"/>
            <a:ext cx="12192000" cy="1008112"/>
          </a:xfrm>
          <a:prstGeom prst="rect">
            <a:avLst/>
          </a:prstGeom>
          <a:solidFill>
            <a:srgbClr val="000000">
              <a:alpha val="89804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 Ahmed wakes up </a:t>
            </a:r>
            <a:r>
              <a:rPr lang="en-US" sz="4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at five o’clock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.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384032" y="1988840"/>
            <a:ext cx="5328592" cy="1008112"/>
          </a:xfrm>
          <a:prstGeom prst="rect">
            <a:avLst/>
          </a:prstGeom>
          <a:solidFill>
            <a:srgbClr val="000000">
              <a:alpha val="89804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 Ask a question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4846340"/>
            <a:ext cx="12192000" cy="1008112"/>
          </a:xfrm>
          <a:prstGeom prst="rect">
            <a:avLst/>
          </a:prstGeom>
          <a:solidFill>
            <a:srgbClr val="C00000">
              <a:alpha val="89804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  <a:cs typeface="Aharoni" pitchFamily="2" charset="-79"/>
              </a:rPr>
              <a:t>When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does Ahmed wake up?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84784"/>
            <a:ext cx="4657700" cy="3361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690" y="2866905"/>
            <a:ext cx="4583832" cy="21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8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76672"/>
            <a:ext cx="12192000" cy="1008112"/>
          </a:xfrm>
          <a:prstGeom prst="rect">
            <a:avLst/>
          </a:prstGeom>
          <a:solidFill>
            <a:srgbClr val="000000">
              <a:alpha val="89804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 My cousin live </a:t>
            </a:r>
            <a:r>
              <a:rPr lang="en-US" sz="4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in the village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.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384032" y="1988840"/>
            <a:ext cx="5328592" cy="1008112"/>
          </a:xfrm>
          <a:prstGeom prst="rect">
            <a:avLst/>
          </a:prstGeom>
          <a:solidFill>
            <a:srgbClr val="000000">
              <a:alpha val="89804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 Ask a question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4653136"/>
            <a:ext cx="12192000" cy="1008112"/>
          </a:xfrm>
          <a:prstGeom prst="rect">
            <a:avLst/>
          </a:prstGeom>
          <a:solidFill>
            <a:srgbClr val="660066">
              <a:alpha val="89804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  <a:cs typeface="Aharoni" pitchFamily="2" charset="-79"/>
              </a:rPr>
              <a:t>Where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does your cousin live?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14" y="3016097"/>
            <a:ext cx="3505572" cy="1460655"/>
          </a:xfrm>
          <a:prstGeom prst="rect">
            <a:avLst/>
          </a:prstGeom>
        </p:spPr>
      </p:pic>
      <p:pic>
        <p:nvPicPr>
          <p:cNvPr id="1026" name="Picture 2" descr="صورة ذات صل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0313"/>
            <a:ext cx="4343214" cy="287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26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0059"/>
            <a:ext cx="10668000" cy="731838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haroni" pitchFamily="2" charset="-79"/>
                <a:cs typeface="Aharoni" pitchFamily="2" charset="-79"/>
              </a:rPr>
              <a:t>Who do you think is going to win the race?</a:t>
            </a:r>
            <a:endParaRPr lang="ar-KW" sz="4000" b="1" dirty="0">
              <a:latin typeface="Aharoni" pitchFamily="2" charset="-79"/>
            </a:endParaRPr>
          </a:p>
        </p:txBody>
      </p:sp>
      <p:pic>
        <p:nvPicPr>
          <p:cNvPr id="4" name="Content Placeholder 3" descr="equitation-03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82607" y="4114800"/>
            <a:ext cx="1714488" cy="1390655"/>
          </a:xfrm>
        </p:spPr>
      </p:pic>
      <p:pic>
        <p:nvPicPr>
          <p:cNvPr id="5" name="Picture 4" descr="equitation-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2609" y="1685908"/>
            <a:ext cx="1607331" cy="12573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931E68-019B-F22F-9D89-4928CCC3FFCE}"/>
              </a:ext>
            </a:extLst>
          </p:cNvPr>
          <p:cNvSpPr txBox="1"/>
          <p:nvPr/>
        </p:nvSpPr>
        <p:spPr>
          <a:xfrm>
            <a:off x="1072309" y="1806728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2EC2D-ABC3-95F3-B623-40FD022749C5}"/>
              </a:ext>
            </a:extLst>
          </p:cNvPr>
          <p:cNvSpPr txBox="1"/>
          <p:nvPr/>
        </p:nvSpPr>
        <p:spPr>
          <a:xfrm>
            <a:off x="1064046" y="40386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0000CC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927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55112E-17 L 0.88281 0.010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1" y="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66628 0.005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07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76672"/>
            <a:ext cx="12192000" cy="1008112"/>
          </a:xfrm>
          <a:prstGeom prst="rect">
            <a:avLst/>
          </a:prstGeom>
          <a:solidFill>
            <a:srgbClr val="000000">
              <a:alpha val="89804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 </a:t>
            </a:r>
            <a:r>
              <a:rPr lang="en-US" sz="48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Nawal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likes action movies.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384032" y="1988840"/>
            <a:ext cx="5328592" cy="1008112"/>
          </a:xfrm>
          <a:prstGeom prst="rect">
            <a:avLst/>
          </a:prstGeom>
          <a:solidFill>
            <a:srgbClr val="000000">
              <a:alpha val="89804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 Make negative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4365104"/>
            <a:ext cx="12192000" cy="1008112"/>
          </a:xfrm>
          <a:prstGeom prst="rect">
            <a:avLst/>
          </a:prstGeom>
          <a:solidFill>
            <a:srgbClr val="002060">
              <a:alpha val="89804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 </a:t>
            </a:r>
            <a:r>
              <a:rPr lang="en-US" sz="48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Nawal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  <a:cs typeface="Aharoni" pitchFamily="2" charset="-79"/>
              </a:rPr>
              <a:t>doesn’t like 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action movies.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58CEB-5158-49EC-8308-3BDA2C4F1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546591"/>
            <a:ext cx="6038850" cy="267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8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76672"/>
            <a:ext cx="12192000" cy="1008112"/>
          </a:xfrm>
          <a:prstGeom prst="rect">
            <a:avLst/>
          </a:prstGeom>
          <a:solidFill>
            <a:srgbClr val="000000">
              <a:alpha val="89804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 We go to school on Fridays.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384032" y="1988840"/>
            <a:ext cx="5328592" cy="1008112"/>
          </a:xfrm>
          <a:prstGeom prst="rect">
            <a:avLst/>
          </a:prstGeom>
          <a:solidFill>
            <a:srgbClr val="000000">
              <a:alpha val="89804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 Make negative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81" y="4149080"/>
            <a:ext cx="12192000" cy="1008112"/>
          </a:xfrm>
          <a:prstGeom prst="rect">
            <a:avLst/>
          </a:prstGeom>
          <a:solidFill>
            <a:srgbClr val="006600">
              <a:alpha val="89804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 We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  <a:cs typeface="Aharoni" pitchFamily="2" charset="-79"/>
              </a:rPr>
              <a:t>don’t go 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to school on Fridays.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C6F86-18D4-4B39-8FD6-5EDDA7E31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5" t="17778" r="5555" b="21111"/>
          <a:stretch/>
        </p:blipFill>
        <p:spPr>
          <a:xfrm>
            <a:off x="228599" y="1546578"/>
            <a:ext cx="5579369" cy="254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28600"/>
            <a:ext cx="12192000" cy="1008112"/>
          </a:xfrm>
          <a:prstGeom prst="rect">
            <a:avLst/>
          </a:prstGeom>
          <a:solidFill>
            <a:srgbClr val="000000">
              <a:alpha val="89804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 We enjoy (shop) in the Avenues.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629400" y="2095500"/>
            <a:ext cx="5328592" cy="1008112"/>
          </a:xfrm>
          <a:prstGeom prst="rect">
            <a:avLst/>
          </a:prstGeom>
          <a:solidFill>
            <a:srgbClr val="000000">
              <a:alpha val="89804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 correct the verb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9050" y="4038600"/>
            <a:ext cx="12192000" cy="1008112"/>
          </a:xfrm>
          <a:prstGeom prst="rect">
            <a:avLst/>
          </a:prstGeom>
          <a:solidFill>
            <a:srgbClr val="660066">
              <a:alpha val="89804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 We enjoy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  <a:cs typeface="Aharoni" pitchFamily="2" charset="-79"/>
              </a:rPr>
              <a:t>shopping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 in the Avenues.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FB2C62-5891-48FC-A75D-BEFA99597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" t="14052" r="-38" b="5186"/>
          <a:stretch/>
        </p:blipFill>
        <p:spPr>
          <a:xfrm>
            <a:off x="47625" y="1266056"/>
            <a:ext cx="6248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7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83DD35-4B8F-45B0-BBAD-78190FD0697F}"/>
              </a:ext>
            </a:extLst>
          </p:cNvPr>
          <p:cNvSpPr/>
          <p:nvPr/>
        </p:nvSpPr>
        <p:spPr>
          <a:xfrm>
            <a:off x="1066800" y="76200"/>
            <a:ext cx="4800600" cy="617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124829B-0E60-4481-9EEA-5157CB264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"/>
            <a:ext cx="4502150" cy="60028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62F6D7-CAFC-4F47-BB49-DB675E0EB20A}"/>
              </a:ext>
            </a:extLst>
          </p:cNvPr>
          <p:cNvSpPr/>
          <p:nvPr/>
        </p:nvSpPr>
        <p:spPr>
          <a:xfrm>
            <a:off x="6477000" y="76200"/>
            <a:ext cx="4800600" cy="617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C668B506-3FD1-4F48-81B9-7283426608DF}"/>
              </a:ext>
            </a:extLst>
          </p:cNvPr>
          <p:cNvSpPr/>
          <p:nvPr/>
        </p:nvSpPr>
        <p:spPr>
          <a:xfrm>
            <a:off x="0" y="228600"/>
            <a:ext cx="1676400" cy="762000"/>
          </a:xfrm>
          <a:prstGeom prst="homePlate">
            <a:avLst/>
          </a:prstGeom>
          <a:solidFill>
            <a:srgbClr val="4E8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2D1202-05A5-49C7-8E5C-96711F2B2304}"/>
              </a:ext>
            </a:extLst>
          </p:cNvPr>
          <p:cNvSpPr txBox="1"/>
          <p:nvPr/>
        </p:nvSpPr>
        <p:spPr>
          <a:xfrm>
            <a:off x="0" y="228600"/>
            <a:ext cx="215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Page:</a:t>
            </a:r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CE03F-FA66-DAEE-19B5-099D59955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4" b="2361"/>
          <a:stretch/>
        </p:blipFill>
        <p:spPr>
          <a:xfrm>
            <a:off x="6248400" y="76200"/>
            <a:ext cx="50292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52" t="29398" r="12494" b="35875"/>
          <a:stretch/>
        </p:blipFill>
        <p:spPr>
          <a:xfrm>
            <a:off x="1234" y="764704"/>
            <a:ext cx="12190766" cy="6130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0"/>
            <a:ext cx="2044824" cy="129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12192000" cy="5445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2776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A football player (play) </a:t>
            </a:r>
            <a:r>
              <a:rPr lang="en-US" sz="4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--------------------------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in a team of eleven players.</a:t>
            </a:r>
            <a:endParaRPr lang="ar-KW" sz="4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play</a:t>
            </a:r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66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one player</a:t>
            </a:r>
          </a:p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verb + </a:t>
            </a:r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40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4807843"/>
            <a:ext cx="3503712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3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12192000" cy="6552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341" y="0"/>
            <a:ext cx="12192000" cy="148478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Footballers (not use) </a:t>
            </a:r>
            <a:r>
              <a:rPr lang="en-US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 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their hands to move the ball across the football pitch.</a:t>
            </a:r>
            <a:endParaRPr lang="ar-KW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don’t use</a:t>
            </a:r>
            <a:endParaRPr lang="ar-KW" sz="66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more than a player</a:t>
            </a:r>
          </a:p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don’t+ verb </a:t>
            </a:r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(infinitive)</a:t>
            </a:r>
            <a:endParaRPr lang="ar-KW" sz="40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423592" cy="1922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0" t="35300" r="17516" b="33200"/>
          <a:stretch/>
        </p:blipFill>
        <p:spPr>
          <a:xfrm>
            <a:off x="204120" y="3974406"/>
            <a:ext cx="3494788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36" y="404664"/>
            <a:ext cx="12262736" cy="64533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84176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They (kick) </a:t>
            </a:r>
            <a:r>
              <a:rPr lang="en-US" sz="48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----------------------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it with their feet.</a:t>
            </a:r>
            <a:endParaRPr lang="ar-KW" sz="48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kick</a:t>
            </a:r>
            <a:endParaRPr lang="ar-KW" sz="66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more than a player</a:t>
            </a:r>
          </a:p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verb </a:t>
            </a:r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(infinitive)</a:t>
            </a:r>
            <a:endParaRPr lang="ar-KW" sz="40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423592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56184"/>
          </a:xfrm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If the footballer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aramond" panose="02020404030301010803" pitchFamily="18" charset="0"/>
              </a:rPr>
              <a:t>kicks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the ball into the goal, his team (score) 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one point.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185"/>
            <a:ext cx="12192000" cy="5201816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score</a:t>
            </a:r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66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one team</a:t>
            </a:r>
          </a:p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verb + </a:t>
            </a:r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40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423592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2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0"/>
          <a:stretch/>
        </p:blipFill>
        <p:spPr>
          <a:xfrm>
            <a:off x="-4573" y="836712"/>
            <a:ext cx="12196573" cy="60307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5679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 team with the most points (win) </a:t>
            </a:r>
            <a:b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</a:br>
            <a:r>
              <a:rPr lang="en-US" sz="48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win</a:t>
            </a:r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66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one team</a:t>
            </a:r>
          </a:p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verb + </a:t>
            </a:r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40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423592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6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نتيجة بحث الصور عن ‪disney characters‬‏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58" b="98210" l="3814" r="98729">
                        <a14:foregroundMark x1="41525" y1="27110" x2="43220" y2="32225"/>
                        <a14:foregroundMark x1="61017" y1="29923" x2="48305" y2="32737"/>
                        <a14:foregroundMark x1="73305" y1="12788" x2="75847" y2="20205"/>
                        <a14:foregroundMark x1="89831" y1="7417" x2="49576" y2="11509"/>
                        <a14:foregroundMark x1="49576" y1="11509" x2="44068" y2="26854"/>
                        <a14:foregroundMark x1="44068" y1="26854" x2="61017" y2="18670"/>
                        <a14:foregroundMark x1="68220" y1="5882" x2="72034" y2="2558"/>
                        <a14:foregroundMark x1="93644" y1="9719" x2="98729" y2="15090"/>
                        <a14:foregroundMark x1="93644" y1="15601" x2="87712" y2="24041"/>
                        <a14:foregroundMark x1="72881" y1="13043" x2="80932" y2="16368"/>
                        <a14:foregroundMark x1="83051" y1="16368" x2="83051" y2="25320"/>
                        <a14:foregroundMark x1="88136" y1="17903" x2="65254" y2="23018"/>
                        <a14:foregroundMark x1="78814" y1="13043" x2="68220" y2="21228"/>
                        <a14:foregroundMark x1="50424" y1="89770" x2="67373" y2="97698"/>
                        <a14:foregroundMark x1="37288" y1="89003" x2="19915" y2="98465"/>
                        <a14:foregroundMark x1="11017" y1="40665" x2="10593" y2="36317"/>
                        <a14:foregroundMark x1="10593" y1="36573" x2="3814" y2="30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444" y="1830094"/>
            <a:ext cx="1284991" cy="32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52" y="4274709"/>
            <a:ext cx="1213382" cy="24118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14" y="1027149"/>
            <a:ext cx="3394157" cy="4365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15" y="2202515"/>
            <a:ext cx="3140051" cy="310661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94891" y="1525923"/>
            <a:ext cx="4428492" cy="208823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Can you</a:t>
            </a:r>
          </a:p>
          <a:p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cave dive?</a:t>
            </a:r>
            <a:endParaRPr lang="ar-KW" sz="48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92494" y="2414972"/>
            <a:ext cx="2561693" cy="208823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No, I don’t.</a:t>
            </a:r>
            <a:endParaRPr lang="ar-KW" sz="4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21514" y="0"/>
            <a:ext cx="8946486" cy="7647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Correct the mistakes.</a:t>
            </a:r>
            <a:endParaRPr lang="ar-KW" sz="54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13" y="3878892"/>
            <a:ext cx="1211521" cy="217928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275789" y="2414778"/>
            <a:ext cx="2561693" cy="208823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No, I can’t.</a:t>
            </a:r>
            <a:endParaRPr lang="ar-KW" sz="4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0"/>
          <a:stretch/>
        </p:blipFill>
        <p:spPr>
          <a:xfrm>
            <a:off x="5404038" y="4319791"/>
            <a:ext cx="1482281" cy="218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1"/>
            <a:ext cx="126014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3" y="116631"/>
            <a:ext cx="11809313" cy="106371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 referee (control) 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 game.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control</a:t>
            </a:r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66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one referee</a:t>
            </a:r>
          </a:p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verb + </a:t>
            </a:r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40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423592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3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" y="0"/>
            <a:ext cx="12192000" cy="7640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474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Players (not argue) </a:t>
            </a:r>
            <a:r>
              <a:rPr lang="en-US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 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with the referee.</a:t>
            </a:r>
            <a:endParaRPr lang="ar-KW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0" t="35300" r="17516" b="33200"/>
          <a:stretch/>
        </p:blipFill>
        <p:spPr>
          <a:xfrm>
            <a:off x="204120" y="3974406"/>
            <a:ext cx="3494788" cy="1008112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91344" y="5157192"/>
            <a:ext cx="4752528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don’t argue</a:t>
            </a:r>
            <a:endParaRPr lang="ar-KW" sz="66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more than a player</a:t>
            </a:r>
          </a:p>
          <a:p>
            <a:pPr algn="ctr"/>
            <a:r>
              <a:rPr lang="en-US" sz="4400" b="1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don’t + verb </a:t>
            </a:r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(infinitive)</a:t>
            </a:r>
            <a:endParaRPr lang="ar-KW" sz="40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4807843"/>
            <a:ext cx="1787860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12192000" cy="1152128"/>
          </a:xfrm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If they do, the referee (send) 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them off the football pitch.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143"/>
            <a:ext cx="12192000" cy="5322857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send</a:t>
            </a:r>
            <a:r>
              <a:rPr lang="en-US" sz="72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66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one referee</a:t>
            </a:r>
          </a:p>
          <a:p>
            <a:pPr algn="ctr"/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</a:rPr>
              <a:t>verb + </a:t>
            </a:r>
            <a:r>
              <a:rPr lang="en-US" sz="4400" b="1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</a:rPr>
              <a:t>s</a:t>
            </a:r>
            <a:endParaRPr lang="ar-KW" sz="4000" b="1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651956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1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4" t="19551" r="13611" b="18500"/>
          <a:stretch/>
        </p:blipFill>
        <p:spPr>
          <a:xfrm>
            <a:off x="1" y="3829"/>
            <a:ext cx="5159896" cy="6854171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6456040" y="3829"/>
            <a:ext cx="4836368" cy="20742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Workbook</a:t>
            </a:r>
          </a:p>
          <a:p>
            <a:r>
              <a:rPr lang="en-US" sz="6600" b="1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Page 16</a:t>
            </a:r>
          </a:p>
        </p:txBody>
      </p:sp>
    </p:spTree>
    <p:extLst>
      <p:ext uri="{BB962C8B-B14F-4D97-AF65-F5344CB8AC3E}">
        <p14:creationId xmlns:p14="http://schemas.microsoft.com/office/powerpoint/2010/main" val="35383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2" t="23824" r="46065" b="23459"/>
          <a:stretch/>
        </p:blipFill>
        <p:spPr>
          <a:xfrm>
            <a:off x="0" y="0"/>
            <a:ext cx="6960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2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2" t="43540" r="46065" b="40258"/>
          <a:stretch/>
        </p:blipFill>
        <p:spPr>
          <a:xfrm>
            <a:off x="0" y="1268760"/>
            <a:ext cx="9120336" cy="5328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742" y="3225170"/>
            <a:ext cx="67575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LegacySans-Book"/>
              </a:rPr>
              <a:t>Can you play football?</a:t>
            </a:r>
            <a:endParaRPr lang="ar-KW" sz="40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9" t="30256" r="46065" b="55906"/>
          <a:stretch/>
        </p:blipFill>
        <p:spPr>
          <a:xfrm>
            <a:off x="6312024" y="0"/>
            <a:ext cx="5679991" cy="162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2742" y="4557318"/>
            <a:ext cx="7407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LegacySans-Book"/>
              </a:rPr>
              <a:t>Can you ride a horse?</a:t>
            </a:r>
            <a:endParaRPr lang="ar-KW" sz="40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7194" y="5184522"/>
            <a:ext cx="38659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LegacySans-Book"/>
              </a:rPr>
              <a:t>No, I can’t.</a:t>
            </a:r>
            <a:endParaRPr lang="ar-KW" sz="40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59374" r="46065" b="27078"/>
          <a:stretch/>
        </p:blipFill>
        <p:spPr>
          <a:xfrm>
            <a:off x="191344" y="1765684"/>
            <a:ext cx="9361040" cy="49036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9" t="30256" r="46065" b="55906"/>
          <a:stretch/>
        </p:blipFill>
        <p:spPr>
          <a:xfrm>
            <a:off x="6240016" y="-50622"/>
            <a:ext cx="5735960" cy="17478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27648" y="1763288"/>
            <a:ext cx="86228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LegacySans-Book"/>
              </a:rPr>
              <a:t>Can you teach me to ride a camel?</a:t>
            </a:r>
            <a:endParaRPr lang="ar-KW" sz="40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1544" y="4581128"/>
            <a:ext cx="986509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LegacySans-Book"/>
              </a:rPr>
              <a:t>No, I can’t dive very well.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egacySans-Book"/>
              </a:rPr>
              <a:t>But I can swim.</a:t>
            </a:r>
            <a:endParaRPr lang="ar-KW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1784" y="5961474"/>
            <a:ext cx="50850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LegacySans-Book"/>
              </a:rPr>
              <a:t>I can play the piano.</a:t>
            </a:r>
            <a:endParaRPr lang="ar-KW" sz="40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7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561" y="2229633"/>
            <a:ext cx="11990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Garamond" panose="02020404030301010803" pitchFamily="18" charset="0"/>
              </a:rPr>
              <a:t>Let’s watch the clip to know more about conjunctions!</a:t>
            </a:r>
            <a:endParaRPr lang="ar-KW" sz="4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2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--Conjunctions Song (Junc-Func by Melissa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1" t="21506" r="4250" b="14623"/>
          <a:stretch/>
        </p:blipFill>
        <p:spPr>
          <a:xfrm>
            <a:off x="1061884" y="117987"/>
            <a:ext cx="4925961" cy="56338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036" y="3083986"/>
            <a:ext cx="2521138" cy="25204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83383" y="642342"/>
            <a:ext cx="5186444" cy="1799303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 </a:t>
            </a:r>
            <a:r>
              <a:rPr lang="en-US" sz="66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Workbook       </a:t>
            </a:r>
          </a:p>
          <a:p>
            <a:pPr algn="ctr"/>
            <a:r>
              <a:rPr lang="en-US" sz="66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Page </a:t>
            </a:r>
            <a:r>
              <a:rPr lang="en-US" sz="72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18</a:t>
            </a:r>
            <a:endParaRPr lang="en-US" sz="4000" b="1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86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70" y="1506481"/>
            <a:ext cx="3844925" cy="4365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8068" l="9746" r="89831">
                        <a14:foregroundMark x1="50424" y1="11080" x2="62288" y2="11364"/>
                        <a14:foregroundMark x1="78390" y1="82386" x2="68861" y2="84211"/>
                        <a14:foregroundMark x1="63983" y1="88068" x2="63983" y2="88068"/>
                        <a14:backgroundMark x1="58051" y1="82670" x2="58051" y2="87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0"/>
          <a:stretch/>
        </p:blipFill>
        <p:spPr>
          <a:xfrm>
            <a:off x="1582197" y="2667000"/>
            <a:ext cx="1431951" cy="3894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46" y="2006856"/>
            <a:ext cx="3140051" cy="310661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94001" y="1741946"/>
            <a:ext cx="4114469" cy="208823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Can you </a:t>
            </a:r>
          </a:p>
          <a:p>
            <a:r>
              <a:rPr lang="en-US" sz="4800" b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snorkelling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?</a:t>
            </a:r>
            <a:endParaRPr lang="ar-KW" sz="48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45960" y="2276872"/>
            <a:ext cx="2561693" cy="208823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Yes, I can.</a:t>
            </a:r>
            <a:endParaRPr lang="ar-KW" sz="4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241" y="2074597"/>
            <a:ext cx="1278509" cy="322887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721514" y="0"/>
            <a:ext cx="8946486" cy="7647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Correct the mistakes.</a:t>
            </a:r>
            <a:endParaRPr lang="ar-KW" sz="54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92" y="3737126"/>
            <a:ext cx="1211521" cy="2179283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207937" y="1730012"/>
            <a:ext cx="4114469" cy="208823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Can you </a:t>
            </a:r>
          </a:p>
          <a:p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snorkel?</a:t>
            </a:r>
            <a:endParaRPr lang="ar-KW" sz="48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0"/>
          <a:stretch/>
        </p:blipFill>
        <p:spPr>
          <a:xfrm>
            <a:off x="5732145" y="3923417"/>
            <a:ext cx="1482281" cy="218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2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1" t="26856" r="9404" b="47395"/>
          <a:stretch/>
        </p:blipFill>
        <p:spPr>
          <a:xfrm>
            <a:off x="579657" y="1146953"/>
            <a:ext cx="11032685" cy="547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736" y="209097"/>
            <a:ext cx="2091198" cy="69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3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1" t="26856" r="9404" b="4739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548581" y="3735208"/>
            <a:ext cx="25702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</a:t>
            </a:r>
            <a:endParaRPr lang="ar-KW" sz="44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8581" y="4693854"/>
            <a:ext cx="23407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also</a:t>
            </a:r>
            <a:endParaRPr lang="ar-KW" sz="44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6893" y="4693853"/>
            <a:ext cx="23407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but</a:t>
            </a:r>
            <a:endParaRPr lang="ar-KW" sz="44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74248" y="5210048"/>
            <a:ext cx="23407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but</a:t>
            </a:r>
            <a:endParaRPr lang="ar-KW" sz="44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87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8" t="68232" r="9947" b="19653"/>
          <a:stretch/>
        </p:blipFill>
        <p:spPr>
          <a:xfrm>
            <a:off x="0" y="147485"/>
            <a:ext cx="12152668" cy="5619134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662198" y="1721749"/>
            <a:ext cx="11425084" cy="101899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Garamond" panose="02020404030301010803" pitchFamily="18" charset="0"/>
              </a:rPr>
              <a:t>Dr. Jones is staying at the Ritz hotel.</a:t>
            </a:r>
            <a:endParaRPr lang="ar-KW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727584" y="3311253"/>
            <a:ext cx="11425084" cy="101899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Garamond" panose="02020404030301010803" pitchFamily="18" charset="0"/>
              </a:rPr>
              <a:t>Professor Ahmed is Kuwaiti.</a:t>
            </a:r>
            <a:endParaRPr lang="ar-KW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662198" y="4956314"/>
            <a:ext cx="11425084" cy="101899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Garamond" panose="02020404030301010803" pitchFamily="18" charset="0"/>
              </a:rPr>
              <a:t>This book is about Japanese people.</a:t>
            </a:r>
            <a:endParaRPr lang="ar-KW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4CE4111-9605-40BD-A8A4-B4F8E53ACC5F}"/>
              </a:ext>
            </a:extLst>
          </p:cNvPr>
          <p:cNvSpPr/>
          <p:nvPr/>
        </p:nvSpPr>
        <p:spPr>
          <a:xfrm>
            <a:off x="3188794" y="290396"/>
            <a:ext cx="5814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Spot the difference </a:t>
            </a: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3074" name="Picture 2" descr="Spot the differences game with wild animals Premium Vector">
            <a:extLst>
              <a:ext uri="{FF2B5EF4-FFF2-40B4-BE49-F238E27FC236}">
                <a16:creationId xmlns:a16="http://schemas.microsoft.com/office/drawing/2014/main" id="{01DCC329-C04A-443B-93A8-843D7B396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r="2107" b="4954"/>
          <a:stretch/>
        </p:blipFill>
        <p:spPr bwMode="auto">
          <a:xfrm>
            <a:off x="266700" y="128588"/>
            <a:ext cx="11515726" cy="65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 descr="صورة تحتوي على نص, شخص&#10;&#10;تم إنشاء الوصف تلقائياً">
            <a:extLst>
              <a:ext uri="{FF2B5EF4-FFF2-40B4-BE49-F238E27FC236}">
                <a16:creationId xmlns:a16="http://schemas.microsoft.com/office/drawing/2014/main" id="{A881892F-9285-4405-9E02-97798847E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191000"/>
            <a:ext cx="3205162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8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k you">
            <a:hlinkClick r:id="" action="ppaction://media"/>
            <a:extLst>
              <a:ext uri="{FF2B5EF4-FFF2-40B4-BE49-F238E27FC236}">
                <a16:creationId xmlns:a16="http://schemas.microsoft.com/office/drawing/2014/main" id="{29D4147C-F163-491E-A1EA-1A94A85C56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457200"/>
            <a:ext cx="9173823" cy="5160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6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83DD35-4B8F-45B0-BBAD-78190FD0697F}"/>
              </a:ext>
            </a:extLst>
          </p:cNvPr>
          <p:cNvSpPr/>
          <p:nvPr/>
        </p:nvSpPr>
        <p:spPr>
          <a:xfrm>
            <a:off x="1066800" y="76200"/>
            <a:ext cx="4800600" cy="617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124829B-0E60-4481-9EEA-5157CB264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"/>
            <a:ext cx="4502150" cy="60028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62F6D7-CAFC-4F47-BB49-DB675E0EB20A}"/>
              </a:ext>
            </a:extLst>
          </p:cNvPr>
          <p:cNvSpPr/>
          <p:nvPr/>
        </p:nvSpPr>
        <p:spPr>
          <a:xfrm>
            <a:off x="6477000" y="76200"/>
            <a:ext cx="4800600" cy="617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C668B506-3FD1-4F48-81B9-7283426608DF}"/>
              </a:ext>
            </a:extLst>
          </p:cNvPr>
          <p:cNvSpPr/>
          <p:nvPr/>
        </p:nvSpPr>
        <p:spPr>
          <a:xfrm>
            <a:off x="0" y="228600"/>
            <a:ext cx="1676400" cy="762000"/>
          </a:xfrm>
          <a:prstGeom prst="homePlate">
            <a:avLst/>
          </a:prstGeom>
          <a:solidFill>
            <a:srgbClr val="4E8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2D1202-05A5-49C7-8E5C-96711F2B2304}"/>
              </a:ext>
            </a:extLst>
          </p:cNvPr>
          <p:cNvSpPr txBox="1"/>
          <p:nvPr/>
        </p:nvSpPr>
        <p:spPr>
          <a:xfrm>
            <a:off x="0" y="228600"/>
            <a:ext cx="215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Page:</a:t>
            </a:r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12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E4D89C-684E-45FB-AA94-114FA4E517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3" t="20796" r="4801" b="21011"/>
          <a:stretch/>
        </p:blipFill>
        <p:spPr>
          <a:xfrm>
            <a:off x="6578537" y="152400"/>
            <a:ext cx="4597525" cy="600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3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22" y="469692"/>
            <a:ext cx="9324528" cy="4799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23250"/>
            <a:ext cx="9144000" cy="4799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533400"/>
            <a:ext cx="9324528" cy="4919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69692"/>
            <a:ext cx="9016566" cy="487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69692"/>
            <a:ext cx="9080283" cy="4928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12" y="533400"/>
            <a:ext cx="9125544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055" y="27566"/>
            <a:ext cx="6172200" cy="150019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Eras Bold ITC" pitchFamily="34" charset="0"/>
              </a:rPr>
              <a:t>Animal Activities</a:t>
            </a:r>
            <a:endParaRPr lang="ar-KW" sz="6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Eras Bold ITC" pitchFamily="34" charset="0"/>
            </a:endParaRPr>
          </a:p>
        </p:txBody>
      </p:sp>
      <p:pic>
        <p:nvPicPr>
          <p:cNvPr id="7" name="Content Placeholder 6" descr="parrot%2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99558" y="1881429"/>
            <a:ext cx="1571625" cy="2399433"/>
          </a:xfrm>
        </p:spPr>
      </p:pic>
      <p:pic>
        <p:nvPicPr>
          <p:cNvPr id="8" name="Picture 7" descr="th_animated_parro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634481" y="1920601"/>
            <a:ext cx="3107553" cy="2571768"/>
          </a:xfrm>
          <a:prstGeom prst="rect">
            <a:avLst/>
          </a:prstGeom>
        </p:spPr>
      </p:pic>
      <p:pic>
        <p:nvPicPr>
          <p:cNvPr id="12" name="Picture 11" descr="DSC059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131508" y="4299223"/>
            <a:ext cx="3105899" cy="2496687"/>
          </a:xfrm>
          <a:prstGeom prst="rect">
            <a:avLst/>
          </a:prstGeom>
        </p:spPr>
      </p:pic>
      <p:pic>
        <p:nvPicPr>
          <p:cNvPr id="13" name="Picture 12" descr="humpbac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05600" y="4333924"/>
            <a:ext cx="3023181" cy="2465316"/>
          </a:xfrm>
          <a:prstGeom prst="rect">
            <a:avLst/>
          </a:prstGeom>
        </p:spPr>
      </p:pic>
      <p:pic>
        <p:nvPicPr>
          <p:cNvPr id="15" name="Picture 14" descr="tiger_animate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9152" y="1787848"/>
            <a:ext cx="2776539" cy="22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schemas.microsoft.com/office/2006/metadata/properties"/>
    <ds:schemaRef ds:uri="http://schemas.microsoft.com/office/infopath/2007/PartnerControls"/>
    <ds:schemaRef ds:uri="40262f94-9f35-4ac3-9a90-690165a166b7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763</TotalTime>
  <Words>657</Words>
  <Application>Microsoft Office PowerPoint</Application>
  <PresentationFormat>Widescreen</PresentationFormat>
  <Paragraphs>137</Paragraphs>
  <Slides>64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5" baseType="lpstr">
      <vt:lpstr>Adobe Gothic Std B</vt:lpstr>
      <vt:lpstr>Aharoni</vt:lpstr>
      <vt:lpstr>Arabic Typesetting</vt:lpstr>
      <vt:lpstr>Arial</vt:lpstr>
      <vt:lpstr>Corbel</vt:lpstr>
      <vt:lpstr>Eras Bold ITC</vt:lpstr>
      <vt:lpstr>Garamond</vt:lpstr>
      <vt:lpstr>LegacySans-Book</vt:lpstr>
      <vt:lpstr>Times New Roman</vt:lpstr>
      <vt:lpstr>Tw Cen MT</vt:lpstr>
      <vt:lpstr>Children Friends 16x9</vt:lpstr>
      <vt:lpstr>Unit 2 Lesson 4</vt:lpstr>
      <vt:lpstr>PowerPoint Presentation</vt:lpstr>
      <vt:lpstr>Can you ride a horse?</vt:lpstr>
      <vt:lpstr>Who do you think is going to win the race?</vt:lpstr>
      <vt:lpstr>PowerPoint Presentation</vt:lpstr>
      <vt:lpstr>PowerPoint Presentation</vt:lpstr>
      <vt:lpstr>PowerPoint Presentation</vt:lpstr>
      <vt:lpstr>PowerPoint Presentation</vt:lpstr>
      <vt:lpstr>Animal Activities</vt:lpstr>
      <vt:lpstr>PowerPoint Presentation</vt:lpstr>
      <vt:lpstr>PowerPoint Presentation</vt:lpstr>
      <vt:lpstr>Grey parrots ---------- say 800 words.</vt:lpstr>
      <vt:lpstr>Camels --------------- drink 130 litres of water.</vt:lpstr>
      <vt:lpstr>Ants ------------- sleep.</vt:lpstr>
      <vt:lpstr>Tigers -------------- communicate with their ears.</vt:lpstr>
      <vt:lpstr>Whales ---------------- sing for 20 minutes.</vt:lpstr>
      <vt:lpstr>Bats ---------- walk.</vt:lpstr>
      <vt:lpstr>Snakes --------------- close their eyes.</vt:lpstr>
      <vt:lpstr>PowerPoint Presentation</vt:lpstr>
      <vt:lpstr>Watch the video  and guess what our lesson is about </vt:lpstr>
      <vt:lpstr>PowerPoint Presentation</vt:lpstr>
      <vt:lpstr>Let’s read about different people from different countries.</vt:lpstr>
      <vt:lpstr>India</vt:lpstr>
      <vt:lpstr>Have you ever visited Taj Mahal in India?</vt:lpstr>
      <vt:lpstr>China</vt:lpstr>
      <vt:lpstr>Have you seen the Wall of China yet?</vt:lpstr>
      <vt:lpstr>The USA</vt:lpstr>
      <vt:lpstr>Have you ever been to New York?</vt:lpstr>
      <vt:lpstr>Kuwait</vt:lpstr>
      <vt:lpstr>Have you ever seen Kuwait Towers?</vt:lpstr>
      <vt:lpstr>PowerPoint Presentation</vt:lpstr>
      <vt:lpstr>PowerPoint Presentation</vt:lpstr>
      <vt:lpstr>PowerPoint Presentation</vt:lpstr>
      <vt:lpstr>How can we show respect to people from other nationalities?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football player (play) -------------------------- in a team of eleven players.</vt:lpstr>
      <vt:lpstr>Footballers (not use) ---------------------- their hands to move the ball across the football pitch.</vt:lpstr>
      <vt:lpstr>They (kick) ---------------------- it with their feet.</vt:lpstr>
      <vt:lpstr>If the footballer kicks the ball into the goal, his team (score) ---------------------- one point.</vt:lpstr>
      <vt:lpstr>The team with the most points (win)  ----------------------.</vt:lpstr>
      <vt:lpstr>The referee (control) ----------------- the game.</vt:lpstr>
      <vt:lpstr>Players (not argue) -------------- with the referee.</vt:lpstr>
      <vt:lpstr>If they do, the referee (send) --------------------- them off the football pitch.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Lesson 1</dc:title>
  <dc:creator>Zahra'a Bouftain</dc:creator>
  <cp:keywords/>
  <cp:lastModifiedBy>ZaHRoNa ~</cp:lastModifiedBy>
  <cp:revision>15</cp:revision>
  <dcterms:created xsi:type="dcterms:W3CDTF">2021-10-05T08:55:24Z</dcterms:created>
  <dcterms:modified xsi:type="dcterms:W3CDTF">2023-10-04T02:43:57Z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