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FA69F-23D2-5020-2136-875E3CA4C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9B5B4-71B1-F200-949D-4B802ECDA8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60188-80DD-43EC-94CF-E0ADFB9A8989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088C27-2A91-1388-0238-C815CFCD1E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5A7F6F-0578-4D40-CD04-1D2CECE68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E759F-3D9C-5734-0197-A856BEC028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DAB71-0791-1B2D-99E7-1E020161A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anose="020F0502020204030204" pitchFamily="34" charset="0"/>
              </a:defRPr>
            </a:lvl1pPr>
          </a:lstStyle>
          <a:p>
            <a:fld id="{A79E37F9-CC70-42A4-9BE9-3B700BF426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21E6D95-D395-0777-D952-F7875961AF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E4119E9-9D1E-389D-87B4-E3C1B733B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CCD0D4E-2F55-7D6C-0D03-E8508E675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BF7B2A-9CEE-4A1A-AECF-7040B2C701C7}" type="slidenum">
              <a:rPr lang="en-US" altLang="ar-KW"/>
              <a:pPr algn="r" eaLnBrk="1" hangingPunct="1">
                <a:spcBef>
                  <a:spcPct val="0"/>
                </a:spcBef>
              </a:pPr>
              <a:t>2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873DE71-7393-5020-F1A7-B1B6384C12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1B95117-0AF9-C490-26A6-00E7DBD675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D544507-3DBC-E705-C6CB-3EED96207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ED15F3-E2A5-44D5-BF59-F59E3794FA71}" type="slidenum">
              <a:rPr lang="en-US" altLang="ar-KW"/>
              <a:pPr algn="r" eaLnBrk="1" hangingPunct="1">
                <a:spcBef>
                  <a:spcPct val="0"/>
                </a:spcBef>
              </a:pPr>
              <a:t>3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95B61A-AA9D-0C09-176F-CF9B20D9D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EC3A54-0A42-4B62-067B-AFC66C64DA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3AA5D93-7ABA-5853-3A78-14E760EF5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A86A3-F3C5-4BA5-AA4F-8B81167CCE31}" type="slidenum">
              <a:rPr lang="en-US" altLang="ar-KW"/>
              <a:pPr algn="r" eaLnBrk="1" hangingPunct="1">
                <a:spcBef>
                  <a:spcPct val="0"/>
                </a:spcBef>
              </a:pPr>
              <a:t>7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8C4ED92-3301-358A-8C42-1FE9A04A22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C7A9CC5-3F82-CE65-0138-EF281A368C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4D3EB49-D8B0-C259-568D-3646188CE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DEE0AD-4375-4B11-8C0B-3B3362C40AC7}" type="slidenum">
              <a:rPr lang="en-US" altLang="ar-KW"/>
              <a:pPr algn="r" eaLnBrk="1" hangingPunct="1">
                <a:spcBef>
                  <a:spcPct val="0"/>
                </a:spcBef>
              </a:pPr>
              <a:t>9</a:t>
            </a:fld>
            <a:endParaRPr lang="en-US" altLang="ar-K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A57-A09D-2616-0F06-04186E09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6B84-57B6-4906-8CF7-EA243F68A12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47FD-C536-077B-8F3A-15345FBD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D9027-C265-4F54-BAD0-4A2E32C3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D7128-A93A-44DE-AC9E-C762E814F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02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AF4F4-6C2E-E175-0983-1CC87488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D174-6F35-4F81-A755-880119953745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B898-C6E6-92F0-6F5D-29BB40A8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58F2-E634-B757-C756-1CD43312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EA569-C384-49FA-8D86-7583047B1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0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9F7AF-5424-8781-8DF6-405B2379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1C05-0BBD-496B-BB30-D0602FC0C740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0A2CD-1B5F-033B-AB2F-A9B4A6B4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9535-EB07-6696-D0DB-28C57226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2DE-B7E5-491F-8E90-1EEF26E7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2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943D5-C112-436C-A2D4-185D3EB0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2CC9-E4D1-4C24-9778-FEDA73F0651F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2A933-41A0-A437-A10D-CD486B75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3117-EC19-A57C-B7A5-F6C0F251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E4D14-1B45-492B-8DF2-CB9FFAA2A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41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C6CA6-F739-AFD9-F74A-F08B87E7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E4C7-8D13-41CE-9868-865F811B3D9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E7A1-FCBE-F56E-A3E5-D03CB42F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5B1D9-B907-3BD4-7055-8C304BA2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4F317-238E-44B3-B9CD-736D8DF9D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2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F1A387-772F-299C-AC5E-306A3A3A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2595-76CB-4C3F-8778-D4E887E588B1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95E000-83E9-7E16-4EFA-134A65C8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76F8D5-F262-9B67-C668-87B5053C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06F6-555B-416F-B1E7-D76518C91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AE88C3-52C6-519A-1199-05F149F7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A39E-CFE3-4E50-9F8B-017980BE70E5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2965F4-AB12-F8E2-66F6-EFE56EE8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7E6DD2-8B52-4277-2C7F-572F8AE6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98852-F556-41CA-B0CC-44D991A67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0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F56C9B-2F3B-76BE-F9ED-58888990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1DC4-50CF-4E07-BD88-4FB56337F30A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9588E4-BB68-A7AD-F044-70ACEAC4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639BB-CA8F-E38D-F36D-7301F5D6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C162A-8403-4AC6-B91A-B408E2F2A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56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C9873D-4D8A-9AEA-9A72-DA0CE0E4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569D-66E4-49D4-885E-97293174F970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5BD17C-DD31-FD62-14D0-26F2A3DB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08F31-BEFA-3AEC-F017-04B1ACEC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10AEF-AD34-45BF-8531-05FE21CD6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90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A5D454-9A59-6F75-87EF-6B06E8A5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F05C-049B-4E57-A5D3-D39D31A131C4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90FD74-E308-E3FD-7EAB-ED03E546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B6F89D-4D88-C6BF-A02A-CBD19EA7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8A86-A993-4CBB-B9CE-A5856673F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04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BCD181-05AD-61D1-3AD0-26C7B161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F7A8-10DA-48AC-8C59-3B312D639307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0F5284-8327-427B-5A61-55F409ED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D1599A-1EB0-EDA2-8962-A4D3DFE6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F073-3453-4B10-8B9A-62322DB4E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4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4DA7D9-FD1A-0C87-14C3-CA23E1B882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K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5C0F83-DEB4-82A8-98FC-75E08EDFB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KW"/>
              <a:t>Click to edit Master text styles</a:t>
            </a:r>
          </a:p>
          <a:p>
            <a:pPr lvl="1"/>
            <a:r>
              <a:rPr lang="en-US" altLang="ar-KW"/>
              <a:t>Second level</a:t>
            </a:r>
          </a:p>
          <a:p>
            <a:pPr lvl="2"/>
            <a:r>
              <a:rPr lang="en-US" altLang="ar-KW"/>
              <a:t>Third level</a:t>
            </a:r>
          </a:p>
          <a:p>
            <a:pPr lvl="3"/>
            <a:r>
              <a:rPr lang="en-US" altLang="ar-KW"/>
              <a:t>Fourth level</a:t>
            </a:r>
          </a:p>
          <a:p>
            <a:pPr lvl="4"/>
            <a:r>
              <a:rPr lang="en-US" altLang="ar-K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FF939-B09B-9AA5-BB4B-671C46C60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FE03E-5A20-42E2-85D2-A7F56FF56505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7A14C-2088-5B5B-722A-04745902A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90FF5-E693-2B13-382C-E9B5BF208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192A442-006E-41B6-B0DD-1E2DA604D2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903563EE-C9CD-812A-5D63-AA7069D9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1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BDD11E-2294-B9B1-5417-F4BB4B9768DC}"/>
              </a:ext>
            </a:extLst>
          </p:cNvPr>
          <p:cNvSpPr/>
          <p:nvPr/>
        </p:nvSpPr>
        <p:spPr>
          <a:xfrm>
            <a:off x="838200" y="457200"/>
            <a:ext cx="77724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  <a:defRPr/>
            </a:pPr>
            <a:r>
              <a:rPr lang="ar-KW" sz="2400" u="sng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يقوم المتعلمون </a:t>
            </a:r>
            <a:r>
              <a:rPr lang="ar-KW" sz="2400" dirty="0">
                <a:latin typeface="+mn-lt"/>
                <a:ea typeface="Calibri"/>
                <a:cs typeface="Sultan Medium"/>
              </a:rPr>
              <a:t>باستخلاص الغرض من النص وماذا تعلموا من النص وذلك باستخدام استراتيجية (فكر زاوج شارك ) .</a:t>
            </a:r>
            <a:endParaRPr lang="ar-SA" sz="2400" dirty="0">
              <a:latin typeface="+mn-lt"/>
              <a:ea typeface="Calibri"/>
              <a:cs typeface="Sultan Medium"/>
            </a:endParaRPr>
          </a:p>
          <a:p>
            <a:pPr marL="342900" indent="-3429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  <a:defRPr/>
            </a:pPr>
            <a:r>
              <a:rPr lang="ar-KW" sz="2400" u="sng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 (( الوضعية )) . وتكون من مثل :</a:t>
            </a:r>
            <a:endParaRPr lang="en-US" sz="2400" dirty="0">
              <a:latin typeface="+mn-lt"/>
              <a:ea typeface="Calibri"/>
              <a:cs typeface="Arial"/>
            </a:endParaRPr>
          </a:p>
          <a:p>
            <a:pPr marL="11176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SA" sz="2400" dirty="0">
                <a:latin typeface="+mn-lt"/>
                <a:ea typeface="Calibri"/>
                <a:cs typeface="Sultan Medium"/>
              </a:rPr>
              <a:t>تعلمت من النص </a:t>
            </a:r>
            <a:r>
              <a:rPr lang="ar-SA" dirty="0">
                <a:latin typeface="+mn-lt"/>
                <a:ea typeface="Calibri"/>
                <a:cs typeface="Sultan Medium"/>
              </a:rPr>
              <a:t>:</a:t>
            </a:r>
            <a:r>
              <a:rPr lang="ar-KW" sz="2800" u="sng" dirty="0">
                <a:solidFill>
                  <a:srgbClr val="006600"/>
                </a:solidFill>
                <a:latin typeface="+mn-lt"/>
                <a:ea typeface="Calibri"/>
                <a:cs typeface="Sultan Medium"/>
              </a:rPr>
              <a:t> </a:t>
            </a:r>
            <a:endParaRPr lang="en-US" sz="1600" dirty="0">
              <a:latin typeface="+mn-lt"/>
              <a:ea typeface="Calibri"/>
              <a:cs typeface="Arial"/>
            </a:endParaRPr>
          </a:p>
        </p:txBody>
      </p:sp>
      <p:pic>
        <p:nvPicPr>
          <p:cNvPr id="10243" name="صورة 11">
            <a:extLst>
              <a:ext uri="{FF2B5EF4-FFF2-40B4-BE49-F238E27FC236}">
                <a16:creationId xmlns:a16="http://schemas.microsoft.com/office/drawing/2014/main" id="{69D98132-6D3B-AF8F-01FB-345960648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202">
            <a:off x="981075" y="1057275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BCEF42-6874-E400-E697-2FBCF5E960D1}"/>
              </a:ext>
            </a:extLst>
          </p:cNvPr>
          <p:cNvSpPr/>
          <p:nvPr/>
        </p:nvSpPr>
        <p:spPr>
          <a:xfrm>
            <a:off x="609600" y="2971800"/>
            <a:ext cx="8229600" cy="31054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/>
              <a:buChar char=""/>
              <a:defRPr/>
            </a:pPr>
            <a:r>
              <a:rPr lang="ar-KW" sz="4400" b="1" u="sng" dirty="0">
                <a:solidFill>
                  <a:srgbClr val="002060"/>
                </a:solidFill>
                <a:latin typeface="+mn-lt"/>
                <a:ea typeface="Calibri"/>
                <a:cs typeface="Sultan Medium"/>
              </a:rPr>
              <a:t>مدينة طرابلس مدينة عظيمة ذات تاريخ عريق</a:t>
            </a:r>
            <a:endParaRPr lang="en-US" sz="4400" b="1" dirty="0">
              <a:latin typeface="+mn-lt"/>
              <a:ea typeface="Calibri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/>
              <a:buChar char=""/>
              <a:defRPr/>
            </a:pPr>
            <a:endParaRPr lang="en-US" sz="4400" b="1" dirty="0">
              <a:latin typeface="+mn-lt"/>
              <a:ea typeface="Calibri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4400" b="1" u="sng" dirty="0">
                <a:solidFill>
                  <a:srgbClr val="002060"/>
                </a:solidFill>
                <a:latin typeface="+mn-lt"/>
                <a:ea typeface="Calibri"/>
                <a:cs typeface="Sultan Medium"/>
              </a:rPr>
              <a:t>اشتهرت مدينة طرابلس بالمدينة البيضاء.</a:t>
            </a:r>
            <a:endParaRPr lang="en-US" sz="4400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CA8B82C4-6ABC-9617-BD6B-B868A459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157980"/>
            <a:ext cx="8305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KW" altLang="ar-KW" sz="4400" b="1" u="sng" dirty="0">
                <a:solidFill>
                  <a:srgbClr val="C00000"/>
                </a:solidFill>
                <a:ea typeface="Calibri" panose="020F0502020204030204" pitchFamily="34" charset="0"/>
                <a:cs typeface="Sultan Medium" pitchFamily="2" charset="0"/>
              </a:rPr>
              <a:t>استخلص الغرض الرئيس من النص:</a:t>
            </a:r>
            <a:endParaRPr lang="ar-SA" altLang="ar-KW" sz="4400" b="1" u="sng" dirty="0">
              <a:solidFill>
                <a:srgbClr val="C00000"/>
              </a:solidFill>
              <a:ea typeface="Calibri" panose="020F0502020204030204" pitchFamily="34" charset="0"/>
              <a:cs typeface="Sultan Medium" pitchFamily="2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ar-KW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KW" altLang="ar-KW" sz="4400" b="1" u="sng" dirty="0">
                <a:ea typeface="Calibri" panose="020F0502020204030204" pitchFamily="34" charset="0"/>
                <a:cs typeface="Sultan Medium" pitchFamily="2" charset="0"/>
              </a:rPr>
              <a:t>بيان أن مدينة طرابلس لها تاريخ عربي واسلامي عريق عبر العصور المتتالية </a:t>
            </a:r>
            <a:endParaRPr lang="en-US" altLang="ar-KW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ar-KW" sz="4400" b="1" dirty="0">
              <a:ea typeface="Calibri" panose="020F0502020204030204" pitchFamily="34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A663B29-A9CD-248F-7F30-A7DCE47C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0970"/>
            <a:ext cx="3251037" cy="25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23110DE-56C4-876A-CAEA-97B884BFC2A2}"/>
              </a:ext>
            </a:extLst>
          </p:cNvPr>
          <p:cNvSpPr txBox="1"/>
          <p:nvPr/>
        </p:nvSpPr>
        <p:spPr>
          <a:xfrm>
            <a:off x="1104573" y="4255151"/>
            <a:ext cx="4903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أ. نهى المطيري</a:t>
            </a:r>
            <a:endParaRPr lang="ar-KW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595E07C-D05C-BC89-10FD-29A9E5A1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11905" r="7774" b="52184"/>
          <a:stretch>
            <a:fillRect/>
          </a:stretch>
        </p:blipFill>
        <p:spPr bwMode="auto">
          <a:xfrm>
            <a:off x="76200" y="228600"/>
            <a:ext cx="8915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9B719764-6B8E-3005-80D4-1B0E87208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t="18845" r="13477" b="20360"/>
          <a:stretch>
            <a:fillRect/>
          </a:stretch>
        </p:blipFill>
        <p:spPr bwMode="auto">
          <a:xfrm>
            <a:off x="1676400" y="2667000"/>
            <a:ext cx="6450013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F3DCE22-6848-37B5-1F18-35F2909BB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9235" t="12699" r="3618" b="69444"/>
          <a:stretch/>
        </p:blipFill>
        <p:spPr bwMode="auto">
          <a:xfrm>
            <a:off x="4142509" y="275771"/>
            <a:ext cx="4833257" cy="13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516C9ED-2D3F-9156-5B86-E96EBAEE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5" t="26799" r="30408" b="9375"/>
          <a:stretch>
            <a:fillRect/>
          </a:stretch>
        </p:blipFill>
        <p:spPr bwMode="auto">
          <a:xfrm>
            <a:off x="585788" y="2514600"/>
            <a:ext cx="2892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">
            <a:extLst>
              <a:ext uri="{FF2B5EF4-FFF2-40B4-BE49-F238E27FC236}">
                <a16:creationId xmlns:a16="http://schemas.microsoft.com/office/drawing/2014/main" id="{A3283B89-BCA5-ED6E-F295-1D1CA2F9D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25600"/>
            <a:ext cx="6553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FontTx/>
              <a:buNone/>
            </a:pPr>
            <a:r>
              <a:rPr lang="ar-SA" altLang="ar-KW" sz="2800" b="1">
                <a:ea typeface="Calibri" panose="020F0502020204030204" pitchFamily="34" charset="0"/>
                <a:cs typeface="Sultan Medium" pitchFamily="2" charset="0"/>
              </a:rPr>
              <a:t>أت</a:t>
            </a:r>
            <a:r>
              <a:rPr lang="ar-KW" altLang="ar-KW" sz="2800" b="1">
                <a:ea typeface="Calibri" panose="020F0502020204030204" pitchFamily="34" charset="0"/>
                <a:cs typeface="Sultan Medium" pitchFamily="2" charset="0"/>
              </a:rPr>
              <a:t>حدث بلغة سليمة عن البلد العربي الذي زرته أو البلد العربي الذي </a:t>
            </a:r>
            <a:r>
              <a:rPr lang="ar-SA" altLang="ar-KW" sz="2800" b="1">
                <a:ea typeface="Calibri" panose="020F0502020204030204" pitchFamily="34" charset="0"/>
                <a:cs typeface="Sultan Medium" pitchFamily="2" charset="0"/>
              </a:rPr>
              <a:t>أود زيارته</a:t>
            </a:r>
            <a:r>
              <a:rPr lang="ar-KW" altLang="ar-KW" sz="2800" b="1">
                <a:ea typeface="Calibri" panose="020F0502020204030204" pitchFamily="34" charset="0"/>
                <a:cs typeface="Sultan Medium" pitchFamily="2" charset="0"/>
              </a:rPr>
              <a:t>، وذلك باستخدام استراتيجية ( الدقيقة الواحدة ) . </a:t>
            </a:r>
            <a:endParaRPr lang="en-US" altLang="ar-KW" sz="2800" b="1">
              <a:ea typeface="Calibri" panose="020F0502020204030204" pitchFamily="34" charset="0"/>
            </a:endParaRPr>
          </a:p>
        </p:txBody>
      </p:sp>
      <p:pic>
        <p:nvPicPr>
          <p:cNvPr id="3077" name="Picture 5" descr="Image result for ‫البلدان العربية‬‎">
            <a:extLst>
              <a:ext uri="{FF2B5EF4-FFF2-40B4-BE49-F238E27FC236}">
                <a16:creationId xmlns:a16="http://schemas.microsoft.com/office/drawing/2014/main" id="{90394ABE-BF0E-72C3-814C-40D1C03E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200400"/>
            <a:ext cx="51323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40E716DA-1542-54DB-6D7C-92A42E35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>
            <a:extLst>
              <a:ext uri="{FF2B5EF4-FFF2-40B4-BE49-F238E27FC236}">
                <a16:creationId xmlns:a16="http://schemas.microsoft.com/office/drawing/2014/main" id="{96D823F5-712A-93E8-6BDA-03B17BCC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850900"/>
            <a:ext cx="6884988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SA" altLang="ar-KW" b="1">
                <a:ea typeface="Calibri" panose="020F0502020204030204" pitchFamily="34" charset="0"/>
                <a:cs typeface="Sultan Medium" pitchFamily="2" charset="0"/>
              </a:rPr>
              <a:t>أتعرف االمقصود بالتعبيرات الآتية قبل الاستماع للنص :</a:t>
            </a:r>
            <a:endParaRPr lang="en-US" altLang="ar-KW" b="1">
              <a:ea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عراقة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أصالة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خطر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جاء في فكري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أغوار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أعماق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السحيق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البعيد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الصوان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حجر صلب ، </a:t>
            </a: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مواكب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جماعات ،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المدوية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ذات الصوت الشديد ،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أشرفنا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اقتربنا ، </a:t>
            </a: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يعشى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 يعمي ،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b="1" u="sng">
                <a:solidFill>
                  <a:srgbClr val="FF0000"/>
                </a:solidFill>
                <a:ea typeface="Times New Roman" panose="02020603050405020304" pitchFamily="18" charset="0"/>
              </a:rPr>
              <a:t>نبلاً</a:t>
            </a:r>
            <a:r>
              <a:rPr lang="ar-SA" altLang="ar-KW" b="1">
                <a:solidFill>
                  <a:srgbClr val="000000"/>
                </a:solidFill>
                <a:ea typeface="Times New Roman" panose="02020603050405020304" pitchFamily="18" charset="0"/>
              </a:rPr>
              <a:t>:شرفاً</a:t>
            </a:r>
            <a:r>
              <a:rPr lang="ar-SA" altLang="ar-KW" b="1">
                <a:ea typeface="Times New Roman" panose="02020603050405020304" pitchFamily="18" charset="0"/>
              </a:rPr>
              <a:t> </a:t>
            </a:r>
            <a:endParaRPr lang="en-US" altLang="ar-KW" b="1"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D5560-D093-0A85-5E80-DCF8B7FA7B5F}"/>
              </a:ext>
            </a:extLst>
          </p:cNvPr>
          <p:cNvSpPr/>
          <p:nvPr/>
        </p:nvSpPr>
        <p:spPr>
          <a:xfrm>
            <a:off x="4571999" y="586217"/>
            <a:ext cx="422102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استرتيجية فكر . زاوج . شارك</a:t>
            </a:r>
          </a:p>
        </p:txBody>
      </p:sp>
      <p:pic>
        <p:nvPicPr>
          <p:cNvPr id="5123" name="صورة 11">
            <a:extLst>
              <a:ext uri="{FF2B5EF4-FFF2-40B4-BE49-F238E27FC236}">
                <a16:creationId xmlns:a16="http://schemas.microsoft.com/office/drawing/2014/main" id="{BAFE855B-27CF-EF9F-B456-AF05789D3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202">
            <a:off x="3032125" y="295275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7C4B8790-83CD-6861-3407-9906224A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2133600"/>
            <a:ext cx="838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 typeface="Wingdings 2" panose="05020102010507070707" pitchFamily="18" charset="2"/>
              <a:buChar char="¡"/>
            </a:pPr>
            <a:r>
              <a:rPr lang="ar-KW" altLang="ar-KW" b="1">
                <a:latin typeface="Sultan Medium" pitchFamily="2" charset="0"/>
                <a:ea typeface="Calibri" panose="020F0502020204030204" pitchFamily="34" charset="0"/>
              </a:rPr>
              <a:t>أين تقع مدينة طرابلس ؟ </a:t>
            </a:r>
            <a:endParaRPr lang="ar-SA" altLang="ar-KW" b="1">
              <a:latin typeface="Sultan Medium" pitchFamily="2" charset="0"/>
              <a:ea typeface="Calibri" panose="020F0502020204030204" pitchFamily="34" charset="0"/>
            </a:endParaRPr>
          </a:p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 typeface="Wingdings 2" panose="05020102010507070707" pitchFamily="18" charset="2"/>
              <a:buChar char="¡"/>
            </a:pPr>
            <a:r>
              <a:rPr lang="ar-KW" altLang="ar-KW" b="1">
                <a:solidFill>
                  <a:srgbClr val="C00000"/>
                </a:solidFill>
                <a:latin typeface="Sultan Medium" pitchFamily="2" charset="0"/>
                <a:ea typeface="Calibri" panose="020F0502020204030204" pitchFamily="34" charset="0"/>
              </a:rPr>
              <a:t>تقع في الشمال الأفريقي بليبيا .</a:t>
            </a:r>
            <a:endParaRPr lang="en-US" altLang="ar-KW" b="1">
              <a:ea typeface="Calibri" panose="020F0502020204030204" pitchFamily="34" charset="0"/>
            </a:endParaRPr>
          </a:p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 typeface="Wingdings 2" panose="05020102010507070707" pitchFamily="18" charset="2"/>
              <a:buChar char="¡"/>
            </a:pPr>
            <a:r>
              <a:rPr lang="ar-KW" altLang="ar-KW" b="1">
                <a:ea typeface="Calibri" panose="020F0502020204030204" pitchFamily="34" charset="0"/>
                <a:cs typeface="Sultan Medium" pitchFamily="2" charset="0"/>
              </a:rPr>
              <a:t>ما الذي يميز مدينة طرابلس عن غيرها من المدن ؟ </a:t>
            </a:r>
            <a:endParaRPr lang="ar-SA" altLang="ar-KW" b="1">
              <a:ea typeface="Calibri" panose="020F0502020204030204" pitchFamily="34" charset="0"/>
              <a:cs typeface="Sultan Medium" pitchFamily="2" charset="0"/>
            </a:endParaRPr>
          </a:p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 typeface="Wingdings 2" panose="05020102010507070707" pitchFamily="18" charset="2"/>
              <a:buChar char="¡"/>
            </a:pPr>
            <a:r>
              <a:rPr lang="ar-KW" altLang="ar-KW" b="1">
                <a:solidFill>
                  <a:srgbClr val="C00000"/>
                </a:solidFill>
                <a:ea typeface="Calibri" panose="020F0502020204030204" pitchFamily="34" charset="0"/>
                <a:cs typeface="Sultan Medium" pitchFamily="2" charset="0"/>
              </a:rPr>
              <a:t>بسبب شهرتها بالمدينة البيضاء ومرور الكثير عليها من الغزاة والفاتحين.</a:t>
            </a:r>
            <a:endParaRPr lang="en-US" altLang="ar-KW" b="1">
              <a:ea typeface="Calibri" panose="020F0502020204030204" pitchFamily="34" charset="0"/>
            </a:endParaRP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01A81B36-C45C-F842-8F4A-5D5878F7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46600"/>
            <a:ext cx="33528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25309-4020-38CE-8BAC-8A53B5C4DDFE}"/>
              </a:ext>
            </a:extLst>
          </p:cNvPr>
          <p:cNvSpPr/>
          <p:nvPr/>
        </p:nvSpPr>
        <p:spPr>
          <a:xfrm>
            <a:off x="457200" y="228600"/>
            <a:ext cx="8305800" cy="6321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¡"/>
              <a:tabLst>
                <a:tab pos="3203575" algn="l"/>
              </a:tabLst>
              <a:defRPr/>
            </a:pPr>
            <a:r>
              <a:rPr lang="ar-KW" sz="4400" b="1" dirty="0">
                <a:latin typeface="+mn-lt"/>
                <a:ea typeface="Calibri"/>
                <a:cs typeface="Sultan Medium"/>
              </a:rPr>
              <a:t>ما الدليل على أن تاريخ مدينة طرابلس حافل بالأحداث التاريخية ؟</a:t>
            </a:r>
            <a:endParaRPr lang="ar-SA" sz="4400" b="1" dirty="0">
              <a:latin typeface="+mn-lt"/>
              <a:ea typeface="Calibri"/>
              <a:cs typeface="Sultan Medium"/>
            </a:endParaRPr>
          </a:p>
          <a:p>
            <a:pPr marL="571500" indent="-5715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¡"/>
              <a:tabLst>
                <a:tab pos="3203575" algn="l"/>
              </a:tabLst>
              <a:defRPr/>
            </a:pPr>
            <a:endParaRPr lang="en-US" sz="4400" b="1" dirty="0">
              <a:latin typeface="+mn-lt"/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44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قول الكاتب كل ذرة رمل كانت تقول : هنا تاريخ تحت أقدامي .</a:t>
            </a:r>
            <a:endParaRPr lang="en-US" sz="4400" b="1" dirty="0">
              <a:latin typeface="+mn-lt"/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44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- إرسال خوفو لمن يبحث له عن زوجة ليبية تجنبا لغارات الليبيين . </a:t>
            </a:r>
            <a:endParaRPr lang="en-US" sz="4400" b="1" dirty="0">
              <a:latin typeface="+mn-lt"/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44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ب - دخول عمرو بن العاص منها فاتحا مصر.</a:t>
            </a:r>
            <a:endParaRPr lang="en-US" sz="4400" b="1" dirty="0">
              <a:latin typeface="+mn-lt"/>
              <a:ea typeface="Calibri"/>
              <a:cs typeface="Arial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692E63FB-9F3D-D818-D1CC-33626110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90600"/>
            <a:ext cx="14208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4182936-D8AF-B88C-C301-6FF75377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7848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KW" altLang="ar-KW" b="1">
                <a:ea typeface="Calibri" panose="020F0502020204030204" pitchFamily="34" charset="0"/>
                <a:cs typeface="Sultan Medium" pitchFamily="2" charset="0"/>
              </a:rPr>
              <a:t>لماذا أطلق الكاتب على مدينة طرابلس علم العروبة والإسلام؟</a:t>
            </a:r>
            <a:endParaRPr lang="en-US" altLang="ar-KW" b="1">
              <a:ea typeface="Calibri" panose="020F0502020204030204" pitchFamily="34" charset="0"/>
            </a:endParaRPr>
          </a:p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KW" altLang="ar-KW" b="1">
                <a:ea typeface="Calibri" panose="020F0502020204030204" pitchFamily="34" charset="0"/>
                <a:cs typeface="Sultan Medium" pitchFamily="2" charset="0"/>
              </a:rPr>
              <a:t>-</a:t>
            </a:r>
            <a:r>
              <a:rPr lang="ar-KW" altLang="ar-KW" b="1">
                <a:solidFill>
                  <a:srgbClr val="C00000"/>
                </a:solidFill>
                <a:ea typeface="Calibri" panose="020F0502020204030204" pitchFamily="34" charset="0"/>
                <a:cs typeface="Sultan Medium" pitchFamily="2" charset="0"/>
              </a:rPr>
              <a:t>لأنها تحمل تاريخا عربيا إسلاميا عظيما . </a:t>
            </a:r>
            <a:endParaRPr lang="en-US" altLang="ar-KW" b="1">
              <a:ea typeface="Calibri" panose="020F0502020204030204" pitchFamily="34" charset="0"/>
            </a:endParaRPr>
          </a:p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KW" altLang="ar-KW" b="1">
                <a:ea typeface="Calibri" panose="020F0502020204030204" pitchFamily="34" charset="0"/>
                <a:cs typeface="Sultan Medium" pitchFamily="2" charset="0"/>
              </a:rPr>
              <a:t>-</a:t>
            </a:r>
            <a:r>
              <a:rPr lang="ar-KW" altLang="ar-KW" b="1">
                <a:solidFill>
                  <a:srgbClr val="C00000"/>
                </a:solidFill>
                <a:ea typeface="Calibri" panose="020F0502020204030204" pitchFamily="34" charset="0"/>
                <a:cs typeface="Sultan Medium" pitchFamily="2" charset="0"/>
              </a:rPr>
              <a:t>لأنها مرت بأحداث مؤثرة في التاريخ العربي الإسلامي كدخول عمر بن العاص منها .</a:t>
            </a:r>
            <a:endParaRPr lang="en-US" altLang="ar-KW" b="1">
              <a:ea typeface="Calibri" panose="020F0502020204030204" pitchFamily="34" charset="0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C099BACD-FD8A-74C7-EB18-8D34C30C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38575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D808525-517F-A1E9-A943-E2B2A7EF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6" t="25000" r="29723" b="40475"/>
          <a:stretch>
            <a:fillRect/>
          </a:stretch>
        </p:blipFill>
        <p:spPr bwMode="auto">
          <a:xfrm>
            <a:off x="533400" y="838200"/>
            <a:ext cx="36639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E530B9-DEBA-56B7-C424-8411CEA6040F}"/>
              </a:ext>
            </a:extLst>
          </p:cNvPr>
          <p:cNvSpPr/>
          <p:nvPr/>
        </p:nvSpPr>
        <p:spPr>
          <a:xfrm>
            <a:off x="533400" y="277813"/>
            <a:ext cx="8382000" cy="554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3203575" algn="l"/>
              </a:tabLst>
              <a:defRPr/>
            </a:pPr>
            <a:r>
              <a:rPr lang="ar-KW" sz="28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يتناقش</a:t>
            </a:r>
            <a:r>
              <a:rPr lang="ar-KW" sz="2800" b="1" dirty="0">
                <a:latin typeface="+mn-lt"/>
                <a:ea typeface="Calibri"/>
                <a:cs typeface="Sultan Medium"/>
              </a:rPr>
              <a:t> المتعلم مع زملائه حول مايلي: باستخدام استراتيجية (التعلم التعاوني)</a:t>
            </a:r>
            <a:endParaRPr lang="ar-SA" sz="2800" b="1" dirty="0">
              <a:latin typeface="+mn-lt"/>
              <a:ea typeface="Calibri"/>
              <a:cs typeface="Sultan Medium"/>
            </a:endParaRPr>
          </a:p>
          <a:p>
            <a:pPr marL="457200" indent="-4572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3203575" algn="l"/>
              </a:tabLst>
              <a:defRPr/>
            </a:pPr>
            <a:endParaRPr lang="ar-SA" sz="2800" b="1" dirty="0">
              <a:latin typeface="+mn-lt"/>
              <a:ea typeface="Calibri"/>
              <a:cs typeface="Sultan Medium"/>
            </a:endParaRPr>
          </a:p>
          <a:p>
            <a:pPr marL="457200" indent="-4572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3203575" algn="l"/>
              </a:tabLst>
              <a:defRPr/>
            </a:pPr>
            <a:endParaRPr lang="ar-SA" sz="2800" b="1" dirty="0">
              <a:latin typeface="+mn-lt"/>
              <a:ea typeface="Calibri"/>
              <a:cs typeface="Sultan Medium"/>
            </a:endParaRPr>
          </a:p>
          <a:p>
            <a:pPr marL="457200" indent="-4572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3203575" algn="l"/>
              </a:tabLst>
              <a:defRPr/>
            </a:pPr>
            <a:endParaRPr lang="en-US" sz="2800" b="1" dirty="0">
              <a:latin typeface="+mn-lt"/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800" b="1" dirty="0">
                <a:latin typeface="+mn-lt"/>
                <a:ea typeface="Calibri"/>
                <a:cs typeface="Times New Roman"/>
              </a:rPr>
              <a:t>١</a:t>
            </a:r>
            <a:r>
              <a:rPr lang="ar-KW" sz="2800" b="1" dirty="0">
                <a:latin typeface="+mn-lt"/>
                <a:ea typeface="Calibri"/>
                <a:cs typeface="Sultan Medium"/>
              </a:rPr>
              <a:t>-مضمون الرسالة التي كتبها"بدرونافارو".</a:t>
            </a:r>
            <a:endParaRPr lang="ar-SA" sz="2800" b="1" dirty="0">
              <a:latin typeface="+mn-lt"/>
              <a:ea typeface="Calibri"/>
              <a:cs typeface="Sultan Medium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SA" sz="28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  </a:t>
            </a:r>
            <a:r>
              <a:rPr lang="ar-KW" sz="28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رسالة تؤكد </a:t>
            </a:r>
            <a:r>
              <a:rPr lang="ar-KW" sz="2800" b="1" dirty="0" err="1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اعجابه</a:t>
            </a:r>
            <a:r>
              <a:rPr lang="ar-KW" sz="28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 بطرابلس وتعظيمه لها </a:t>
            </a:r>
            <a:endParaRPr lang="en-US" sz="2800" b="1" dirty="0">
              <a:latin typeface="+mn-lt"/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8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٢-رأي الرحالة التيجاني في طرابلس.يرى انها مدينة جميلة و رائعة وأن تسميتها</a:t>
            </a:r>
            <a:r>
              <a:rPr lang="ar-KW" sz="2800" b="1" dirty="0">
                <a:latin typeface="+mn-lt"/>
                <a:ea typeface="Calibri"/>
                <a:cs typeface="Sultan Medium"/>
              </a:rPr>
              <a:t> </a:t>
            </a:r>
            <a:r>
              <a:rPr lang="ar-KW" sz="28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بالمدينة البيضاء تسمية صادقة</a:t>
            </a:r>
            <a:endParaRPr lang="en-US" sz="2800" b="1" dirty="0">
              <a:latin typeface="+mn-lt"/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800" b="1" dirty="0">
                <a:solidFill>
                  <a:srgbClr val="C00000"/>
                </a:solidFill>
                <a:latin typeface="+mn-lt"/>
                <a:ea typeface="Calibri"/>
                <a:cs typeface="Sultan Medium"/>
              </a:rPr>
              <a:t>٣-صراع القواد والملوك على المدينة.دلالة على أهمية هذه المدينة ودورها المؤثر.</a:t>
            </a:r>
            <a:endParaRPr lang="en-US" sz="2800" b="1" dirty="0">
              <a:latin typeface="+mn-lt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CBF172E8-FB63-3B88-DA1B-A8979022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ar-KW" sz="3600" b="1"/>
              <a:t>— يطرح  المتعلم على زملائه بعض الأسئلة حول المدينة ليساعده على فهم النص ويتلقى إجابات سليمة منهم .</a:t>
            </a:r>
            <a:endParaRPr lang="en-US" altLang="ar-KW" sz="3600" b="1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9C64F9CC-5CEC-E5E7-6423-C3BB442E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667000"/>
            <a:ext cx="406241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59ADBF1-9E2C-5189-B356-57928304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362200"/>
            <a:ext cx="21415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3007DBDC-0C63-401D-31AB-EC73AC75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211388"/>
            <a:ext cx="24479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787C5D2-FA64-7ACC-4A47-F2469A91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656138"/>
            <a:ext cx="19192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8978D916-8103-9B3A-31D6-64966CE6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618038"/>
            <a:ext cx="21018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338</Words>
  <Application>Microsoft Office PowerPoint</Application>
  <PresentationFormat>عرض على الشاشة (4:3)</PresentationFormat>
  <Paragraphs>46</Paragraphs>
  <Slides>12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Sultan Medium</vt:lpstr>
      <vt:lpstr>Times New Roman</vt:lpstr>
      <vt:lpstr>Wingdings</vt:lpstr>
      <vt:lpstr>Wingdings 2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دانه محمد راشد راشد</cp:lastModifiedBy>
  <cp:revision>10</cp:revision>
  <dcterms:created xsi:type="dcterms:W3CDTF">2006-08-16T00:00:00Z</dcterms:created>
  <dcterms:modified xsi:type="dcterms:W3CDTF">2023-06-12T15:34:35Z</dcterms:modified>
</cp:coreProperties>
</file>