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0" r:id="rId2"/>
    <p:sldId id="276" r:id="rId3"/>
    <p:sldId id="294" r:id="rId4"/>
    <p:sldId id="323" r:id="rId5"/>
    <p:sldId id="275" r:id="rId6"/>
    <p:sldId id="328" r:id="rId7"/>
    <p:sldId id="329" r:id="rId8"/>
    <p:sldId id="330" r:id="rId9"/>
    <p:sldId id="264" r:id="rId10"/>
    <p:sldId id="277" r:id="rId11"/>
    <p:sldId id="278" r:id="rId12"/>
    <p:sldId id="281" r:id="rId13"/>
    <p:sldId id="279" r:id="rId14"/>
    <p:sldId id="280" r:id="rId15"/>
    <p:sldId id="331" r:id="rId16"/>
    <p:sldId id="327" r:id="rId17"/>
    <p:sldId id="339" r:id="rId18"/>
    <p:sldId id="370" r:id="rId19"/>
  </p:sldIdLst>
  <p:sldSz cx="12192000" cy="6858000"/>
  <p:notesSz cx="6858000" cy="9144000"/>
  <p:defaultTextStyle>
    <a:defPPr>
      <a:defRPr lang="ar-K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4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EFF9440-D4DE-44E6-847D-2362EF0100B0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02EFC9A-3303-4267-A304-2DA0BD161BF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8747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29E6-F83B-A3A2-B751-B73113F5B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B9DAC-BBD5-165E-EA3F-CFF4A08B8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01715-5884-4D26-ECAD-3A070981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B456-04DD-9522-C64D-44D8AEBA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B5AC-BC07-0F10-3517-CC6BD5B0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3001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FB2E-F180-4D6D-D451-5FE494FB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D91BC-39EC-B097-E4F2-F837B4E82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5AA5-F581-A323-1913-91334CE5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ACF3C-5EFD-DB86-A3FD-F9CD8098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B901-23A5-D6F4-D935-388B3764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5731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20DF4-B34B-8C8E-75F8-66512F2BD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CF5C8-8747-4617-40E0-DD86A2C11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47BAA-5DBD-757E-3E4D-4AE95B816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EF19-FB0D-5296-ACF9-4FEDCCCB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D869-C38F-E939-E607-4070914D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85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3FD5B-C7CB-A298-BE6F-E0E84B84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4FA3-C497-F756-1E4A-50449280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4F917-AA8B-BC15-771D-CC8BA06C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2EE4-5A4C-BE77-455C-0983DD41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9CE61-DB50-377A-FCC1-179C8DB5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7703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CB34-6CE4-A1EC-748B-A69B9B59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900ED-1254-486C-75BA-7AB004232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741A5-3538-4793-90EC-770D4DCA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6A59-2B18-A9EF-AF2D-A77ED4D6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6422A-23EE-3D04-48B9-0B093F1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9669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6747-949A-2F2B-D2FA-D31AD887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729A-B8DB-AF0B-A899-D12FD5515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5A0A2-EBE8-88FC-28A2-3B43F3B44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3696B-A269-E76E-A7D5-E9341890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F9047-1328-B0FE-8DBD-D845B26E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F0656-F82C-6751-E638-8B0CF742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0867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847C-B34B-9236-A419-705C473B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D076A-81AF-FC76-2252-15D161387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AB6CA-2006-D6BC-3BB3-F2D9488A7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724CC-B0FF-6B52-CE0E-BE8A4E1CF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2E498E-4C35-EA7E-C6CB-4B1FF1D94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D97B3-5555-3F14-0A56-7A48514A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AC195A-3250-C22B-E375-AB9975C7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D2CDC-B0A9-4ABA-01B5-C99B20C7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1107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59BA0-7C77-0F7E-C493-623EB1C9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81CD5-B165-73A0-E258-6BCB8C93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A009-3079-8665-F617-C88CEDB5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B6EA3-AE2C-3D7C-7063-37C695F8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3028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EB1C3-F221-B550-3EA2-FBB18C2C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3C343-2941-1B85-C466-A153C42A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842C8-9251-1CAD-74E8-15E299D8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111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CC8F-D47C-88DC-C5C3-3F141CC2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51B8E-1368-4F7D-72DA-E228D77A2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A70AE-9674-22CD-D756-731690E98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17A62-A197-1D27-552B-114E085EA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36344-8B6B-EB77-86FD-7713D447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A3EC1-8B44-63DE-2B0E-51CB7FB9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4400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2D6E-D8BC-51A3-4EE0-768FE223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C18A3-8720-C35F-A30A-5E3BCA9E5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37B6A-64CE-FF41-D558-256231E8F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076B3-1BA9-FFC2-4EFD-9242EE7D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910DD-2F4C-7B49-528D-DD8566DC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64EE8-CD94-F26D-F69E-0B559DEA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488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BEAED-EB12-FCBB-A87F-135867FD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A5447-019C-F307-0523-6C1100FA9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A1653-9467-F676-A242-2353A3F08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CF199-CFAB-B069-7655-D17C4F9F8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8D382-C038-BA0D-5084-7ABFD3E6B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9918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8fkq2ZaqnU?feature=oembed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71063-EF13-DF72-3E34-E60CC78A4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F7032B-65DA-1B68-30D0-095338F15CB6}"/>
              </a:ext>
            </a:extLst>
          </p:cNvPr>
          <p:cNvSpPr/>
          <p:nvPr/>
        </p:nvSpPr>
        <p:spPr>
          <a:xfrm>
            <a:off x="9890449" y="130630"/>
            <a:ext cx="2164702" cy="145370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chemeClr val="tx1"/>
                </a:solidFill>
              </a:rPr>
              <a:t>القيمة التربوية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F7B8EAC-4A5F-0345-8E0C-D186621BC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58" y="728721"/>
            <a:ext cx="5931922" cy="855614"/>
          </a:xfrm>
          <a:prstGeom prst="rect">
            <a:avLst/>
          </a:prstGeom>
        </p:spPr>
      </p:pic>
      <p:pic>
        <p:nvPicPr>
          <p:cNvPr id="9" name="فيديو واتساب بتاريخ 2023-03-02 في 16.55.14">
            <a:hlinkClick r:id="" action="ppaction://media"/>
            <a:extLst>
              <a:ext uri="{FF2B5EF4-FFF2-40B4-BE49-F238E27FC236}">
                <a16:creationId xmlns:a16="http://schemas.microsoft.com/office/drawing/2014/main" id="{690AEFDF-6416-8533-2F13-D2CCC6AAA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1176" y="1874317"/>
            <a:ext cx="7964138" cy="48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1"/>
    </mc:Choice>
    <mc:Fallback xmlns="">
      <p:transition spd="slow" advTm="8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26FB8-99D4-D3F8-8000-6BBA38A1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4F2C01-FA46-9680-DFA9-DE3F7466AE3A}"/>
              </a:ext>
            </a:extLst>
          </p:cNvPr>
          <p:cNvSpPr txBox="1"/>
          <p:nvPr/>
        </p:nvSpPr>
        <p:spPr>
          <a:xfrm>
            <a:off x="2967317" y="268941"/>
            <a:ext cx="7126941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2800" b="1" u="sng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الأخشاب المصنعة</a:t>
            </a:r>
          </a:p>
          <a:p>
            <a:pPr algn="ctr" rtl="1"/>
            <a:endParaRPr lang="ar-KW" sz="2800" b="1" u="sng" dirty="0">
              <a:ln w="0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endParaRPr lang="ar-KW" sz="2800" dirty="0"/>
          </a:p>
          <a:p>
            <a:pPr algn="r" rtl="1"/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1- الخشب المعاكس:</a:t>
            </a:r>
          </a:p>
          <a:p>
            <a:pPr algn="justLow" rtl="1"/>
            <a:r>
              <a:rPr lang="ar-KW" sz="2800" b="1" dirty="0"/>
              <a:t>يصنع من طبقات من الخشب ترص فوق بعضها البعض بطريقة متعاكسة الالياف وبعدد فردي ثم تضغط بالمكابس.</a:t>
            </a:r>
          </a:p>
          <a:p>
            <a:pPr algn="r" rtl="1"/>
            <a:endParaRPr lang="ar-KW" sz="2800" dirty="0">
              <a:solidFill>
                <a:srgbClr val="007370"/>
              </a:solidFill>
            </a:endParaRPr>
          </a:p>
          <a:p>
            <a:pPr algn="r" rtl="1"/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2- الخشب </a:t>
            </a:r>
            <a:r>
              <a:rPr lang="en-GB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MDF</a:t>
            </a:r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:</a:t>
            </a:r>
            <a:endParaRPr lang="en-GB" sz="2800" b="1" dirty="0">
              <a:solidFill>
                <a:srgbClr val="2F4547"/>
              </a:solidFill>
              <a:effectLst>
                <a:glow rad="101600">
                  <a:schemeClr val="accent2">
                    <a:lumMod val="40000"/>
                    <a:lumOff val="60000"/>
                    <a:alpha val="60000"/>
                  </a:schemeClr>
                </a:glow>
              </a:effectLst>
            </a:endParaRPr>
          </a:p>
          <a:p>
            <a:pPr algn="justLow" rtl="1"/>
            <a:r>
              <a:rPr lang="ar-KW" sz="2800" b="1" dirty="0"/>
              <a:t>يصنع من نشارة الخشب ويتم خلطه مع المادة اللاصقة ثم يكبس بمكابس لتشكيل الالواح وإمكانية لصقه بقشرة خشب طبيعي.</a:t>
            </a:r>
          </a:p>
          <a:p>
            <a:pPr algn="r" rtl="1"/>
            <a:endParaRPr lang="ar-KW" sz="2800" dirty="0"/>
          </a:p>
          <a:p>
            <a:pPr algn="r" rtl="1"/>
            <a:r>
              <a:rPr lang="ar-KW" sz="2800" dirty="0"/>
              <a:t> </a:t>
            </a:r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3- خشب </a:t>
            </a:r>
            <a:r>
              <a:rPr lang="ar-KW" sz="2800" b="1" dirty="0" err="1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اللاتيه</a:t>
            </a:r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:</a:t>
            </a:r>
          </a:p>
          <a:p>
            <a:pPr algn="justLow" rtl="1"/>
            <a:r>
              <a:rPr lang="ar-KW" sz="2800" b="1" dirty="0"/>
              <a:t>عباره عن </a:t>
            </a:r>
            <a:r>
              <a:rPr lang="ar-KW" sz="2800" b="1" dirty="0" err="1"/>
              <a:t>سدائب</a:t>
            </a:r>
            <a:r>
              <a:rPr lang="ar-KW" sz="2800" b="1" dirty="0"/>
              <a:t> من الخشب الطبيعي تصف بجانب بعضها ثم تكبس من على الوجهين بقشرة سميكة ويتميز بمقاومته للانحناء</a:t>
            </a:r>
            <a:r>
              <a:rPr lang="ar-KW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92FBC-ED69-D465-ABD3-62D7998A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258" y="268941"/>
            <a:ext cx="1885925" cy="1452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68A8F-3D76-E24D-2764-93038B8B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888" y="2702858"/>
            <a:ext cx="1854002" cy="145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A69C4-4C51-02CC-6648-A8852449F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401" y="5003904"/>
            <a:ext cx="2068490" cy="167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06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4AC2F-B223-250F-9C53-4B6B4EBE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pic>
        <p:nvPicPr>
          <p:cNvPr id="3" name="Online Media 3" title="الدراسات العملية النجارة والديكور أدوات القياس والعلام في النجارة">
            <a:hlinkClick r:id="" action="ppaction://media"/>
            <a:extLst>
              <a:ext uri="{FF2B5EF4-FFF2-40B4-BE49-F238E27FC236}">
                <a16:creationId xmlns:a16="http://schemas.microsoft.com/office/drawing/2014/main" id="{2DB757C1-FEE7-A8E7-107F-D39DCDB42C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60236" y="349899"/>
            <a:ext cx="7893698" cy="61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A1BFCA-7687-34CB-4A97-A64D406AC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pic>
        <p:nvPicPr>
          <p:cNvPr id="3" name="4_5920491063235051886">
            <a:hlinkClick r:id="" action="ppaction://media"/>
            <a:extLst>
              <a:ext uri="{FF2B5EF4-FFF2-40B4-BE49-F238E27FC236}">
                <a16:creationId xmlns:a16="http://schemas.microsoft.com/office/drawing/2014/main" id="{6B9A5C3A-218E-19D7-A85D-1EE6CB47E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1741" y="1244470"/>
            <a:ext cx="8271062" cy="52923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7E329F-CC29-98F0-35CE-5D3B3AFEC67F}"/>
              </a:ext>
            </a:extLst>
          </p:cNvPr>
          <p:cNvSpPr/>
          <p:nvPr/>
        </p:nvSpPr>
        <p:spPr>
          <a:xfrm>
            <a:off x="3814950" y="170347"/>
            <a:ext cx="7760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/>
              <a:t>التعرف على أدوات القياس والعلام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156488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B5FB4-4096-9BBA-9E19-932C4E926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012"/>
            <a:ext cx="1216152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AFE55-8221-8C55-BD38-75E64CED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449" y="4109488"/>
            <a:ext cx="1607168" cy="293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85E315AC-E6D9-97C6-3B10-A05C1166C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67342" b="50909"/>
          <a:stretch/>
        </p:blipFill>
        <p:spPr>
          <a:xfrm>
            <a:off x="8875411" y="1279313"/>
            <a:ext cx="2945451" cy="21496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8B1BA5BC-DCD8-0ED6-0F92-4F8D0B6C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24" r="35876" b="49589"/>
          <a:stretch/>
        </p:blipFill>
        <p:spPr>
          <a:xfrm>
            <a:off x="5604229" y="1279313"/>
            <a:ext cx="2930523" cy="21496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9D39FFD0-DB7A-2D89-5B8C-6EA423DABA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80" t="11145" r="37212" b="58049"/>
          <a:stretch/>
        </p:blipFill>
        <p:spPr>
          <a:xfrm>
            <a:off x="3088366" y="79230"/>
            <a:ext cx="2191615" cy="40076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8">
            <a:extLst>
              <a:ext uri="{FF2B5EF4-FFF2-40B4-BE49-F238E27FC236}">
                <a16:creationId xmlns:a16="http://schemas.microsoft.com/office/drawing/2014/main" id="{D080CBAA-5D0B-9C3F-F3DA-2DE1C9516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446" y="4156035"/>
            <a:ext cx="3222965" cy="2150742"/>
          </a:xfrm>
          <a:prstGeom prst="rect">
            <a:avLst/>
          </a:prstGeom>
        </p:spPr>
      </p:pic>
      <p:pic>
        <p:nvPicPr>
          <p:cNvPr id="8" name="صورة 2">
            <a:extLst>
              <a:ext uri="{FF2B5EF4-FFF2-40B4-BE49-F238E27FC236}">
                <a16:creationId xmlns:a16="http://schemas.microsoft.com/office/drawing/2014/main" id="{E2EBBCED-F6DC-F3AE-FDD4-219A084B8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3070" y="4216945"/>
            <a:ext cx="2932751" cy="20898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D5C0AC-A33E-C5E9-D285-4DDAFA6F0D5E}"/>
              </a:ext>
            </a:extLst>
          </p:cNvPr>
          <p:cNvSpPr/>
          <p:nvPr/>
        </p:nvSpPr>
        <p:spPr>
          <a:xfrm>
            <a:off x="5834711" y="-37989"/>
            <a:ext cx="54328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أدوات القياس والعلام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24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BAEDAA-F841-9B20-3E3A-EA9EE876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53064"/>
            <a:ext cx="12161521" cy="6858000"/>
          </a:xfrm>
          <a:prstGeom prst="rect">
            <a:avLst/>
          </a:prstGeom>
        </p:spPr>
      </p:pic>
      <p:pic>
        <p:nvPicPr>
          <p:cNvPr id="3" name="صورة 6">
            <a:extLst>
              <a:ext uri="{FF2B5EF4-FFF2-40B4-BE49-F238E27FC236}">
                <a16:creationId xmlns:a16="http://schemas.microsoft.com/office/drawing/2014/main" id="{26AFF9DA-F3B3-9571-7062-D577D2DA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49"/>
          <a:stretch/>
        </p:blipFill>
        <p:spPr>
          <a:xfrm>
            <a:off x="9785511" y="997860"/>
            <a:ext cx="2028689" cy="14654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0DE19C94-22B7-C24E-7370-C95760B5D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552" y="2506163"/>
            <a:ext cx="2180334" cy="15630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4BF61E-85BC-E255-6503-BBEE03C73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459" y="4274359"/>
            <a:ext cx="3791276" cy="2378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FA041-B2C9-95CF-0E33-B17434BE0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340" y="4274359"/>
            <a:ext cx="4122439" cy="231887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A7F90B-EE70-B1B2-E3ED-03BE99FB64AA}"/>
              </a:ext>
            </a:extLst>
          </p:cNvPr>
          <p:cNvSpPr txBox="1"/>
          <p:nvPr/>
        </p:nvSpPr>
        <p:spPr>
          <a:xfrm>
            <a:off x="6038462" y="251702"/>
            <a:ext cx="6153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KW" sz="3200" dirty="0"/>
              <a:t>المتر الشريط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6A8EF11-4CFF-9766-836E-653FE95A38C7}"/>
              </a:ext>
            </a:extLst>
          </p:cNvPr>
          <p:cNvSpPr txBox="1"/>
          <p:nvPr/>
        </p:nvSpPr>
        <p:spPr>
          <a:xfrm>
            <a:off x="4007559" y="908127"/>
            <a:ext cx="6153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2400" dirty="0"/>
              <a:t>وحدات القياس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CB5FBC1-96AD-96C1-2A7F-8ADC9A038846}"/>
              </a:ext>
            </a:extLst>
          </p:cNvPr>
          <p:cNvSpPr txBox="1"/>
          <p:nvPr/>
        </p:nvSpPr>
        <p:spPr>
          <a:xfrm>
            <a:off x="5756989" y="1770588"/>
            <a:ext cx="20434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KW" sz="2400" dirty="0"/>
              <a:t>الملي متر </a:t>
            </a:r>
          </a:p>
          <a:p>
            <a:r>
              <a:rPr lang="ar-KW" sz="2400" dirty="0" err="1"/>
              <a:t>السانتي</a:t>
            </a:r>
            <a:r>
              <a:rPr lang="ar-KW" sz="2400" dirty="0"/>
              <a:t> متر</a:t>
            </a:r>
          </a:p>
          <a:p>
            <a:r>
              <a:rPr lang="ar-KW" sz="2400" dirty="0"/>
              <a:t>المتر</a:t>
            </a:r>
          </a:p>
          <a:p>
            <a:r>
              <a:rPr lang="ar-KW" sz="2400" dirty="0" err="1"/>
              <a:t>الأنش</a:t>
            </a:r>
            <a:endParaRPr lang="ar-KW" sz="2400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3CB743E-E7E6-2C2A-2C9E-30ACF963F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940" y="1897326"/>
            <a:ext cx="2742049" cy="13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3">
            <a:extLst>
              <a:ext uri="{FF2B5EF4-FFF2-40B4-BE49-F238E27FC236}">
                <a16:creationId xmlns:a16="http://schemas.microsoft.com/office/drawing/2014/main" id="{6BE0BC6F-8DF2-4F50-05FA-D20D3A84C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64"/>
            <a:ext cx="12192000" cy="687676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BC699EE-CB38-47BA-BD58-9D78D122A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6" t="14204" r="16953" b="12074"/>
          <a:stretch/>
        </p:blipFill>
        <p:spPr>
          <a:xfrm>
            <a:off x="4413381" y="1773004"/>
            <a:ext cx="7218750" cy="431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623D030-41C0-4A13-B750-6BADEDD47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619" y="2554386"/>
            <a:ext cx="1217381" cy="6086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A103A3-CFC0-4D14-9C40-6776F115A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126" y="1846375"/>
            <a:ext cx="1498091" cy="1565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80F58DF-68A4-421F-976D-63E2DB6D84B9}"/>
              </a:ext>
            </a:extLst>
          </p:cNvPr>
          <p:cNvSpPr txBox="1"/>
          <p:nvPr/>
        </p:nvSpPr>
        <p:spPr>
          <a:xfrm>
            <a:off x="2990849" y="260360"/>
            <a:ext cx="772477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/>
              <a:t>وحــدات الـقـيـاس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275248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EAF7-27C9-AF64-73D8-64711DDC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871263CC-904C-CF48-458F-188B3FB3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C675FF-691C-B763-7B67-D282A1C7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41" y="0"/>
            <a:ext cx="3645159" cy="3649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7D0B59-BFD5-0F08-48B0-D1276120312D}"/>
              </a:ext>
            </a:extLst>
          </p:cNvPr>
          <p:cNvSpPr txBox="1"/>
          <p:nvPr/>
        </p:nvSpPr>
        <p:spPr>
          <a:xfrm>
            <a:off x="8379255" y="795676"/>
            <a:ext cx="39803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التعرف على التمرين العملي المراد تنفيذه</a:t>
            </a:r>
          </a:p>
        </p:txBody>
      </p:sp>
      <p:pic>
        <p:nvPicPr>
          <p:cNvPr id="3" name="عنصر نائب للمحتوى 2">
            <a:extLst>
              <a:ext uri="{FF2B5EF4-FFF2-40B4-BE49-F238E27FC236}">
                <a16:creationId xmlns:a16="http://schemas.microsoft.com/office/drawing/2014/main" id="{36DCE65E-2C02-2E47-40E0-7DB6B352A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176" t="12939"/>
          <a:stretch/>
        </p:blipFill>
        <p:spPr>
          <a:xfrm>
            <a:off x="3568733" y="2055813"/>
            <a:ext cx="5054533" cy="378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8426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F534-6FC0-4F5E-4F71-C0E4A3EF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DCA1-BD60-432B-DCDC-51FB9D70E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70EC5-2FF4-F6D2-E54E-40D21130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7AB0D058-62D6-39C4-CFC3-46BEC3EAC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2315630" y="622240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3">
            <a:extLst>
              <a:ext uri="{FF2B5EF4-FFF2-40B4-BE49-F238E27FC236}">
                <a16:creationId xmlns:a16="http://schemas.microsoft.com/office/drawing/2014/main" id="{D3EF4848-FF69-D472-83C0-6A1CCD53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607" y="63468"/>
            <a:ext cx="4701804" cy="482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AC0B7-E530-A48E-6DAE-C78FB338249A}"/>
              </a:ext>
            </a:extLst>
          </p:cNvPr>
          <p:cNvSpPr txBox="1"/>
          <p:nvPr/>
        </p:nvSpPr>
        <p:spPr>
          <a:xfrm>
            <a:off x="7826812" y="1022513"/>
            <a:ext cx="3627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/>
              <a:t>عند الانتهاء من العمل </a:t>
            </a:r>
          </a:p>
          <a:p>
            <a:pPr algn="ctr"/>
            <a:r>
              <a:rPr lang="ar-SA" sz="2800" b="1" dirty="0"/>
              <a:t>ترتب العدد في </a:t>
            </a:r>
          </a:p>
          <a:p>
            <a:pPr algn="ctr"/>
            <a:r>
              <a:rPr lang="ar-SA" sz="2800" b="1" dirty="0"/>
              <a:t>خزانة حفظ العدد</a:t>
            </a:r>
          </a:p>
          <a:p>
            <a:pPr algn="ctr"/>
            <a:r>
              <a:rPr lang="ar-SA" sz="2800" b="1" dirty="0"/>
              <a:t>ليسهل الوصول إليها</a:t>
            </a:r>
            <a:endParaRPr lang="ar-KW" sz="2800" b="1" dirty="0"/>
          </a:p>
        </p:txBody>
      </p:sp>
    </p:spTree>
    <p:extLst>
      <p:ext uri="{BB962C8B-B14F-4D97-AF65-F5344CB8AC3E}">
        <p14:creationId xmlns:p14="http://schemas.microsoft.com/office/powerpoint/2010/main" val="260071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EAC9BA9B-AA00-2BE0-03A5-B2B51FFC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850974F-FBC1-48F2-9662-DD92E739FDB9}"/>
              </a:ext>
            </a:extLst>
          </p:cNvPr>
          <p:cNvSpPr txBox="1"/>
          <p:nvPr/>
        </p:nvSpPr>
        <p:spPr>
          <a:xfrm>
            <a:off x="6724650" y="2299532"/>
            <a:ext cx="6448425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/>
              <a:t>شكراً</a:t>
            </a:r>
          </a:p>
          <a:p>
            <a:pPr algn="ctr"/>
            <a:endParaRPr lang="ar-SA" sz="4400" b="1" dirty="0"/>
          </a:p>
          <a:p>
            <a:pPr algn="ctr"/>
            <a:r>
              <a:rPr lang="ar-SA" sz="3600" b="1" dirty="0"/>
              <a:t>لحسن إستماعكم</a:t>
            </a:r>
          </a:p>
          <a:p>
            <a:pPr algn="ctr"/>
            <a:endParaRPr lang="ar-KW" sz="36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B746430-B1FD-4506-9369-B13183E2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929" y="721548"/>
            <a:ext cx="5029200" cy="6334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57BCF9F-0588-4086-851B-A91A36FA88A1}"/>
              </a:ext>
            </a:extLst>
          </p:cNvPr>
          <p:cNvSpPr/>
          <p:nvPr/>
        </p:nvSpPr>
        <p:spPr>
          <a:xfrm>
            <a:off x="8703129" y="164561"/>
            <a:ext cx="3365630" cy="1970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هيا نعمل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36932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85933-4879-370A-49AD-7FBD7E0B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58B074-A4F6-4D16-BF20-8C73815A71DE}"/>
              </a:ext>
            </a:extLst>
          </p:cNvPr>
          <p:cNvSpPr/>
          <p:nvPr/>
        </p:nvSpPr>
        <p:spPr>
          <a:xfrm>
            <a:off x="4989819" y="546865"/>
            <a:ext cx="5224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التعرف على الورشة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4_5920491063235051888">
            <a:hlinkClick r:id="" action="ppaction://media"/>
            <a:extLst>
              <a:ext uri="{FF2B5EF4-FFF2-40B4-BE49-F238E27FC236}">
                <a16:creationId xmlns:a16="http://schemas.microsoft.com/office/drawing/2014/main" id="{2B96B71B-0FDD-4C5E-63FC-5123CC23D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5876" y="1613475"/>
            <a:ext cx="7994413" cy="47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1604-2629-491D-BAC3-B9A0BFF1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F9AF2-245D-051D-98A3-702A245C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 dirty="0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A24A51DF-2593-94F7-D27E-91D885CB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25301-492F-3B3D-F181-46270048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828" y="365125"/>
            <a:ext cx="7617275" cy="57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9456-E34F-3FA5-4F3C-2845B676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7FA9-C93A-88BB-BC13-A3C8FC34E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13">
            <a:extLst>
              <a:ext uri="{FF2B5EF4-FFF2-40B4-BE49-F238E27FC236}">
                <a16:creationId xmlns:a16="http://schemas.microsoft.com/office/drawing/2014/main" id="{FCD86B82-B273-5D1A-4713-92FDC993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83"/>
            <a:ext cx="12192000" cy="6876764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ADB2EBA-EF92-2756-CE3A-204965B6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20" y="277817"/>
            <a:ext cx="5405828" cy="2221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B5AA8-4160-6434-A55B-555E57A7486A}"/>
              </a:ext>
            </a:extLst>
          </p:cNvPr>
          <p:cNvSpPr/>
          <p:nvPr/>
        </p:nvSpPr>
        <p:spPr>
          <a:xfrm>
            <a:off x="5551310" y="1144588"/>
            <a:ext cx="3057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4400" b="1" dirty="0"/>
              <a:t>قـوانين الـورشة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5CC7-1527-FEE5-FB07-447A3672F270}"/>
              </a:ext>
            </a:extLst>
          </p:cNvPr>
          <p:cNvSpPr txBox="1"/>
          <p:nvPr/>
        </p:nvSpPr>
        <p:spPr>
          <a:xfrm>
            <a:off x="4294093" y="2499270"/>
            <a:ext cx="73241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KW" sz="2400" b="1" dirty="0"/>
              <a:t>الالتزام بارتداء البالطو قبل الدخول للورشة</a:t>
            </a:r>
          </a:p>
          <a:p>
            <a:pPr algn="r"/>
            <a:r>
              <a:rPr lang="ar-KW" sz="2400" b="1" dirty="0"/>
              <a:t>الجلوس في المقاعد المخصصة</a:t>
            </a:r>
          </a:p>
          <a:p>
            <a:pPr algn="r"/>
            <a:r>
              <a:rPr lang="ar-KW" sz="2400" b="1" dirty="0"/>
              <a:t>التزام الهدوء والاستئذان برفع اليد قبل الكلام</a:t>
            </a:r>
          </a:p>
          <a:p>
            <a:pPr algn="r"/>
            <a:r>
              <a:rPr lang="ar-KW" sz="2400" b="1" dirty="0"/>
              <a:t>تجنب اللعب بالأدوات والعدد</a:t>
            </a:r>
          </a:p>
          <a:p>
            <a:pPr algn="r"/>
            <a:r>
              <a:rPr lang="ar-KW" sz="2400" b="1" dirty="0"/>
              <a:t>عدم لمس فتيلة البنك النجاري وذلك حرصاً على سلامتك</a:t>
            </a:r>
          </a:p>
          <a:p>
            <a:pPr algn="r"/>
            <a:r>
              <a:rPr lang="ar-KW" sz="2400" b="1" dirty="0"/>
              <a:t>عند العمل على طاولة البنك النجاري يجب ترك مسافة خطوتين </a:t>
            </a:r>
          </a:p>
          <a:p>
            <a:pPr algn="r"/>
            <a:r>
              <a:rPr lang="ar-KW" sz="2400" b="1" dirty="0"/>
              <a:t>التقيد بإرشادات الأمن والسلامة المذكورة  للأدوات والعدد المستخدمة في كل حصة</a:t>
            </a:r>
          </a:p>
        </p:txBody>
      </p:sp>
    </p:spTree>
    <p:extLst>
      <p:ext uri="{BB962C8B-B14F-4D97-AF65-F5344CB8AC3E}">
        <p14:creationId xmlns:p14="http://schemas.microsoft.com/office/powerpoint/2010/main" val="339147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AFB1A-3130-96BC-8889-3EB3952F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0"/>
            <a:ext cx="1216152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EBED38-6AE7-D338-C2D7-8965836E9674}"/>
              </a:ext>
            </a:extLst>
          </p:cNvPr>
          <p:cNvSpPr/>
          <p:nvPr/>
        </p:nvSpPr>
        <p:spPr>
          <a:xfrm>
            <a:off x="4703940" y="627560"/>
            <a:ext cx="63764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KW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التصميم و المقايسة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4D5376-5A17-EF56-D90E-C357E29A8C49}"/>
              </a:ext>
            </a:extLst>
          </p:cNvPr>
          <p:cNvSpPr/>
          <p:nvPr/>
        </p:nvSpPr>
        <p:spPr>
          <a:xfrm>
            <a:off x="4380894" y="2702977"/>
            <a:ext cx="702252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فكرة التمرين </a:t>
            </a:r>
          </a:p>
          <a:p>
            <a:pPr algn="ctr"/>
            <a:r>
              <a:rPr lang="ar-K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حساب كمية الأخشاب والخامات المكملة </a:t>
            </a:r>
          </a:p>
          <a:p>
            <a:pPr algn="ctr"/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مهارات القياس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326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3">
            <a:extLst>
              <a:ext uri="{FF2B5EF4-FFF2-40B4-BE49-F238E27FC236}">
                <a16:creationId xmlns:a16="http://schemas.microsoft.com/office/drawing/2014/main" id="{32BE15CA-13B5-038B-BDCA-DD98032E2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0" y="-18764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397942" y="437417"/>
            <a:ext cx="11544392" cy="1485900"/>
          </a:xfrm>
        </p:spPr>
        <p:txBody>
          <a:bodyPr>
            <a:normAutofit/>
          </a:bodyPr>
          <a:lstStyle/>
          <a:p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من أين نحصل على الأخشاب؟</a:t>
            </a:r>
            <a:r>
              <a:rPr lang="ar-KW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</a:t>
            </a:r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0134534-14EE-4AE1-899F-04E83047E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" t="2183" r="3923" b="4381"/>
          <a:stretch/>
        </p:blipFill>
        <p:spPr>
          <a:xfrm>
            <a:off x="2977775" y="2436175"/>
            <a:ext cx="4508212" cy="426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F50C337-3C50-428E-8CC3-7A07305F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13" b="14855"/>
          <a:stretch/>
        </p:blipFill>
        <p:spPr>
          <a:xfrm>
            <a:off x="7686221" y="2436175"/>
            <a:ext cx="4305545" cy="426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D76C8F-4DA2-43BF-A224-D1A625E8C6D3}"/>
              </a:ext>
            </a:extLst>
          </p:cNvPr>
          <p:cNvSpPr/>
          <p:nvPr/>
        </p:nvSpPr>
        <p:spPr>
          <a:xfrm>
            <a:off x="2306549" y="1215431"/>
            <a:ext cx="40446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الغابات و الأشجار  </a:t>
            </a:r>
            <a:endParaRPr lang="ar-K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4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3">
            <a:extLst>
              <a:ext uri="{FF2B5EF4-FFF2-40B4-BE49-F238E27FC236}">
                <a16:creationId xmlns:a16="http://schemas.microsoft.com/office/drawing/2014/main" id="{BC141C24-98B7-8012-AB4A-D20A144A4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298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2852126" y="61011"/>
            <a:ext cx="8824072" cy="14859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KW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مصادر الأخشاب؟..........</a:t>
            </a:r>
            <a:endParaRPr lang="ar-SA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817" y="2253505"/>
            <a:ext cx="4625971" cy="4339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4CBB67D-756D-4C0D-8C4B-2C9B0AAF4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198" y="2253505"/>
            <a:ext cx="4422321" cy="4339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465103-E868-3CCB-033B-25E10DB62568}"/>
              </a:ext>
            </a:extLst>
          </p:cNvPr>
          <p:cNvSpPr/>
          <p:nvPr/>
        </p:nvSpPr>
        <p:spPr>
          <a:xfrm>
            <a:off x="3245127" y="0"/>
            <a:ext cx="2044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الغابات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9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3">
            <a:extLst>
              <a:ext uri="{FF2B5EF4-FFF2-40B4-BE49-F238E27FC236}">
                <a16:creationId xmlns:a16="http://schemas.microsoft.com/office/drawing/2014/main" id="{76B19508-C52B-BBF0-47E6-6AF1AA02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" y="-57964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341095" y="298183"/>
            <a:ext cx="5349384" cy="1507067"/>
          </a:xfrm>
        </p:spPr>
        <p:txBody>
          <a:bodyPr>
            <a:normAutofit fontScale="90000"/>
          </a:bodyPr>
          <a:lstStyle/>
          <a:p>
            <a:r>
              <a:rPr lang="ar-SA" sz="7200" dirty="0">
                <a:solidFill>
                  <a:schemeClr val="accent2">
                    <a:lumMod val="50000"/>
                  </a:schemeClr>
                </a:solidFill>
              </a:rPr>
              <a:t>أنواع الأخشاب</a:t>
            </a:r>
          </a:p>
          <a:p>
            <a:r>
              <a:rPr lang="ar-SA" sz="7200" dirty="0"/>
              <a:t> </a:t>
            </a:r>
          </a:p>
        </p:txBody>
      </p:sp>
      <p:cxnSp>
        <p:nvCxnSpPr>
          <p:cNvPr id="4" name="رابط كسهم مستقيم 3"/>
          <p:cNvCxnSpPr/>
          <p:nvPr/>
        </p:nvCxnSpPr>
        <p:spPr>
          <a:xfrm flipV="1">
            <a:off x="4079326" y="2029271"/>
            <a:ext cx="6384748" cy="33392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cxnSpLocks/>
          </p:cNvCxnSpPr>
          <p:nvPr/>
        </p:nvCxnSpPr>
        <p:spPr>
          <a:xfrm>
            <a:off x="3305731" y="2319867"/>
            <a:ext cx="0" cy="74980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9690479" y="2184466"/>
            <a:ext cx="0" cy="861059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7271700" y="1636022"/>
            <a:ext cx="0" cy="42664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/>
          <p:cNvSpPr txBox="1"/>
          <p:nvPr/>
        </p:nvSpPr>
        <p:spPr>
          <a:xfrm>
            <a:off x="8491130" y="3151526"/>
            <a:ext cx="42048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أخشاب</a:t>
            </a:r>
            <a:r>
              <a:rPr lang="ar-KW" sz="3600" dirty="0"/>
              <a:t>............</a:t>
            </a:r>
            <a:endParaRPr lang="ar-SA" sz="3600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3474084" y="3057253"/>
            <a:ext cx="38358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أخشاب</a:t>
            </a:r>
            <a:r>
              <a:rPr lang="ar-KW" sz="3600" dirty="0"/>
              <a:t>.............</a:t>
            </a:r>
            <a:endParaRPr lang="ar-SA" sz="3600" dirty="0"/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888" y="4201744"/>
            <a:ext cx="2979487" cy="2208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113" y="4201743"/>
            <a:ext cx="3280782" cy="22085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2CC8B-E0FF-6A65-BA5A-1BAE01DE1C20}"/>
              </a:ext>
            </a:extLst>
          </p:cNvPr>
          <p:cNvSpPr/>
          <p:nvPr/>
        </p:nvSpPr>
        <p:spPr>
          <a:xfrm>
            <a:off x="8167801" y="2747639"/>
            <a:ext cx="2164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طبيعية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0152B-A7F5-FB86-35A9-0ECBABA55E63}"/>
              </a:ext>
            </a:extLst>
          </p:cNvPr>
          <p:cNvSpPr/>
          <p:nvPr/>
        </p:nvSpPr>
        <p:spPr>
          <a:xfrm>
            <a:off x="3305731" y="2587465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صناعية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77B4D8D9-E4ED-DAEC-5EF1-7B15A415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64"/>
            <a:ext cx="12192000" cy="6876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C6BF7F-6920-4FF7-BAD9-7DE230934D01}"/>
              </a:ext>
            </a:extLst>
          </p:cNvPr>
          <p:cNvSpPr txBox="1"/>
          <p:nvPr/>
        </p:nvSpPr>
        <p:spPr>
          <a:xfrm>
            <a:off x="5449259" y="117633"/>
            <a:ext cx="65464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2400" b="1" u="sng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 الأخشاب الطبيعية</a:t>
            </a:r>
          </a:p>
          <a:p>
            <a:pPr algn="r" rtl="1"/>
            <a:endParaRPr lang="ar-KW" sz="2400" b="1" u="sng" dirty="0">
              <a:ln w="0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1- خشب الزان :</a:t>
            </a:r>
          </a:p>
          <a:p>
            <a:pPr algn="justLow" rtl="1"/>
            <a:r>
              <a:rPr lang="ar-KW" sz="2400" b="1" dirty="0"/>
              <a:t>من أشهر أنواع الاخشاب الصلبة وأكثرها استعمال في صناعة الأثاث ويتميز بصلابته وقوته على التحمل ولونه المائل للاحمرار.</a:t>
            </a:r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2- خشب البلوط : </a:t>
            </a:r>
          </a:p>
          <a:p>
            <a:pPr algn="justLow" rtl="1"/>
            <a:r>
              <a:rPr lang="ar-KW" sz="2400" b="1" dirty="0"/>
              <a:t>يعتبر من الأخشاب الاكثر استخداما ويتميز بصلابته وغالي الثمن.</a:t>
            </a:r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3- خشب الماهوجني :</a:t>
            </a:r>
          </a:p>
          <a:p>
            <a:pPr algn="justLow" rtl="1"/>
            <a:r>
              <a:rPr lang="ar-KW" sz="2400" b="1" dirty="0"/>
              <a:t> وهو من أثمن أنواع الخشب له اشكال وتعرجات كثيره ويتميز بلونه البني المائل للاحمرار.</a:t>
            </a:r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4- خشب الصاج :</a:t>
            </a:r>
          </a:p>
          <a:p>
            <a:pPr algn="justLow" rtl="1"/>
            <a:r>
              <a:rPr lang="ar-KW" sz="2400" b="1" dirty="0"/>
              <a:t>من افضل الاخشاب واثمنها ويمتاز بقوته وصلابته ولا يتأثر بالرطوبة.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0CDD5-43B3-409B-966B-2F8E6B777AC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6313" y="3057527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85FE8-87F1-409A-8F72-71B1A307413C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3691" y="239222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2D154-9BAD-4BB6-BE81-F53A8EB9917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58386" y="3192512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7DCB1-D49C-4B25-A909-23A98E4FEA92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058386" y="309977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40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6739</TotalTime>
  <Words>288</Words>
  <Application>Microsoft Office PowerPoint</Application>
  <PresentationFormat>شاشة عريضة</PresentationFormat>
  <Paragraphs>63</Paragraphs>
  <Slides>18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Adobe Arabic</vt:lpstr>
      <vt:lpstr>Arial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من أين نحصل على الأخشاب؟............. </vt:lpstr>
      <vt:lpstr>مصادر الأخشاب؟..........</vt:lpstr>
      <vt:lpstr>أنواع الأخشاب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abdallah albannay</dc:creator>
  <cp:lastModifiedBy>نعيمة حسن</cp:lastModifiedBy>
  <cp:revision>18</cp:revision>
  <dcterms:created xsi:type="dcterms:W3CDTF">2022-12-29T11:18:56Z</dcterms:created>
  <dcterms:modified xsi:type="dcterms:W3CDTF">2023-10-11T08:30:36Z</dcterms:modified>
</cp:coreProperties>
</file>