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1290" y="-906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79317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9459">
              <a:lnSpc>
                <a:spcPct val="100000"/>
              </a:lnSpc>
              <a:spcBef>
                <a:spcPts val="0"/>
              </a:spcBef>
              <a:buSzTx/>
              <a:buNone/>
              <a:defRPr sz="3312" b="1"/>
            </a:lvl1pPr>
          </a:lstStyle>
          <a:p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العنوان الفرعي للعرض التقديمي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r>
              <a:t>بيان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‏١٠٠٪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معلومات الحقيق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775969">
              <a:lnSpc>
                <a:spcPct val="100000"/>
              </a:lnSpc>
              <a:spcBef>
                <a:spcPts val="0"/>
              </a:spcBef>
              <a:buSzTx/>
              <a:buNone/>
              <a:defRPr sz="5170" b="1"/>
            </a:lvl1pPr>
          </a:lstStyle>
          <a:p>
            <a:r>
              <a:t>معلومات الحقيقة</a:t>
            </a:r>
          </a:p>
        </p:txBody>
      </p:sp>
      <p:sp>
        <p:nvSpPr>
          <p:cNvPr id="108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sz="3492" b="1"/>
            </a:lvl1pPr>
          </a:lstStyle>
          <a:p>
            <a:r>
              <a:t>السمة</a:t>
            </a:r>
          </a:p>
        </p:txBody>
      </p:sp>
      <p:sp>
        <p:nvSpPr>
          <p:cNvPr id="116" name="مستوى النص الأو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0" marR="638923" indent="169023">
              <a:spcBef>
                <a:spcPts val="0"/>
              </a:spcBef>
              <a:buSzTx/>
              <a:buNone/>
              <a:defRPr sz="8500" spc="-17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marR="638923" indent="626223">
              <a:spcBef>
                <a:spcPts val="0"/>
              </a:spcBef>
              <a:buSzTx/>
              <a:buNone/>
              <a:defRPr sz="8500" spc="-170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marR="638923" indent="1083423">
              <a:spcBef>
                <a:spcPts val="0"/>
              </a:spcBef>
              <a:buSzTx/>
              <a:buNone/>
              <a:defRPr sz="8500" spc="-170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marR="638923" indent="1540623">
              <a:spcBef>
                <a:spcPts val="0"/>
              </a:spcBef>
              <a:buSzTx/>
              <a:buNone/>
              <a:defRPr sz="8500" spc="-170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marR="638923" indent="1997823">
              <a:spcBef>
                <a:spcPts val="0"/>
              </a:spcBef>
              <a:buSzTx/>
              <a:buNone/>
              <a:defRPr sz="8500" spc="-170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r>
              <a:t>"اقتباس مشهور"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وعاء من السلطة مع أرز مقلي وبيض مسلوق وعيدان طعام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وعاء من كعك السلمون والسلطة والحمص 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وعاء من معكرونة البابارديلة مع زبدة البقدونس والبندق المحمص وجبن البارميزان المبشور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وعاء من السلطة مع أرز مقلي وبيض مسلوق وعيدان طعام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الأفوكادو والليمون الحامض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عنوان العرض التقديمي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عنوان العرض التقديمي</a:t>
            </a:r>
          </a:p>
        </p:txBody>
      </p:sp>
      <p:sp>
        <p:nvSpPr>
          <p:cNvPr id="23" name="المؤلف والتاريخ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9459">
              <a:lnSpc>
                <a:spcPct val="100000"/>
              </a:lnSpc>
              <a:spcBef>
                <a:spcPts val="0"/>
              </a:spcBef>
              <a:buSzTx/>
              <a:buNone/>
              <a:defRPr sz="3312" b="1"/>
            </a:lvl1pPr>
          </a:lstStyle>
          <a:p>
            <a:r>
              <a:t>المؤلف والتاريخ</a:t>
            </a:r>
          </a:p>
        </p:txBody>
      </p:sp>
      <p:sp>
        <p:nvSpPr>
          <p:cNvPr id="24" name="مستوى النص الأو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العنوان الفرعي للعرض التقديمي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وعاء من كعك السلمون والسلطة والحمص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عنوان الشريحة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عنوان الشريحة</a:t>
            </a:r>
          </a:p>
        </p:txBody>
      </p:sp>
      <p:sp>
        <p:nvSpPr>
          <p:cNvPr id="34" name="مستوى النص الأو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العنوان الفرعي للشريحة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عنوان الشريحة</a:t>
            </a:r>
          </a:p>
        </p:txBody>
      </p:sp>
      <p:sp>
        <p:nvSpPr>
          <p:cNvPr id="43" name="العنوان الفرعي للشريح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sz="5170" b="1"/>
            </a:lvl1pPr>
          </a:lstStyle>
          <a:p>
            <a:r>
              <a:t>العنوان الفرعي للشريحة</a:t>
            </a:r>
          </a:p>
        </p:txBody>
      </p:sp>
      <p:sp>
        <p:nvSpPr>
          <p:cNvPr id="44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التعداد النقطي في الشريحة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نص التعداد النقطي في الشريحة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العنوان الفرعي للشريح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sz="5170" b="1"/>
            </a:lvl1pPr>
          </a:lstStyle>
          <a:p>
            <a:r>
              <a:t>العنوان الفرعي للشريحة</a:t>
            </a:r>
          </a:p>
        </p:txBody>
      </p:sp>
      <p:sp>
        <p:nvSpPr>
          <p:cNvPr id="61" name="مستوى النص الأو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نص التعداد النقطي في الشريحة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وعاء من معكرونة البابارديلة مع زبدة البقدونس والبندق المحمص وجبن البارميزان المبشور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عنوان الشريحة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عنوان الشريحة</a:t>
            </a:r>
          </a:p>
        </p:txBody>
      </p:sp>
      <p:sp>
        <p:nvSpPr>
          <p:cNvPr id="64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r>
              <a:t>عنوان القسم</a:t>
            </a:r>
          </a:p>
        </p:txBody>
      </p:sp>
      <p:sp>
        <p:nvSpPr>
          <p:cNvPr id="72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sz="5170" b="1"/>
            </a:lvl1pPr>
          </a:lstStyle>
          <a:p>
            <a:r>
              <a:t>العنوان الفرعي للشريحة</a:t>
            </a:r>
          </a:p>
        </p:txBody>
      </p:sp>
      <p:sp>
        <p:nvSpPr>
          <p:cNvPr id="81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عنوان الأجندة</a:t>
            </a:r>
          </a:p>
        </p:txBody>
      </p:sp>
      <p:sp>
        <p:nvSpPr>
          <p:cNvPr id="89" name="العنوان الفرعي في الأجند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sz="5170" b="1"/>
            </a:lvl1pPr>
          </a:lstStyle>
          <a:p>
            <a:r>
              <a:t>العنوان الفرعي في الأجندة</a:t>
            </a:r>
          </a:p>
        </p:txBody>
      </p:sp>
      <p:sp>
        <p:nvSpPr>
          <p:cNvPr id="90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موضوعات الأجندة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عنوان الشريحة</a:t>
            </a:r>
          </a:p>
        </p:txBody>
      </p:sp>
      <p:sp>
        <p:nvSpPr>
          <p:cNvPr id="3" name="مستوى النص الأول…"/>
          <p:cNvSpPr txBox="1">
            <a:spLocks noGrp="1"/>
          </p:cNvSpPr>
          <p:nvPr>
            <p:ph type="body" idx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نص التعداد النقطي في الشريحة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إعداد المعلمة أ. نهى المطيري…"/>
          <p:cNvSpPr txBox="1">
            <a:spLocks noGrp="1"/>
          </p:cNvSpPr>
          <p:nvPr>
            <p:ph type="body" idx="21"/>
          </p:nvPr>
        </p:nvSpPr>
        <p:spPr>
          <a:xfrm>
            <a:off x="2533948" y="8906924"/>
            <a:ext cx="8811499" cy="280246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defTabSz="825500" rtl="0">
              <a:defRPr sz="5100">
                <a:solidFill>
                  <a:srgbClr val="B18CFE"/>
                </a:solidFill>
              </a:defRPr>
            </a:pPr>
            <a:r>
              <a:t>إعداد المعلمة أ. نهى المطيري</a:t>
            </a:r>
          </a:p>
          <a:p>
            <a:pPr defTabSz="825500" rtl="0">
              <a:defRPr sz="5100">
                <a:solidFill>
                  <a:srgbClr val="B18CFE"/>
                </a:solidFill>
              </a:defRPr>
            </a:pPr>
            <a:r>
              <a:t>رئيسة القسم أ. دانة الهاجري</a:t>
            </a:r>
          </a:p>
          <a:p>
            <a:pPr defTabSz="825500" rtl="0">
              <a:defRPr sz="5100">
                <a:solidFill>
                  <a:srgbClr val="B18CFE"/>
                </a:solidFill>
              </a:defRPr>
            </a:pPr>
            <a:r>
              <a:t>الموجهة الفنية أ. عالية الصالحي</a:t>
            </a:r>
          </a:p>
        </p:txBody>
      </p:sp>
      <p:sp>
        <p:nvSpPr>
          <p:cNvPr id="152" name="تعميق مهارة…"/>
          <p:cNvSpPr txBox="1">
            <a:spLocks noGrp="1"/>
          </p:cNvSpPr>
          <p:nvPr>
            <p:ph type="ctrTitle"/>
          </p:nvPr>
        </p:nvSpPr>
        <p:spPr>
          <a:xfrm>
            <a:off x="10898191" y="2574991"/>
            <a:ext cx="12279309" cy="4648201"/>
          </a:xfrm>
          <a:prstGeom prst="rect">
            <a:avLst/>
          </a:prstGeom>
        </p:spPr>
        <p:txBody>
          <a:bodyPr/>
          <a:lstStyle/>
          <a:p>
            <a:pPr rtl="0">
              <a:defRPr sz="11900" spc="-237">
                <a:solidFill>
                  <a:srgbClr val="99244F"/>
                </a:solidFill>
              </a:defRPr>
            </a:pPr>
            <a:r>
              <a:t>تعميق مهارة </a:t>
            </a:r>
          </a:p>
          <a:p>
            <a:pPr rtl="0">
              <a:defRPr sz="11900" spc="-237">
                <a:solidFill>
                  <a:srgbClr val="99244F"/>
                </a:solidFill>
              </a:defRPr>
            </a:pPr>
            <a:r>
              <a:t>لغتي الجميلة رسمًا </a:t>
            </a:r>
          </a:p>
        </p:txBody>
      </p:sp>
      <p:sp>
        <p:nvSpPr>
          <p:cNvPr id="153" name="الهمزة المتوسطة على واو وياء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EE719E"/>
                </a:solidFill>
              </a:defRPr>
            </a:lvl1pPr>
          </a:lstStyle>
          <a:p>
            <a:pPr rtl="0">
              <a:defRPr/>
            </a:pPr>
            <a:r>
              <a:t>الهمزة المتوسطة على واو وياء</a:t>
            </a:r>
          </a:p>
        </p:txBody>
      </p:sp>
      <p:pic>
        <p:nvPicPr>
          <p:cNvPr id="154" name="IMG_0251.jpeg" descr="IMG_025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521" y="2270222"/>
            <a:ext cx="8762896" cy="52577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6" name="Picture 2" descr="\\filesrv4\temp1\Gehad\Fanar\فنر -12-2022\فنر اللغة العربية\مجلد الصفوف\الصف السابع\العروض التقديمية\لوجو فنر 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8300" y="9939"/>
            <a:ext cx="3228975" cy="2260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أحدد من بين الخيارات الهمزة المناسبة للفراغ:…"/>
          <p:cNvSpPr txBox="1">
            <a:spLocks noGrp="1"/>
          </p:cNvSpPr>
          <p:nvPr>
            <p:ph type="ctrTitle"/>
          </p:nvPr>
        </p:nvSpPr>
        <p:spPr>
          <a:xfrm>
            <a:off x="4114005" y="1090950"/>
            <a:ext cx="19760086" cy="6859119"/>
          </a:xfrm>
          <a:prstGeom prst="rect">
            <a:avLst/>
          </a:prstGeom>
        </p:spPr>
        <p:txBody>
          <a:bodyPr/>
          <a:lstStyle/>
          <a:p>
            <a:pPr defTabSz="2267655" rtl="0">
              <a:defRPr sz="11346" spc="-226">
                <a:solidFill>
                  <a:srgbClr val="0042A9"/>
                </a:solidFill>
              </a:defRPr>
            </a:pPr>
            <a:r>
              <a:t>أحدد من بين الخيارات الهمزة المناسبة للفراغ:</a:t>
            </a:r>
          </a:p>
          <a:p>
            <a:pPr defTabSz="2267655" rtl="0">
              <a:defRPr sz="11346" spc="-226"/>
            </a:pPr>
            <a:endParaRPr/>
          </a:p>
          <a:p>
            <a:pPr defTabSz="2267655" rtl="0">
              <a:defRPr sz="11346" spc="-226"/>
            </a:pPr>
            <a:r>
              <a:t>الإمام يـ</a:t>
            </a:r>
            <a:r>
              <a:rPr>
                <a:solidFill>
                  <a:srgbClr val="FFAB01"/>
                </a:solidFill>
              </a:rPr>
              <a:t>….</a:t>
            </a:r>
            <a:r>
              <a:t>م المصلين</a:t>
            </a:r>
          </a:p>
        </p:txBody>
      </p:sp>
      <p:sp>
        <p:nvSpPr>
          <p:cNvPr id="179" name="ـؤ - يأ - ـئـ"/>
          <p:cNvSpPr/>
          <p:nvPr/>
        </p:nvSpPr>
        <p:spPr>
          <a:xfrm>
            <a:off x="4296309" y="7783266"/>
            <a:ext cx="16185106" cy="4812509"/>
          </a:xfrm>
          <a:prstGeom prst="roundRect">
            <a:avLst>
              <a:gd name="adj" fmla="val 4057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lnSpc>
                <a:spcPct val="80000"/>
              </a:lnSpc>
              <a:defRPr sz="11600" spc="-232">
                <a:solidFill>
                  <a:srgbClr val="74A7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ـؤ - يأ - ـئـ  </a:t>
            </a:r>
          </a:p>
        </p:txBody>
      </p:sp>
      <p:pic>
        <p:nvPicPr>
          <p:cNvPr id="180" name="خط خط" descr="خط خط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3309584" y="11479091"/>
            <a:ext cx="2946644" cy="355601"/>
          </a:xfrm>
          <a:prstGeom prst="rect">
            <a:avLst/>
          </a:prstGeom>
        </p:spPr>
      </p:pic>
      <p:pic>
        <p:nvPicPr>
          <p:cNvPr id="182" name="IMG_0266.jpeg" descr="IMG_0266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661" y="4107798"/>
            <a:ext cx="8706421" cy="48919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" grpId="1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أحدد من بين الخيارات الهمزة المناسبة للفراغ:…"/>
          <p:cNvSpPr txBox="1">
            <a:spLocks noGrp="1"/>
          </p:cNvSpPr>
          <p:nvPr>
            <p:ph type="ctrTitle"/>
          </p:nvPr>
        </p:nvSpPr>
        <p:spPr>
          <a:xfrm>
            <a:off x="4114005" y="1090950"/>
            <a:ext cx="19760086" cy="6859119"/>
          </a:xfrm>
          <a:prstGeom prst="rect">
            <a:avLst/>
          </a:prstGeom>
        </p:spPr>
        <p:txBody>
          <a:bodyPr/>
          <a:lstStyle/>
          <a:p>
            <a:pPr defTabSz="2267655" rtl="0">
              <a:defRPr sz="11346" spc="-226">
                <a:solidFill>
                  <a:srgbClr val="0042A9"/>
                </a:solidFill>
              </a:defRPr>
            </a:pPr>
            <a:r>
              <a:t>أحدد من بين الخيارات الهمزة المناسبة للفراغ:</a:t>
            </a:r>
          </a:p>
          <a:p>
            <a:pPr defTabSz="2267655" rtl="0">
              <a:defRPr sz="11346" spc="-226"/>
            </a:pPr>
            <a:endParaRPr/>
          </a:p>
          <a:p>
            <a:pPr defTabSz="2267655" rtl="0">
              <a:defRPr sz="11346" spc="-226"/>
            </a:pPr>
            <a:r>
              <a:t> المـ</a:t>
            </a:r>
            <a:r>
              <a:rPr>
                <a:solidFill>
                  <a:srgbClr val="FFAB01"/>
                </a:solidFill>
              </a:rPr>
              <a:t>….</a:t>
            </a:r>
            <a:r>
              <a:t>ذن ينادي بالصلاة</a:t>
            </a:r>
          </a:p>
        </p:txBody>
      </p:sp>
      <p:sp>
        <p:nvSpPr>
          <p:cNvPr id="185" name="ـؤ - يأ - ـئـ"/>
          <p:cNvSpPr/>
          <p:nvPr/>
        </p:nvSpPr>
        <p:spPr>
          <a:xfrm>
            <a:off x="4296309" y="7783266"/>
            <a:ext cx="16185106" cy="4812509"/>
          </a:xfrm>
          <a:prstGeom prst="roundRect">
            <a:avLst>
              <a:gd name="adj" fmla="val 4057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lnSpc>
                <a:spcPct val="80000"/>
              </a:lnSpc>
              <a:defRPr sz="11600" spc="-232">
                <a:solidFill>
                  <a:srgbClr val="74A7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ـؤ - يأ - ـئـ  </a:t>
            </a:r>
          </a:p>
        </p:txBody>
      </p:sp>
      <p:pic>
        <p:nvPicPr>
          <p:cNvPr id="186" name="خط خط" descr="خط خط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3309584" y="11479091"/>
            <a:ext cx="2946644" cy="355601"/>
          </a:xfrm>
          <a:prstGeom prst="rect">
            <a:avLst/>
          </a:prstGeom>
        </p:spPr>
      </p:pic>
      <p:pic>
        <p:nvPicPr>
          <p:cNvPr id="188" name="IMG_0264.jpeg" descr="IMG_0264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814" y="3331765"/>
            <a:ext cx="8151063" cy="54227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1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أحدد من بين الخيارات الهمزة المناسبة للفراغ:…"/>
          <p:cNvSpPr txBox="1">
            <a:spLocks noGrp="1"/>
          </p:cNvSpPr>
          <p:nvPr>
            <p:ph type="ctrTitle"/>
          </p:nvPr>
        </p:nvSpPr>
        <p:spPr>
          <a:xfrm>
            <a:off x="4114005" y="1090950"/>
            <a:ext cx="19760086" cy="6859119"/>
          </a:xfrm>
          <a:prstGeom prst="rect">
            <a:avLst/>
          </a:prstGeom>
        </p:spPr>
        <p:txBody>
          <a:bodyPr/>
          <a:lstStyle/>
          <a:p>
            <a:pPr defTabSz="2218888" rtl="0">
              <a:defRPr sz="11102" spc="-222">
                <a:solidFill>
                  <a:srgbClr val="0042A9"/>
                </a:solidFill>
              </a:defRPr>
            </a:pPr>
            <a:r>
              <a:t>أحدد من بين الخيارات الهمزة المناسبة للفراغ:</a:t>
            </a:r>
          </a:p>
          <a:p>
            <a:pPr defTabSz="2218888" rtl="0">
              <a:defRPr sz="11102" spc="-222"/>
            </a:pPr>
            <a:endParaRPr/>
          </a:p>
          <a:p>
            <a:pPr defTabSz="2218888" rtl="0">
              <a:defRPr sz="11102" spc="-222"/>
            </a:pPr>
            <a:r>
              <a:t>المؤذن يعتلي المـ</a:t>
            </a:r>
            <a:r>
              <a:rPr>
                <a:solidFill>
                  <a:srgbClr val="FFAB01"/>
                </a:solidFill>
              </a:rPr>
              <a:t>….</a:t>
            </a:r>
            <a:r>
              <a:t>ذنة في المسجد</a:t>
            </a:r>
          </a:p>
        </p:txBody>
      </p:sp>
      <p:sp>
        <p:nvSpPr>
          <p:cNvPr id="191" name="ـؤ - يأ - ـئـ"/>
          <p:cNvSpPr/>
          <p:nvPr/>
        </p:nvSpPr>
        <p:spPr>
          <a:xfrm>
            <a:off x="4296309" y="7783266"/>
            <a:ext cx="16185106" cy="4812509"/>
          </a:xfrm>
          <a:prstGeom prst="roundRect">
            <a:avLst>
              <a:gd name="adj" fmla="val 4057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lnSpc>
                <a:spcPct val="80000"/>
              </a:lnSpc>
              <a:defRPr sz="11600" spc="-232">
                <a:solidFill>
                  <a:srgbClr val="74A7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ـؤ - يأ - ـئـ  </a:t>
            </a:r>
          </a:p>
        </p:txBody>
      </p:sp>
      <p:pic>
        <p:nvPicPr>
          <p:cNvPr id="192" name="خط خط" descr="خط خط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584883" y="11145939"/>
            <a:ext cx="2946645" cy="355601"/>
          </a:xfrm>
          <a:prstGeom prst="rect">
            <a:avLst/>
          </a:prstGeom>
        </p:spPr>
      </p:pic>
      <p:pic>
        <p:nvPicPr>
          <p:cNvPr id="194" name="IMG_0265.jpeg" descr="IMG_0265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611" y="691352"/>
            <a:ext cx="6073215" cy="52199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" grpId="1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أكمل الفراغ بهمزة متوسطة على ياء :…"/>
          <p:cNvSpPr txBox="1">
            <a:spLocks noGrp="1"/>
          </p:cNvSpPr>
          <p:nvPr>
            <p:ph type="ctrTitle"/>
          </p:nvPr>
        </p:nvSpPr>
        <p:spPr>
          <a:xfrm>
            <a:off x="4114005" y="1090950"/>
            <a:ext cx="19760086" cy="6859119"/>
          </a:xfrm>
          <a:prstGeom prst="rect">
            <a:avLst/>
          </a:prstGeom>
        </p:spPr>
        <p:txBody>
          <a:bodyPr/>
          <a:lstStyle/>
          <a:p>
            <a:pPr rtl="0">
              <a:defRPr sz="12200" spc="-244"/>
            </a:pPr>
            <a:r>
              <a:t>أكمل الفراغ بهمزة متوسطة على ياء :</a:t>
            </a:r>
          </a:p>
          <a:p>
            <a:pPr rtl="0">
              <a:defRPr sz="12200" spc="-244"/>
            </a:pPr>
            <a:r>
              <a:t>انهل من ………. العلم.</a:t>
            </a:r>
          </a:p>
        </p:txBody>
      </p:sp>
      <p:sp>
        <p:nvSpPr>
          <p:cNvPr id="197" name="كؤوس - كأس - بئر"/>
          <p:cNvSpPr/>
          <p:nvPr/>
        </p:nvSpPr>
        <p:spPr>
          <a:xfrm>
            <a:off x="4296309" y="7783266"/>
            <a:ext cx="16185106" cy="4812509"/>
          </a:xfrm>
          <a:prstGeom prst="roundRect">
            <a:avLst>
              <a:gd name="adj" fmla="val 4057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lnSpc>
                <a:spcPct val="80000"/>
              </a:lnSpc>
              <a:defRPr sz="11600" spc="-232">
                <a:solidFill>
                  <a:srgbClr val="B92D5D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كؤوس - كأس - بئر  </a:t>
            </a:r>
          </a:p>
        </p:txBody>
      </p:sp>
      <p:pic>
        <p:nvPicPr>
          <p:cNvPr id="198" name="خط خط" descr="خط خط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477195" y="11407281"/>
            <a:ext cx="3632609" cy="317501"/>
          </a:xfrm>
          <a:prstGeom prst="rect">
            <a:avLst/>
          </a:prstGeom>
        </p:spPr>
      </p:pic>
      <p:pic>
        <p:nvPicPr>
          <p:cNvPr id="200" name="IMG_0025.png" descr="IMG_002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206" y="5391005"/>
            <a:ext cx="3320532" cy="66410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1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أكمل الفراغ بهمزة متوسطة على واو :…"/>
          <p:cNvSpPr txBox="1">
            <a:spLocks noGrp="1"/>
          </p:cNvSpPr>
          <p:nvPr>
            <p:ph type="ctrTitle"/>
          </p:nvPr>
        </p:nvSpPr>
        <p:spPr>
          <a:xfrm>
            <a:off x="4114005" y="1090950"/>
            <a:ext cx="19760086" cy="6859119"/>
          </a:xfrm>
          <a:prstGeom prst="rect">
            <a:avLst/>
          </a:prstGeom>
        </p:spPr>
        <p:txBody>
          <a:bodyPr/>
          <a:lstStyle/>
          <a:p>
            <a:pPr rtl="0">
              <a:defRPr sz="12200" spc="-244"/>
            </a:pPr>
            <a:r>
              <a:t>أكمل الفراغ بهمزة متوسطة على واو :</a:t>
            </a:r>
          </a:p>
          <a:p>
            <a:pPr rtl="0">
              <a:defRPr sz="12200" spc="-244"/>
            </a:pPr>
            <a:r>
              <a:t>اشرب من ………. المعرفة.</a:t>
            </a:r>
          </a:p>
        </p:txBody>
      </p:sp>
      <p:sp>
        <p:nvSpPr>
          <p:cNvPr id="203" name="كؤوس - كأس - بئر"/>
          <p:cNvSpPr/>
          <p:nvPr/>
        </p:nvSpPr>
        <p:spPr>
          <a:xfrm>
            <a:off x="4296309" y="7783266"/>
            <a:ext cx="16185106" cy="4812509"/>
          </a:xfrm>
          <a:prstGeom prst="roundRect">
            <a:avLst>
              <a:gd name="adj" fmla="val 4057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lnSpc>
                <a:spcPct val="80000"/>
              </a:lnSpc>
              <a:defRPr sz="11600" spc="-232">
                <a:solidFill>
                  <a:srgbClr val="B92D5D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كؤوس - كأس - بئر  </a:t>
            </a:r>
          </a:p>
        </p:txBody>
      </p:sp>
      <p:pic>
        <p:nvPicPr>
          <p:cNvPr id="204" name="خط خط" descr="خط خط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4321411" y="11467854"/>
            <a:ext cx="3632609" cy="317501"/>
          </a:xfrm>
          <a:prstGeom prst="rect">
            <a:avLst/>
          </a:prstGeom>
        </p:spPr>
      </p:pic>
      <p:pic>
        <p:nvPicPr>
          <p:cNvPr id="206" name="IMG_0025.png" descr="IMG_002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206" y="5391005"/>
            <a:ext cx="3320532" cy="66410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" grpId="1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أقدم نصيحة للآخرين تتضمن همزة متوسطة على واو وياء :"/>
          <p:cNvSpPr txBox="1">
            <a:spLocks noGrp="1"/>
          </p:cNvSpPr>
          <p:nvPr>
            <p:ph type="ctrTitle"/>
          </p:nvPr>
        </p:nvSpPr>
        <p:spPr>
          <a:xfrm>
            <a:off x="3992858" y="-120512"/>
            <a:ext cx="19760087" cy="6859119"/>
          </a:xfrm>
          <a:prstGeom prst="rect">
            <a:avLst/>
          </a:prstGeom>
        </p:spPr>
        <p:txBody>
          <a:bodyPr/>
          <a:lstStyle/>
          <a:p>
            <a:pPr lvl="1" rtl="0">
              <a:defRPr sz="12200" spc="-244"/>
            </a:pPr>
            <a:r>
              <a:t>أقدم نصيحة للآخرين تتضمن همزة متوسطة على واو وياء :</a:t>
            </a:r>
          </a:p>
        </p:txBody>
      </p:sp>
      <p:sp>
        <p:nvSpPr>
          <p:cNvPr id="209" name="افعل الخير تؤجر، ولا تحمل خطيئة الشر"/>
          <p:cNvSpPr/>
          <p:nvPr/>
        </p:nvSpPr>
        <p:spPr>
          <a:xfrm>
            <a:off x="8536425" y="5693494"/>
            <a:ext cx="14519347" cy="6599415"/>
          </a:xfrm>
          <a:prstGeom prst="roundRect">
            <a:avLst>
              <a:gd name="adj" fmla="val 2959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rtl="0">
              <a:lnSpc>
                <a:spcPct val="80000"/>
              </a:lnSpc>
              <a:defRPr sz="11600" spc="-232">
                <a:solidFill>
                  <a:srgbClr val="B92D5D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pPr>
            <a:r>
              <a:t>افعل الخير </a:t>
            </a:r>
            <a:r>
              <a:rPr>
                <a:solidFill>
                  <a:srgbClr val="FF6A00"/>
                </a:solidFill>
              </a:rPr>
              <a:t>تؤجر،</a:t>
            </a:r>
            <a:r>
              <a:rPr>
                <a:solidFill>
                  <a:srgbClr val="E63B7A"/>
                </a:solidFill>
              </a:rPr>
              <a:t> ولا تحمل</a:t>
            </a:r>
            <a:r>
              <a:rPr>
                <a:solidFill>
                  <a:srgbClr val="FF6A00"/>
                </a:solidFill>
              </a:rPr>
              <a:t> خطيئة</a:t>
            </a:r>
            <a:r>
              <a:t> الشر</a:t>
            </a:r>
          </a:p>
        </p:txBody>
      </p:sp>
      <p:pic>
        <p:nvPicPr>
          <p:cNvPr id="210" name="IMG_0244.jpeg" descr="IMG_0244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00" y="4603724"/>
            <a:ext cx="6934919" cy="58055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" grpId="1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لعبة الحروف المتقاطعة"/>
          <p:cNvSpPr txBox="1">
            <a:spLocks noGrp="1"/>
          </p:cNvSpPr>
          <p:nvPr>
            <p:ph type="body" idx="1"/>
          </p:nvPr>
        </p:nvSpPr>
        <p:spPr>
          <a:xfrm>
            <a:off x="1206500" y="2653427"/>
            <a:ext cx="21971000" cy="7241584"/>
          </a:xfrm>
          <a:prstGeom prst="rect">
            <a:avLst/>
          </a:prstGeom>
        </p:spPr>
        <p:txBody>
          <a:bodyPr/>
          <a:lstStyle>
            <a:lvl1pPr defTabSz="2267655">
              <a:defRPr sz="23250" spc="-232"/>
            </a:lvl1pPr>
          </a:lstStyle>
          <a:p>
            <a:r>
              <a:t>لعبة الحروف المتقاطعة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4" name="الجدول"/>
          <p:cNvGraphicFramePr/>
          <p:nvPr>
            <p:extLst>
              <p:ext uri="{D42A27DB-BD31-4B8C-83A1-F6EECF244321}">
                <p14:modId xmlns:p14="http://schemas.microsoft.com/office/powerpoint/2010/main" val="1181494257"/>
              </p:ext>
            </p:extLst>
          </p:nvPr>
        </p:nvGraphicFramePr>
        <p:xfrm>
          <a:off x="14190175" y="3472626"/>
          <a:ext cx="9166108" cy="9379569"/>
        </p:xfrm>
        <a:graphic>
          <a:graphicData uri="http://schemas.openxmlformats.org/drawingml/2006/table">
            <a:tbl>
              <a:tblPr rtl="1">
                <a:tableStyleId>{C7B018BB-80A7-4F77-B60F-C8B233D01FF8}</a:tableStyleId>
              </a:tblPr>
              <a:tblGrid>
                <a:gridCol w="229152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9152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9152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9152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126523">
                <a:tc>
                  <a:txBody>
                    <a:bodyPr/>
                    <a:lstStyle/>
                    <a:p>
                      <a:pPr defTabSz="914400" rtl="0">
                        <a:defRPr/>
                      </a:pPr>
                      <a:r>
                        <a:rPr lang="ar-KW" sz="6800" b="1" smtClean="0"/>
                        <a:t>ذ</a:t>
                      </a:r>
                      <a:endParaRPr sz="6800" b="1"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T w="12700">
                      <a:solidFill>
                        <a:srgbClr val="0000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 rtl="0">
                        <a:defRPr/>
                      </a:pPr>
                      <a:r>
                        <a:rPr sz="6800" b="1"/>
                        <a:t>ف</a:t>
                      </a:r>
                    </a:p>
                  </a:txBody>
                  <a:tcPr marL="50800" marR="50800" marT="50800" marB="50800" anchor="ctr" horzOverflow="overflow">
                    <a:lnT w="12700">
                      <a:solidFill>
                        <a:srgbClr val="0000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 rtl="0">
                        <a:defRPr/>
                      </a:pPr>
                      <a:r>
                        <a:rPr sz="6800" b="1"/>
                        <a:t>ق</a:t>
                      </a:r>
                    </a:p>
                  </a:txBody>
                  <a:tcPr marL="50800" marR="50800" marT="50800" marB="50800" anchor="ctr" horzOverflow="overflow">
                    <a:lnT w="12700">
                      <a:solidFill>
                        <a:srgbClr val="0000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 rtl="0">
                        <a:defRPr/>
                      </a:pPr>
                      <a:r>
                        <a:rPr sz="6800" b="1"/>
                        <a:t>ت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26523">
                <a:tc>
                  <a:txBody>
                    <a:bodyPr/>
                    <a:lstStyle/>
                    <a:p>
                      <a:pPr defTabSz="914400" rtl="0">
                        <a:defRPr/>
                      </a:pPr>
                      <a:r>
                        <a:rPr sz="6800" b="1"/>
                        <a:t>ئـ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 rtl="0">
                        <a:defRPr/>
                      </a:pPr>
                      <a:r>
                        <a:rPr sz="6800" b="1"/>
                        <a:t>ل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 rtl="0">
                        <a:defRPr/>
                      </a:pPr>
                      <a:r>
                        <a:rPr sz="6800" b="1"/>
                        <a:t>ر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 rtl="0">
                        <a:defRPr/>
                      </a:pPr>
                      <a:r>
                        <a:rPr sz="6800" b="1"/>
                        <a:t>ص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000000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26523">
                <a:tc>
                  <a:txBody>
                    <a:bodyPr/>
                    <a:lstStyle/>
                    <a:p>
                      <a:pPr defTabSz="914400" rtl="0">
                        <a:defRPr/>
                      </a:pPr>
                      <a:r>
                        <a:rPr sz="6800" b="1"/>
                        <a:t>ب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 rtl="0">
                        <a:defRPr/>
                      </a:pPr>
                      <a:r>
                        <a:rPr sz="6800" b="1"/>
                        <a:t>ح</a:t>
                      </a:r>
                    </a:p>
                  </a:txBody>
                  <a:tcPr marL="50800" marR="50800" marT="50800" marB="50800" anchor="ctr" horzOverflow="overflow"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 rtl="0">
                        <a:defRPr/>
                      </a:pPr>
                      <a:r>
                        <a:rPr sz="6800" b="1" dirty="0"/>
                        <a:t>ب</a:t>
                      </a:r>
                    </a:p>
                  </a:txBody>
                  <a:tcPr marL="50800" marR="50800" marT="50800" marB="50800" anchor="ctr" horzOverflow="overflow"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 rtl="0">
                        <a:defRPr/>
                      </a:pPr>
                      <a:r>
                        <a:rPr sz="6800" b="1" dirty="0"/>
                        <a:t>د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000000"/>
                      </a:solidFill>
                      <a:miter lim="400000"/>
                    </a:lnR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15" name="حيوان مفترس يعيش في الصحراء…"/>
          <p:cNvSpPr/>
          <p:nvPr/>
        </p:nvSpPr>
        <p:spPr>
          <a:xfrm>
            <a:off x="14455663" y="511354"/>
            <a:ext cx="9552353" cy="3177036"/>
          </a:xfrm>
          <a:prstGeom prst="roundRect">
            <a:avLst>
              <a:gd name="adj" fmla="val 5996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defTabSz="825500" rtl="0">
              <a:defRPr sz="58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pPr>
            <a:r>
              <a:t>حيوان مفترس يعيش في الصحراء </a:t>
            </a:r>
          </a:p>
          <a:p>
            <a:pPr defTabSz="825500" rtl="0">
              <a:defRPr sz="58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pPr>
            <a:r>
              <a:t>(الإجابة رأسية)</a:t>
            </a:r>
          </a:p>
        </p:txBody>
      </p:sp>
      <p:sp>
        <p:nvSpPr>
          <p:cNvPr id="216" name="مفرد كلمة أفئدة…"/>
          <p:cNvSpPr/>
          <p:nvPr/>
        </p:nvSpPr>
        <p:spPr>
          <a:xfrm>
            <a:off x="1968433" y="-484961"/>
            <a:ext cx="9552354" cy="3177035"/>
          </a:xfrm>
          <a:prstGeom prst="roundRect">
            <a:avLst>
              <a:gd name="adj" fmla="val 5996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defTabSz="825500" rtl="0">
              <a:defRPr sz="58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pPr>
            <a:r>
              <a:t>مفرد كلمة أفئدة </a:t>
            </a:r>
          </a:p>
          <a:p>
            <a:pPr defTabSz="825500" rtl="0">
              <a:defRPr sz="58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pPr>
            <a:r>
              <a:t>الإجابة مائلة</a:t>
            </a:r>
          </a:p>
        </p:txBody>
      </p:sp>
      <p:graphicFrame>
        <p:nvGraphicFramePr>
          <p:cNvPr id="217" name="الجدول"/>
          <p:cNvGraphicFramePr/>
          <p:nvPr>
            <p:extLst>
              <p:ext uri="{D42A27DB-BD31-4B8C-83A1-F6EECF244321}">
                <p14:modId xmlns:p14="http://schemas.microsoft.com/office/powerpoint/2010/main" val="2478730137"/>
              </p:ext>
            </p:extLst>
          </p:nvPr>
        </p:nvGraphicFramePr>
        <p:xfrm>
          <a:off x="1289960" y="2099872"/>
          <a:ext cx="10909300" cy="11163300"/>
        </p:xfrm>
        <a:graphic>
          <a:graphicData uri="http://schemas.openxmlformats.org/drawingml/2006/table">
            <a:tbl>
              <a:tblPr rtl="1">
                <a:tableStyleId>{C7B018BB-80A7-4F77-B60F-C8B233D01FF8}</a:tableStyleId>
              </a:tblPr>
              <a:tblGrid>
                <a:gridCol w="21818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818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818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18186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18186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790825">
                <a:tc>
                  <a:txBody>
                    <a:bodyPr/>
                    <a:lstStyle/>
                    <a:p>
                      <a:pPr defTabSz="914400" rtl="0">
                        <a:defRPr/>
                      </a:pPr>
                      <a:r>
                        <a:rPr sz="6500" b="1" dirty="0"/>
                        <a:t>ف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T w="12700">
                      <a:solidFill>
                        <a:srgbClr val="0000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 rtl="0">
                        <a:defRPr/>
                      </a:pPr>
                      <a:r>
                        <a:rPr sz="6500" b="1"/>
                        <a:t>ذ</a:t>
                      </a:r>
                    </a:p>
                  </a:txBody>
                  <a:tcPr marL="50800" marR="50800" marT="50800" marB="50800" anchor="ctr" horzOverflow="overflow">
                    <a:lnT w="12700">
                      <a:solidFill>
                        <a:srgbClr val="0000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 rtl="0">
                        <a:defRPr/>
                      </a:pPr>
                      <a:r>
                        <a:rPr sz="6500" b="1"/>
                        <a:t>ع</a:t>
                      </a:r>
                    </a:p>
                  </a:txBody>
                  <a:tcPr marL="50800" marR="50800" marT="50800" marB="50800" anchor="ctr" horzOverflow="overflow">
                    <a:lnT w="12700">
                      <a:solidFill>
                        <a:srgbClr val="0000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 rtl="0">
                        <a:defRPr/>
                      </a:pPr>
                      <a:r>
                        <a:rPr sz="6500" b="1" dirty="0"/>
                        <a:t>ن</a:t>
                      </a:r>
                    </a:p>
                  </a:txBody>
                  <a:tcPr marL="50800" marR="50800" marT="50800" marB="50800" anchor="ctr" horzOverflow="overflow">
                    <a:lnT w="12700">
                      <a:solidFill>
                        <a:srgbClr val="0000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 rtl="0">
                        <a:defRPr/>
                      </a:pPr>
                      <a:r>
                        <a:rPr sz="6500" b="1"/>
                        <a:t>خ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90825">
                <a:tc>
                  <a:txBody>
                    <a:bodyPr/>
                    <a:lstStyle/>
                    <a:p>
                      <a:pPr defTabSz="914400" rtl="0">
                        <a:defRPr/>
                      </a:pPr>
                      <a:r>
                        <a:rPr sz="6500" b="1"/>
                        <a:t>ط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 rtl="0">
                        <a:defRPr/>
                      </a:pPr>
                      <a:r>
                        <a:rPr sz="6500" b="1"/>
                        <a:t>ؤ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 rtl="0">
                        <a:defRPr/>
                      </a:pPr>
                      <a:r>
                        <a:rPr sz="6500" b="1"/>
                        <a:t>و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 rtl="0">
                        <a:defRPr/>
                      </a:pPr>
                      <a:r>
                        <a:rPr sz="6500" b="1"/>
                        <a:t>ر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 rtl="0">
                        <a:defRPr/>
                      </a:pPr>
                      <a:r>
                        <a:rPr sz="6500" b="1"/>
                        <a:t>ص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000000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90825">
                <a:tc>
                  <a:txBody>
                    <a:bodyPr/>
                    <a:lstStyle/>
                    <a:p>
                      <a:pPr defTabSz="914400" rtl="0">
                        <a:defRPr/>
                      </a:pPr>
                      <a:r>
                        <a:rPr sz="6500" b="1"/>
                        <a:t>ض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 rtl="0">
                        <a:defRPr/>
                      </a:pPr>
                      <a:r>
                        <a:rPr sz="6500" b="1"/>
                        <a:t>ش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 rtl="0">
                        <a:defRPr/>
                      </a:pPr>
                      <a:r>
                        <a:rPr sz="6500" b="1"/>
                        <a:t>ا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 rtl="0">
                        <a:defRPr/>
                      </a:pPr>
                      <a:r>
                        <a:rPr sz="6500" b="1"/>
                        <a:t>ك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 rtl="0">
                        <a:defRPr/>
                      </a:pPr>
                      <a:r>
                        <a:rPr sz="6500" b="1"/>
                        <a:t>د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000000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90825">
                <a:tc>
                  <a:txBody>
                    <a:bodyPr/>
                    <a:lstStyle/>
                    <a:p>
                      <a:pPr defTabSz="914400" rtl="0">
                        <a:defRPr/>
                      </a:pPr>
                      <a:r>
                        <a:rPr sz="6500" b="1"/>
                        <a:t>ج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 rtl="0">
                        <a:defRPr/>
                      </a:pPr>
                      <a:r>
                        <a:rPr sz="6500" b="1"/>
                        <a:t>ق</a:t>
                      </a:r>
                    </a:p>
                  </a:txBody>
                  <a:tcPr marL="50800" marR="50800" marT="50800" marB="50800" anchor="ctr" horzOverflow="overflow"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 rtl="0">
                        <a:defRPr/>
                      </a:pPr>
                      <a:r>
                        <a:rPr sz="6500" b="1"/>
                        <a:t>ث</a:t>
                      </a:r>
                    </a:p>
                  </a:txBody>
                  <a:tcPr marL="50800" marR="50800" marT="50800" marB="50800" anchor="ctr" horzOverflow="overflow"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 rtl="0">
                        <a:defRPr/>
                      </a:pPr>
                      <a:r>
                        <a:rPr sz="6500" b="1"/>
                        <a:t>د</a:t>
                      </a:r>
                    </a:p>
                  </a:txBody>
                  <a:tcPr marL="50800" marR="50800" marT="50800" marB="50800" anchor="ctr" horzOverflow="overflow"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 rtl="0">
                        <a:defRPr/>
                      </a:pPr>
                      <a:r>
                        <a:rPr sz="6500" b="1" dirty="0"/>
                        <a:t>غ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000000"/>
                      </a:solidFill>
                      <a:miter lim="400000"/>
                    </a:lnR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IMG_0251.jpeg" descr="IMG_025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8546" y="1625074"/>
            <a:ext cx="18948507" cy="113691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IMG_0258.jpeg" descr="IMG_0258.jpeg"/>
          <p:cNvPicPr>
            <a:picLocks noChangeAspect="1"/>
          </p:cNvPicPr>
          <p:nvPr/>
        </p:nvPicPr>
        <p:blipFill>
          <a:blip r:embed="rId2"/>
          <a:srcRect t="27822" b="2952"/>
          <a:stretch>
            <a:fillRect/>
          </a:stretch>
        </p:blipFill>
        <p:spPr>
          <a:xfrm>
            <a:off x="422275" y="747315"/>
            <a:ext cx="23539593" cy="122215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IMG_0259.jpeg" descr="IMG_0259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283" y="91528"/>
            <a:ext cx="23231434" cy="130676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IMG_0260.jpeg" descr="IMG_026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485" y="243478"/>
            <a:ext cx="23518302" cy="132290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IMG_0261.jpeg" descr="IMG_026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971" y="73824"/>
            <a:ext cx="23114959" cy="130021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من خلال الأمثلة التالية أحدد نوع الهمزة:…"/>
          <p:cNvSpPr txBox="1">
            <a:spLocks noGrp="1"/>
          </p:cNvSpPr>
          <p:nvPr>
            <p:ph type="ctrTitle"/>
          </p:nvPr>
        </p:nvSpPr>
        <p:spPr>
          <a:xfrm>
            <a:off x="3689993" y="333786"/>
            <a:ext cx="19760086" cy="8494592"/>
          </a:xfrm>
          <a:prstGeom prst="rect">
            <a:avLst/>
          </a:prstGeom>
        </p:spPr>
        <p:txBody>
          <a:bodyPr/>
          <a:lstStyle/>
          <a:p>
            <a:pPr defTabSz="1633687" rtl="0">
              <a:defRPr sz="8442" spc="-168">
                <a:solidFill>
                  <a:srgbClr val="0042A9"/>
                </a:solidFill>
              </a:defRPr>
            </a:pPr>
            <a:r>
              <a:t>من خلال الأمثلة التالية أحدد نوع الهمزة:</a:t>
            </a:r>
          </a:p>
          <a:p>
            <a:pPr defTabSz="1633687" rtl="0">
              <a:defRPr sz="8442" spc="-168"/>
            </a:pPr>
            <a:endParaRPr/>
          </a:p>
          <a:p>
            <a:pPr defTabSz="1633687" rtl="0">
              <a:defRPr sz="8442" spc="-168"/>
            </a:pPr>
            <a:r>
              <a:rPr>
                <a:solidFill>
                  <a:srgbClr val="99244F"/>
                </a:solidFill>
              </a:rPr>
              <a:t>المؤمن</a:t>
            </a:r>
            <a:r>
              <a:t> لا ينطق إلا بالحق</a:t>
            </a:r>
            <a:endParaRPr>
              <a:solidFill>
                <a:srgbClr val="B18CFE"/>
              </a:solidFill>
            </a:endParaRPr>
          </a:p>
          <a:p>
            <a:pPr defTabSz="1633687" rtl="0">
              <a:defRPr sz="8442" spc="-168"/>
            </a:pPr>
            <a:endParaRPr>
              <a:solidFill>
                <a:srgbClr val="B18CFE"/>
              </a:solidFill>
            </a:endParaRPr>
          </a:p>
          <a:p>
            <a:pPr defTabSz="1633687" rtl="0">
              <a:defRPr sz="8442" spc="-168"/>
            </a:pPr>
            <a:r>
              <a:rPr>
                <a:solidFill>
                  <a:srgbClr val="791A3D"/>
                </a:solidFill>
              </a:rPr>
              <a:t>يؤتي</a:t>
            </a:r>
            <a:r>
              <a:t> الحكمة من يشاء</a:t>
            </a:r>
          </a:p>
          <a:p>
            <a:pPr defTabSz="1633687" rtl="0">
              <a:defRPr sz="8442" spc="-168"/>
            </a:pPr>
            <a:endParaRPr/>
          </a:p>
          <a:p>
            <a:pPr defTabSz="1633687" rtl="0">
              <a:defRPr sz="8442" spc="-168"/>
            </a:pPr>
            <a:r>
              <a:t>عليك </a:t>
            </a:r>
            <a:r>
              <a:rPr>
                <a:solidFill>
                  <a:srgbClr val="B92D5D"/>
                </a:solidFill>
              </a:rPr>
              <a:t>مؤازرة</a:t>
            </a:r>
            <a:r>
              <a:t> صديقك عند الشدة</a:t>
            </a:r>
          </a:p>
        </p:txBody>
      </p:sp>
      <p:sp>
        <p:nvSpPr>
          <p:cNvPr id="167" name="همزة متوسطة  على واو"/>
          <p:cNvSpPr/>
          <p:nvPr/>
        </p:nvSpPr>
        <p:spPr>
          <a:xfrm>
            <a:off x="4659746" y="9388452"/>
            <a:ext cx="15594519" cy="3873626"/>
          </a:xfrm>
          <a:prstGeom prst="roundRect">
            <a:avLst>
              <a:gd name="adj" fmla="val 4997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rtl="0">
              <a:lnSpc>
                <a:spcPct val="80000"/>
              </a:lnSpc>
              <a:defRPr sz="11600" spc="-232">
                <a:solidFill>
                  <a:srgbClr val="74A7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pPr>
            <a:r>
              <a:t>همزة متوسطة  </a:t>
            </a:r>
            <a:r>
              <a:rPr>
                <a:solidFill>
                  <a:srgbClr val="B92D5D"/>
                </a:solidFill>
              </a:rPr>
              <a:t>على واو</a:t>
            </a:r>
          </a:p>
        </p:txBody>
      </p:sp>
      <p:pic>
        <p:nvPicPr>
          <p:cNvPr id="168" name="IMG_0262.jpeg" descr="IMG_026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599" y="2551462"/>
            <a:ext cx="9461351" cy="52319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1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من خلال الأمثلة التالية أحدد نوع الهمزة:…"/>
          <p:cNvSpPr txBox="1">
            <a:spLocks noGrp="1"/>
          </p:cNvSpPr>
          <p:nvPr>
            <p:ph type="ctrTitle"/>
          </p:nvPr>
        </p:nvSpPr>
        <p:spPr>
          <a:xfrm>
            <a:off x="3689993" y="333786"/>
            <a:ext cx="19760086" cy="8494592"/>
          </a:xfrm>
          <a:prstGeom prst="rect">
            <a:avLst/>
          </a:prstGeom>
        </p:spPr>
        <p:txBody>
          <a:bodyPr/>
          <a:lstStyle/>
          <a:p>
            <a:pPr defTabSz="1950671" rtl="0">
              <a:defRPr sz="10080" spc="-201">
                <a:solidFill>
                  <a:srgbClr val="0042A9"/>
                </a:solidFill>
              </a:defRPr>
            </a:pPr>
            <a:r>
              <a:t>من خلال الأمثلة التالية أحدد نوع الهمزة:</a:t>
            </a:r>
          </a:p>
          <a:p>
            <a:pPr defTabSz="1950671" rtl="0">
              <a:defRPr sz="10080" spc="-201"/>
            </a:pPr>
            <a:endParaRPr/>
          </a:p>
          <a:p>
            <a:pPr defTabSz="1950671" rtl="0">
              <a:defRPr sz="10080" spc="-201"/>
            </a:pPr>
            <a:r>
              <a:rPr>
                <a:solidFill>
                  <a:srgbClr val="99244F"/>
                </a:solidFill>
              </a:rPr>
              <a:t>بئس</a:t>
            </a:r>
            <a:r>
              <a:t> الخلق الكذب</a:t>
            </a:r>
          </a:p>
          <a:p>
            <a:pPr defTabSz="1950671" rtl="0">
              <a:defRPr sz="10080" spc="-201"/>
            </a:pPr>
            <a:r>
              <a:rPr>
                <a:solidFill>
                  <a:srgbClr val="791A3D"/>
                </a:solidFill>
              </a:rPr>
              <a:t>مشيئة </a:t>
            </a:r>
            <a:r>
              <a:t>الله نافذة</a:t>
            </a:r>
          </a:p>
          <a:p>
            <a:pPr defTabSz="1950671" rtl="0">
              <a:defRPr sz="10080" spc="-201"/>
            </a:pPr>
            <a:r>
              <a:t>القرآن </a:t>
            </a:r>
            <a:r>
              <a:rPr>
                <a:solidFill>
                  <a:srgbClr val="B92D5D"/>
                </a:solidFill>
              </a:rPr>
              <a:t>رئة</a:t>
            </a:r>
            <a:r>
              <a:t> المؤمن</a:t>
            </a:r>
          </a:p>
        </p:txBody>
      </p:sp>
      <p:sp>
        <p:nvSpPr>
          <p:cNvPr id="171" name="همزة متوسطة  على ياء"/>
          <p:cNvSpPr/>
          <p:nvPr/>
        </p:nvSpPr>
        <p:spPr>
          <a:xfrm>
            <a:off x="4659746" y="9388452"/>
            <a:ext cx="15594519" cy="3873626"/>
          </a:xfrm>
          <a:prstGeom prst="roundRect">
            <a:avLst>
              <a:gd name="adj" fmla="val 4997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rtl="0">
              <a:lnSpc>
                <a:spcPct val="80000"/>
              </a:lnSpc>
              <a:defRPr sz="11600" spc="-232">
                <a:solidFill>
                  <a:srgbClr val="74A7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pPr>
            <a:r>
              <a:t>همزة متوسطة  </a:t>
            </a:r>
            <a:r>
              <a:rPr>
                <a:solidFill>
                  <a:srgbClr val="B92D5D"/>
                </a:solidFill>
              </a:rPr>
              <a:t>على ياء</a:t>
            </a:r>
          </a:p>
        </p:txBody>
      </p:sp>
      <p:pic>
        <p:nvPicPr>
          <p:cNvPr id="172" name="IMG_0263.jpeg" descr="IMG_0263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6920" y="4457700"/>
            <a:ext cx="7975601" cy="4800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1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من خلال الأمثلة التالية أحدد علامة نصب الفعل المضارع:…"/>
          <p:cNvSpPr txBox="1">
            <a:spLocks noGrp="1"/>
          </p:cNvSpPr>
          <p:nvPr>
            <p:ph type="ctrTitle"/>
          </p:nvPr>
        </p:nvSpPr>
        <p:spPr>
          <a:xfrm>
            <a:off x="4114005" y="1090950"/>
            <a:ext cx="19760086" cy="8494592"/>
          </a:xfrm>
          <a:prstGeom prst="rect">
            <a:avLst/>
          </a:prstGeom>
        </p:spPr>
        <p:txBody>
          <a:bodyPr/>
          <a:lstStyle/>
          <a:p>
            <a:pPr defTabSz="1389853" rtl="0">
              <a:defRPr sz="7182" spc="-143">
                <a:solidFill>
                  <a:srgbClr val="0042A9"/>
                </a:solidFill>
              </a:defRPr>
            </a:pPr>
            <a:r>
              <a:t>من خلال الأمثلة التالية أحدد علامة نصب الفعل المضارع:</a:t>
            </a:r>
          </a:p>
          <a:p>
            <a:pPr defTabSz="1389853" rtl="0">
              <a:defRPr sz="7182" spc="-143"/>
            </a:pPr>
            <a:endParaRPr/>
          </a:p>
          <a:p>
            <a:pPr defTabSz="1389853" rtl="0">
              <a:defRPr sz="7182" spc="-143"/>
            </a:pPr>
            <a:r>
              <a:t>كن صادق حتى </a:t>
            </a:r>
            <a:r>
              <a:rPr>
                <a:solidFill>
                  <a:srgbClr val="B18CFE"/>
                </a:solidFill>
              </a:rPr>
              <a:t>ترضى </a:t>
            </a:r>
            <a:r>
              <a:t>عن نفسك</a:t>
            </a:r>
          </a:p>
          <a:p>
            <a:pPr defTabSz="1389853" rtl="0">
              <a:defRPr sz="7182" spc="-143"/>
            </a:pPr>
            <a:endParaRPr/>
          </a:p>
          <a:p>
            <a:pPr defTabSz="1389853" rtl="0">
              <a:defRPr sz="7182" spc="-143"/>
            </a:pPr>
            <a:r>
              <a:t>ساعد الآخرين </a:t>
            </a:r>
            <a:r>
              <a:rPr>
                <a:solidFill>
                  <a:srgbClr val="B18CFE"/>
                </a:solidFill>
              </a:rPr>
              <a:t>ليرضى الله عنك</a:t>
            </a:r>
          </a:p>
          <a:p>
            <a:pPr defTabSz="1389853" rtl="0">
              <a:defRPr sz="7182" spc="-143"/>
            </a:pPr>
            <a:endParaRPr>
              <a:solidFill>
                <a:srgbClr val="B18CFE"/>
              </a:solidFill>
            </a:endParaRPr>
          </a:p>
          <a:p>
            <a:pPr defTabSz="1389853" rtl="0">
              <a:defRPr sz="7182" spc="-143"/>
            </a:pPr>
            <a:r>
              <a:t> القاضي العادل لن </a:t>
            </a:r>
            <a:r>
              <a:rPr>
                <a:solidFill>
                  <a:srgbClr val="B18CFE"/>
                </a:solidFill>
              </a:rPr>
              <a:t>يتوانى</a:t>
            </a:r>
            <a:r>
              <a:t> عن قول الحق</a:t>
            </a:r>
          </a:p>
        </p:txBody>
      </p:sp>
      <p:sp>
        <p:nvSpPr>
          <p:cNvPr id="175" name="علامة نصب الفعل المضارع الفتحة المقدرة"/>
          <p:cNvSpPr/>
          <p:nvPr/>
        </p:nvSpPr>
        <p:spPr>
          <a:xfrm>
            <a:off x="4659746" y="9388452"/>
            <a:ext cx="15594519" cy="3873626"/>
          </a:xfrm>
          <a:prstGeom prst="roundRect">
            <a:avLst>
              <a:gd name="adj" fmla="val 4997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rtl="0">
              <a:lnSpc>
                <a:spcPct val="80000"/>
              </a:lnSpc>
              <a:defRPr sz="11600" spc="-232">
                <a:solidFill>
                  <a:srgbClr val="74A7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pPr>
            <a:r>
              <a:t>علامة نصب الفعل المضارع </a:t>
            </a:r>
            <a:r>
              <a:rPr>
                <a:solidFill>
                  <a:srgbClr val="B92D5D"/>
                </a:solidFill>
              </a:rPr>
              <a:t>الفتحة المقدرة</a:t>
            </a:r>
          </a:p>
        </p:txBody>
      </p:sp>
      <p:pic>
        <p:nvPicPr>
          <p:cNvPr id="176" name="IMG_0240.jpeg" descr="IMG_024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2709" y="3445468"/>
            <a:ext cx="5652895" cy="42342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1" animBg="1" advAuto="0"/>
    </p:bldLst>
  </p:timing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268</Words>
  <Application>Microsoft Office PowerPoint</Application>
  <PresentationFormat>Custom</PresentationFormat>
  <Paragraphs>85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21_BasicWhite</vt:lpstr>
      <vt:lpstr>تعميق مهارة  لغتي الجميلة رسمًا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من خلال الأمثلة التالية أحدد نوع الهمزة:  المؤمن لا ينطق إلا بالحق  يؤتي الحكمة من يشاء  عليك مؤازرة صديقك عند الشدة</vt:lpstr>
      <vt:lpstr>من خلال الأمثلة التالية أحدد نوع الهمزة:  بئس الخلق الكذب مشيئة الله نافذة القرآن رئة المؤمن</vt:lpstr>
      <vt:lpstr>من خلال الأمثلة التالية أحدد علامة نصب الفعل المضارع:  كن صادق حتى ترضى عن نفسك  ساعد الآخرين ليرضى الله عنك   القاضي العادل لن يتوانى عن قول الحق</vt:lpstr>
      <vt:lpstr>أحدد من بين الخيارات الهمزة المناسبة للفراغ:  الإمام يـ….م المصلين</vt:lpstr>
      <vt:lpstr>أحدد من بين الخيارات الهمزة المناسبة للفراغ:   المـ….ذن ينادي بالصلاة</vt:lpstr>
      <vt:lpstr>أحدد من بين الخيارات الهمزة المناسبة للفراغ:  المؤذن يعتلي المـ….ذنة في المسجد</vt:lpstr>
      <vt:lpstr>أكمل الفراغ بهمزة متوسطة على ياء : انهل من ………. العلم.</vt:lpstr>
      <vt:lpstr>أكمل الفراغ بهمزة متوسطة على واو : اشرب من ………. المعرفة.</vt:lpstr>
      <vt:lpstr>أقدم نصيحة للآخرين تتضمن همزة متوسطة على واو وياء 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تعميق مهارة  لغتي الجميلة رسمًا </dc:title>
  <dc:creator>دانه الهاجري</dc:creator>
  <cp:lastModifiedBy>Projects Secretary</cp:lastModifiedBy>
  <cp:revision>3</cp:revision>
  <dcterms:modified xsi:type="dcterms:W3CDTF">2023-01-08T09:41:38Z</dcterms:modified>
</cp:coreProperties>
</file>