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70" r:id="rId2"/>
    <p:sldId id="258" r:id="rId3"/>
    <p:sldId id="366" r:id="rId4"/>
    <p:sldId id="367" r:id="rId5"/>
    <p:sldId id="388" r:id="rId6"/>
    <p:sldId id="387" r:id="rId7"/>
    <p:sldId id="281" r:id="rId8"/>
    <p:sldId id="337" r:id="rId9"/>
    <p:sldId id="338" r:id="rId10"/>
    <p:sldId id="372" r:id="rId11"/>
    <p:sldId id="371" r:id="rId12"/>
    <p:sldId id="373" r:id="rId13"/>
    <p:sldId id="306" r:id="rId14"/>
    <p:sldId id="339" r:id="rId15"/>
    <p:sldId id="385" r:id="rId16"/>
    <p:sldId id="376" r:id="rId17"/>
    <p:sldId id="375" r:id="rId18"/>
    <p:sldId id="381" r:id="rId19"/>
    <p:sldId id="382" r:id="rId20"/>
    <p:sldId id="377" r:id="rId21"/>
    <p:sldId id="380" r:id="rId22"/>
    <p:sldId id="383" r:id="rId23"/>
    <p:sldId id="384" r:id="rId24"/>
    <p:sldId id="341" r:id="rId25"/>
  </p:sldIdLst>
  <p:sldSz cx="9144000" cy="5143500" type="screen16x9"/>
  <p:notesSz cx="6858000" cy="9144000"/>
  <p:embeddedFontLst>
    <p:embeddedFont>
      <p:font typeface="Arial Unicode MS" panose="020B0600070205080204" charset="-128"/>
      <p:regular r:id="rId27"/>
    </p:embeddedFont>
    <p:embeddedFont>
      <p:font typeface="Arabic Typesetting" panose="03020402040406030203" pitchFamily="66" charset="-78"/>
      <p:regular r:id="rId28"/>
    </p:embeddedFont>
    <p:embeddedFont>
      <p:font typeface="Aref Ruqaa" panose="02000503000000000000" pitchFamily="2" charset="-78"/>
      <p:regular r:id="rId29"/>
      <p:bold r:id="rId30"/>
    </p:embeddedFont>
    <p:embeddedFont>
      <p:font typeface="Candara" panose="020E0502030303020204" pitchFamily="34" charset="0"/>
      <p:regular r:id="rId31"/>
      <p:bold r:id="rId32"/>
      <p:italic r:id="rId33"/>
      <p:boldItalic r:id="rId34"/>
    </p:embeddedFont>
    <p:embeddedFont>
      <p:font typeface="Palatino Linotype" panose="02040502050505030304" pitchFamily="18" charset="0"/>
      <p:regular r:id="rId35"/>
      <p:bold r:id="rId36"/>
      <p:italic r:id="rId37"/>
      <p:boldItalic r:id="rId38"/>
    </p:embeddedFont>
    <p:embeddedFont>
      <p:font typeface="Trebuchet MS" panose="020B0603020202020204" pitchFamily="34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EB0"/>
    <a:srgbClr val="BABAFE"/>
    <a:srgbClr val="7F7FFD"/>
    <a:srgbClr val="F7A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73" autoAdjust="0"/>
    <p:restoredTop sz="94660"/>
  </p:normalViewPr>
  <p:slideViewPr>
    <p:cSldViewPr snapToGrid="0">
      <p:cViewPr varScale="1">
        <p:scale>
          <a:sx n="96" d="100"/>
          <a:sy n="96" d="100"/>
        </p:scale>
        <p:origin x="41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79274992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79274992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56278BC8-42F1-43FD-821F-865828645283}"/>
              </a:ext>
            </a:extLst>
          </p:cNvPr>
          <p:cNvSpPr/>
          <p:nvPr/>
        </p:nvSpPr>
        <p:spPr>
          <a:xfrm>
            <a:off x="228601" y="171451"/>
            <a:ext cx="8696325" cy="4526756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050" dirty="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F2CFA950-582E-4129-B725-7710F87809F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1138" y="4015979"/>
            <a:ext cx="8723312" cy="997744"/>
            <a:chOff x="-3905250" y="4294188"/>
            <a:chExt cx="13011150" cy="1892300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DD26D219-312E-4F74-9B6B-B3C7814EA0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D9BBECAA-FF59-4BB8-A748-E7ACBF99E0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465AF9CA-6293-496C-858A-E5F8FD5248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62BD9A87-7944-49D7-8495-E81F976D99F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 useBgFill="1">
          <p:nvSpPr>
            <p:cNvPr id="10" name="Freeform 10">
              <a:extLst>
                <a:ext uri="{FF2B5EF4-FFF2-40B4-BE49-F238E27FC236}">
                  <a16:creationId xmlns:a16="http://schemas.microsoft.com/office/drawing/2014/main" id="{5951660A-4274-4BDE-9075-4286FA7C87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335081"/>
          </a:xfrm>
        </p:spPr>
        <p:txBody>
          <a:bodyPr anchor="b">
            <a:norm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1"/>
            <a:ext cx="6400800" cy="11049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2AEFC33-0E65-4DCA-AC20-D61987AA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079FF68-1816-46B1-A308-ECC3A7C0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3995920-D89A-4D54-B84D-6C314696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3B265-3F41-4637-8428-17581735A345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35082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56278BC8-42F1-43FD-821F-865828645283}"/>
              </a:ext>
            </a:extLst>
          </p:cNvPr>
          <p:cNvSpPr/>
          <p:nvPr/>
        </p:nvSpPr>
        <p:spPr>
          <a:xfrm>
            <a:off x="228601" y="171451"/>
            <a:ext cx="8696325" cy="4526756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050" dirty="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F2CFA950-582E-4129-B725-7710F87809F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1138" y="4015979"/>
            <a:ext cx="8723312" cy="997744"/>
            <a:chOff x="-3905250" y="4294188"/>
            <a:chExt cx="13011150" cy="1892300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DD26D219-312E-4F74-9B6B-B3C7814EA0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D9BBECAA-FF59-4BB8-A748-E7ACBF99E0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465AF9CA-6293-496C-858A-E5F8FD5248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62BD9A87-7944-49D7-8495-E81F976D99F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 useBgFill="1">
          <p:nvSpPr>
            <p:cNvPr id="10" name="Freeform 10">
              <a:extLst>
                <a:ext uri="{FF2B5EF4-FFF2-40B4-BE49-F238E27FC236}">
                  <a16:creationId xmlns:a16="http://schemas.microsoft.com/office/drawing/2014/main" id="{5951660A-4274-4BDE-9075-4286FA7C87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335081"/>
          </a:xfrm>
        </p:spPr>
        <p:txBody>
          <a:bodyPr anchor="b">
            <a:norm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1"/>
            <a:ext cx="6400800" cy="11049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2AEFC33-0E65-4DCA-AC20-D61987AA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079FF68-1816-46B1-A308-ECC3A7C0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3995920-D89A-4D54-B84D-6C314696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3B265-3F41-4637-8428-17581735A345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6276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56278BC8-42F1-43FD-821F-865828645283}"/>
              </a:ext>
            </a:extLst>
          </p:cNvPr>
          <p:cNvSpPr/>
          <p:nvPr/>
        </p:nvSpPr>
        <p:spPr>
          <a:xfrm>
            <a:off x="228601" y="171451"/>
            <a:ext cx="8696325" cy="4526756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050" dirty="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F2CFA950-582E-4129-B725-7710F87809F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1138" y="4015979"/>
            <a:ext cx="8723312" cy="997744"/>
            <a:chOff x="-3905250" y="4294188"/>
            <a:chExt cx="13011150" cy="1892300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DD26D219-312E-4F74-9B6B-B3C7814EA0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D9BBECAA-FF59-4BB8-A748-E7ACBF99E0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465AF9CA-6293-496C-858A-E5F8FD5248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62BD9A87-7944-49D7-8495-E81F976D99F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 useBgFill="1">
          <p:nvSpPr>
            <p:cNvPr id="10" name="Freeform 10">
              <a:extLst>
                <a:ext uri="{FF2B5EF4-FFF2-40B4-BE49-F238E27FC236}">
                  <a16:creationId xmlns:a16="http://schemas.microsoft.com/office/drawing/2014/main" id="{5951660A-4274-4BDE-9075-4286FA7C87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335081"/>
          </a:xfrm>
        </p:spPr>
        <p:txBody>
          <a:bodyPr anchor="b">
            <a:norm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1"/>
            <a:ext cx="6400800" cy="11049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2AEFC33-0E65-4DCA-AC20-D61987AA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079FF68-1816-46B1-A308-ECC3A7C0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3995920-D89A-4D54-B84D-6C314696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3B265-3F41-4637-8428-17581735A345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1394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56278BC8-42F1-43FD-821F-865828645283}"/>
              </a:ext>
            </a:extLst>
          </p:cNvPr>
          <p:cNvSpPr/>
          <p:nvPr/>
        </p:nvSpPr>
        <p:spPr>
          <a:xfrm>
            <a:off x="228601" y="171451"/>
            <a:ext cx="8696325" cy="4526756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050" dirty="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F2CFA950-582E-4129-B725-7710F87809F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1138" y="4015979"/>
            <a:ext cx="8723312" cy="997744"/>
            <a:chOff x="-3905250" y="4294188"/>
            <a:chExt cx="13011150" cy="1892300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DD26D219-312E-4F74-9B6B-B3C7814EA0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D9BBECAA-FF59-4BB8-A748-E7ACBF99E0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465AF9CA-6293-496C-858A-E5F8FD5248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62BD9A87-7944-49D7-8495-E81F976D99F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 useBgFill="1">
          <p:nvSpPr>
            <p:cNvPr id="10" name="Freeform 10">
              <a:extLst>
                <a:ext uri="{FF2B5EF4-FFF2-40B4-BE49-F238E27FC236}">
                  <a16:creationId xmlns:a16="http://schemas.microsoft.com/office/drawing/2014/main" id="{5951660A-4274-4BDE-9075-4286FA7C87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335081"/>
          </a:xfrm>
        </p:spPr>
        <p:txBody>
          <a:bodyPr anchor="b">
            <a:norm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1"/>
            <a:ext cx="6400800" cy="11049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2AEFC33-0E65-4DCA-AC20-D61987AA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079FF68-1816-46B1-A308-ECC3A7C0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3995920-D89A-4D54-B84D-6C314696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3B265-3F41-4637-8428-17581735A345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31059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5" r:id="rId11"/>
    <p:sldLayoutId id="2147483664" r:id="rId12"/>
    <p:sldLayoutId id="2147483663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6" name="breeze.wav"/>
          </p:stSnd>
        </p:sndAc>
      </p:transition>
    </mc:Choice>
    <mc:Fallback xmlns="">
      <p:transition spd="slow">
        <p:sndAc>
          <p:stSnd>
            <p:snd r:embed="rId19" name="breeze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audio" Target="../media/audio1.wav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audio" Target="../media/audio1.wav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audio" Target="../media/audio1.wav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audio" Target="../media/audio1.wav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audio" Target="../media/audio1.wav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en.wiktionary.org/wiki/aeroplane" TargetMode="External"/><Relationship Id="rId5" Type="http://schemas.openxmlformats.org/officeDocument/2006/relationships/image" Target="../media/image19.jpg"/><Relationship Id="rId4" Type="http://schemas.openxmlformats.org/officeDocument/2006/relationships/hyperlink" Target="http://www.publicdomainfiles.com/show_file.php?id=1353471781660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audio" Target="../media/audio1.wav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الرسومات, الخط, نص, قصاصة فنية&#10;&#10;تم إنشاء الوصف تلقائياً">
            <a:extLst>
              <a:ext uri="{FF2B5EF4-FFF2-40B4-BE49-F238E27FC236}">
                <a16:creationId xmlns:a16="http://schemas.microsoft.com/office/drawing/2014/main" id="{3C621AC1-C3B8-F56C-817B-17B8D3D3D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071563"/>
            <a:ext cx="42862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4" name="breez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E528D8DB-0795-4DFC-A37F-B7F819A8FB59}"/>
              </a:ext>
            </a:extLst>
          </p:cNvPr>
          <p:cNvSpPr txBox="1"/>
          <p:nvPr/>
        </p:nvSpPr>
        <p:spPr>
          <a:xfrm>
            <a:off x="1143000" y="0"/>
            <a:ext cx="6858000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KW" sz="1500" b="1" dirty="0">
                <a:solidFill>
                  <a:schemeClr val="tx1"/>
                </a:solidFill>
                <a:cs typeface="+mj-cs"/>
              </a:rPr>
              <a:t>الوحدة التعليمية الثالثة : </a:t>
            </a:r>
            <a:r>
              <a:rPr lang="ar-KW" sz="1500" b="1" dirty="0">
                <a:solidFill>
                  <a:srgbClr val="0000CC"/>
                </a:solidFill>
                <a:cs typeface="+mj-cs"/>
              </a:rPr>
              <a:t>هيا نكتشف</a:t>
            </a:r>
          </a:p>
          <a:p>
            <a:pPr algn="ctr" rtl="1">
              <a:defRPr/>
            </a:pPr>
            <a:r>
              <a:rPr lang="ar-KW" sz="1500" b="1" dirty="0">
                <a:solidFill>
                  <a:schemeClr val="tx1"/>
                </a:solidFill>
                <a:cs typeface="+mj-cs"/>
              </a:rPr>
              <a:t>النشاط : </a:t>
            </a:r>
            <a:r>
              <a:rPr lang="ar-KW" sz="1500" b="1" dirty="0">
                <a:solidFill>
                  <a:srgbClr val="0000CC"/>
                </a:solidFill>
              </a:rPr>
              <a:t>مع ابن بطوطة  ( 2- 3)  </a:t>
            </a:r>
            <a:r>
              <a:rPr lang="ar-KW" sz="1500" b="1" dirty="0" err="1">
                <a:solidFill>
                  <a:srgbClr val="0000CC"/>
                </a:solidFill>
              </a:rPr>
              <a:t>ص</a:t>
            </a:r>
            <a:r>
              <a:rPr lang="ar-KW" sz="1500" b="1" dirty="0">
                <a:solidFill>
                  <a:srgbClr val="0000CC"/>
                </a:solidFill>
              </a:rPr>
              <a:t> 124 – 125 – 126 </a:t>
            </a:r>
            <a:endParaRPr lang="ar-KW" sz="1500" b="1" dirty="0">
              <a:solidFill>
                <a:srgbClr val="0000CC"/>
              </a:solidFill>
              <a:cs typeface="+mj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D789FE6-7B5F-4119-B1A5-D39CD5D7691F}"/>
              </a:ext>
            </a:extLst>
          </p:cNvPr>
          <p:cNvSpPr txBox="1"/>
          <p:nvPr/>
        </p:nvSpPr>
        <p:spPr>
          <a:xfrm>
            <a:off x="1528629" y="15416"/>
            <a:ext cx="6229350" cy="7155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KW" sz="405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2) القراءة</a:t>
            </a:r>
            <a:endParaRPr lang="en-US" sz="4050" b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9460" name="صورة 8" descr="IMG_2282.PNG">
            <a:extLst>
              <a:ext uri="{FF2B5EF4-FFF2-40B4-BE49-F238E27FC236}">
                <a16:creationId xmlns:a16="http://schemas.microsoft.com/office/drawing/2014/main" id="{30CECEA6-7D2A-4212-96BC-49ABE596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0265" r="13670" b="54056"/>
          <a:stretch>
            <a:fillRect/>
          </a:stretch>
        </p:blipFill>
        <p:spPr bwMode="auto">
          <a:xfrm>
            <a:off x="1143000" y="0"/>
            <a:ext cx="1371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صورة 10" descr="IMG_2282.PNG">
            <a:extLst>
              <a:ext uri="{FF2B5EF4-FFF2-40B4-BE49-F238E27FC236}">
                <a16:creationId xmlns:a16="http://schemas.microsoft.com/office/drawing/2014/main" id="{61A41BA6-4DD5-4EFF-9E70-896D9F5A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0265" r="13670" b="54056"/>
          <a:stretch>
            <a:fillRect/>
          </a:stretch>
        </p:blipFill>
        <p:spPr bwMode="auto">
          <a:xfrm>
            <a:off x="6629400" y="0"/>
            <a:ext cx="1371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صورة 7" descr="IMG_2283.PNG">
            <a:extLst>
              <a:ext uri="{FF2B5EF4-FFF2-40B4-BE49-F238E27FC236}">
                <a16:creationId xmlns:a16="http://schemas.microsoft.com/office/drawing/2014/main" id="{68164513-0DCF-46AB-9F20-FCF07A025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2251" r="5833" b="52089"/>
          <a:stretch/>
        </p:blipFill>
        <p:spPr bwMode="auto">
          <a:xfrm>
            <a:off x="324740" y="1367327"/>
            <a:ext cx="8494520" cy="322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49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5" name="breez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792E80B6-0662-4570-BB8D-280F4FBCB9F1}"/>
              </a:ext>
            </a:extLst>
          </p:cNvPr>
          <p:cNvSpPr txBox="1"/>
          <p:nvPr/>
        </p:nvSpPr>
        <p:spPr>
          <a:xfrm>
            <a:off x="1143000" y="0"/>
            <a:ext cx="6858000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KW" sz="1500" b="1" dirty="0">
                <a:solidFill>
                  <a:schemeClr val="tx1"/>
                </a:solidFill>
                <a:cs typeface="+mj-cs"/>
              </a:rPr>
              <a:t>الوحدة التعليمية الثالثة : </a:t>
            </a:r>
            <a:r>
              <a:rPr lang="ar-KW" sz="1500" b="1" dirty="0">
                <a:solidFill>
                  <a:srgbClr val="0000CC"/>
                </a:solidFill>
                <a:cs typeface="+mj-cs"/>
              </a:rPr>
              <a:t>هيا نكتشف</a:t>
            </a:r>
          </a:p>
          <a:p>
            <a:pPr algn="ctr" rtl="1">
              <a:defRPr/>
            </a:pPr>
            <a:r>
              <a:rPr lang="ar-KW" sz="1500" b="1" dirty="0">
                <a:solidFill>
                  <a:schemeClr val="tx1"/>
                </a:solidFill>
                <a:cs typeface="+mj-cs"/>
              </a:rPr>
              <a:t>النشاط : </a:t>
            </a:r>
            <a:r>
              <a:rPr lang="ar-KW" sz="1500" b="1" dirty="0">
                <a:solidFill>
                  <a:srgbClr val="0000CC"/>
                </a:solidFill>
              </a:rPr>
              <a:t>مع ابن بطوطة  ( 2- 3)  </a:t>
            </a:r>
            <a:r>
              <a:rPr lang="ar-KW" sz="1500" b="1" dirty="0" err="1">
                <a:solidFill>
                  <a:srgbClr val="0000CC"/>
                </a:solidFill>
              </a:rPr>
              <a:t>ص</a:t>
            </a:r>
            <a:r>
              <a:rPr lang="ar-KW" sz="1500" b="1" dirty="0">
                <a:solidFill>
                  <a:srgbClr val="0000CC"/>
                </a:solidFill>
              </a:rPr>
              <a:t> 124 – 125 – 126 </a:t>
            </a:r>
            <a:endParaRPr lang="ar-KW" sz="1500" b="1" dirty="0">
              <a:solidFill>
                <a:srgbClr val="0000CC"/>
              </a:solidFill>
              <a:cs typeface="+mj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9D36C6E-0036-45E3-861B-40163D7A9507}"/>
              </a:ext>
            </a:extLst>
          </p:cNvPr>
          <p:cNvSpPr txBox="1"/>
          <p:nvPr/>
        </p:nvSpPr>
        <p:spPr>
          <a:xfrm>
            <a:off x="1485900" y="0"/>
            <a:ext cx="6229350" cy="7155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KW" sz="405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2) القراءة</a:t>
            </a:r>
            <a:endParaRPr lang="en-US" sz="4050" b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0484" name="صورة 8" descr="IMG_2282.PNG">
            <a:extLst>
              <a:ext uri="{FF2B5EF4-FFF2-40B4-BE49-F238E27FC236}">
                <a16:creationId xmlns:a16="http://schemas.microsoft.com/office/drawing/2014/main" id="{761DC76E-EADC-42D2-AAD2-99E420E73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0265" r="13670" b="54056"/>
          <a:stretch>
            <a:fillRect/>
          </a:stretch>
        </p:blipFill>
        <p:spPr bwMode="auto">
          <a:xfrm>
            <a:off x="1143000" y="0"/>
            <a:ext cx="1371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صورة 10" descr="IMG_2282.PNG">
            <a:extLst>
              <a:ext uri="{FF2B5EF4-FFF2-40B4-BE49-F238E27FC236}">
                <a16:creationId xmlns:a16="http://schemas.microsoft.com/office/drawing/2014/main" id="{481EA117-0A6A-47F9-9E5B-D221FD811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0265" r="13670" b="54056"/>
          <a:stretch>
            <a:fillRect/>
          </a:stretch>
        </p:blipFill>
        <p:spPr bwMode="auto">
          <a:xfrm>
            <a:off x="6629400" y="0"/>
            <a:ext cx="1371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صورة 7" descr="IMG_2283.PNG">
            <a:extLst>
              <a:ext uri="{FF2B5EF4-FFF2-40B4-BE49-F238E27FC236}">
                <a16:creationId xmlns:a16="http://schemas.microsoft.com/office/drawing/2014/main" id="{7FC9A83C-3344-4761-97BA-2B334E298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8004" r="5833" b="32735"/>
          <a:stretch/>
        </p:blipFill>
        <p:spPr bwMode="auto">
          <a:xfrm>
            <a:off x="1143000" y="692944"/>
            <a:ext cx="6858000" cy="360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5" name="breez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792E80B6-0662-4570-BB8D-280F4FBCB9F1}"/>
              </a:ext>
            </a:extLst>
          </p:cNvPr>
          <p:cNvSpPr txBox="1"/>
          <p:nvPr/>
        </p:nvSpPr>
        <p:spPr>
          <a:xfrm>
            <a:off x="1143000" y="0"/>
            <a:ext cx="6858000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KW" sz="1500" b="1" dirty="0">
                <a:solidFill>
                  <a:schemeClr val="tx1"/>
                </a:solidFill>
                <a:cs typeface="+mj-cs"/>
              </a:rPr>
              <a:t>الوحدة التعليمية الثالثة : </a:t>
            </a:r>
            <a:r>
              <a:rPr lang="ar-KW" sz="1500" b="1" dirty="0">
                <a:solidFill>
                  <a:srgbClr val="0000CC"/>
                </a:solidFill>
                <a:cs typeface="+mj-cs"/>
              </a:rPr>
              <a:t>هيا نكتشف</a:t>
            </a:r>
          </a:p>
          <a:p>
            <a:pPr algn="ctr" rtl="1">
              <a:defRPr/>
            </a:pPr>
            <a:r>
              <a:rPr lang="ar-KW" sz="1500" b="1" dirty="0">
                <a:solidFill>
                  <a:schemeClr val="tx1"/>
                </a:solidFill>
                <a:cs typeface="+mj-cs"/>
              </a:rPr>
              <a:t>النشاط : </a:t>
            </a:r>
            <a:r>
              <a:rPr lang="ar-KW" sz="1500" b="1" dirty="0">
                <a:solidFill>
                  <a:srgbClr val="0000CC"/>
                </a:solidFill>
              </a:rPr>
              <a:t>مع ابن بطوطة  ( 2- 3)  </a:t>
            </a:r>
            <a:r>
              <a:rPr lang="ar-KW" sz="1500" b="1" dirty="0" err="1">
                <a:solidFill>
                  <a:srgbClr val="0000CC"/>
                </a:solidFill>
              </a:rPr>
              <a:t>ص</a:t>
            </a:r>
            <a:r>
              <a:rPr lang="ar-KW" sz="1500" b="1" dirty="0">
                <a:solidFill>
                  <a:srgbClr val="0000CC"/>
                </a:solidFill>
              </a:rPr>
              <a:t> 124 – 125 – 126 </a:t>
            </a:r>
            <a:endParaRPr lang="ar-KW" sz="1500" b="1" dirty="0">
              <a:solidFill>
                <a:srgbClr val="0000CC"/>
              </a:solidFill>
              <a:cs typeface="+mj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9D36C6E-0036-45E3-861B-40163D7A9507}"/>
              </a:ext>
            </a:extLst>
          </p:cNvPr>
          <p:cNvSpPr txBox="1"/>
          <p:nvPr/>
        </p:nvSpPr>
        <p:spPr>
          <a:xfrm>
            <a:off x="1485900" y="0"/>
            <a:ext cx="6229350" cy="7155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KW" sz="405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2) القراءة</a:t>
            </a:r>
            <a:endParaRPr lang="en-US" sz="4050" b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0484" name="صورة 8" descr="IMG_2282.PNG">
            <a:extLst>
              <a:ext uri="{FF2B5EF4-FFF2-40B4-BE49-F238E27FC236}">
                <a16:creationId xmlns:a16="http://schemas.microsoft.com/office/drawing/2014/main" id="{761DC76E-EADC-42D2-AAD2-99E420E73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0265" r="13670" b="54056"/>
          <a:stretch>
            <a:fillRect/>
          </a:stretch>
        </p:blipFill>
        <p:spPr bwMode="auto">
          <a:xfrm>
            <a:off x="1143000" y="0"/>
            <a:ext cx="1371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صورة 10" descr="IMG_2282.PNG">
            <a:extLst>
              <a:ext uri="{FF2B5EF4-FFF2-40B4-BE49-F238E27FC236}">
                <a16:creationId xmlns:a16="http://schemas.microsoft.com/office/drawing/2014/main" id="{481EA117-0A6A-47F9-9E5B-D221FD811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0265" r="13670" b="54056"/>
          <a:stretch>
            <a:fillRect/>
          </a:stretch>
        </p:blipFill>
        <p:spPr bwMode="auto">
          <a:xfrm>
            <a:off x="6629400" y="0"/>
            <a:ext cx="1371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صورة 7" descr="IMG_2283.PNG">
            <a:extLst>
              <a:ext uri="{FF2B5EF4-FFF2-40B4-BE49-F238E27FC236}">
                <a16:creationId xmlns:a16="http://schemas.microsoft.com/office/drawing/2014/main" id="{7FC9A83C-3344-4761-97BA-2B334E298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67340" r="5833" b="12801"/>
          <a:stretch/>
        </p:blipFill>
        <p:spPr bwMode="auto">
          <a:xfrm>
            <a:off x="1143000" y="1059680"/>
            <a:ext cx="6858000" cy="35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3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5" name="breez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جدول 9">
            <a:extLst>
              <a:ext uri="{FF2B5EF4-FFF2-40B4-BE49-F238E27FC236}">
                <a16:creationId xmlns:a16="http://schemas.microsoft.com/office/drawing/2014/main" id="{F1F1D215-0764-4F67-93EA-3932DD2B29D8}"/>
              </a:ext>
            </a:extLst>
          </p:cNvPr>
          <p:cNvGraphicFramePr>
            <a:graphicFrameLocks noGrp="1"/>
          </p:cNvGraphicFramePr>
          <p:nvPr/>
        </p:nvGraphicFramePr>
        <p:xfrm>
          <a:off x="1280160" y="1200150"/>
          <a:ext cx="6583680" cy="3779520"/>
        </p:xfrm>
        <a:graphic>
          <a:graphicData uri="http://schemas.openxmlformats.org/drawingml/2006/table">
            <a:tbl>
              <a:tblPr rtl="1" firstRow="1" bandRow="1">
                <a:tableStyleId>{69C7853C-536D-4A76-A0AE-DD22124D55A5}</a:tableStyleId>
              </a:tblPr>
              <a:tblGrid>
                <a:gridCol w="2231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2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 rtl="1"/>
                      <a:r>
                        <a:rPr lang="ar-KW" sz="4100" dirty="0"/>
                        <a:t>الكلمة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4100" dirty="0"/>
                        <a:t> معناها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 rtl="1"/>
                      <a:endParaRPr lang="ar-KW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rtl="1"/>
                      <a:endParaRPr lang="ar-KW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 rtl="1"/>
                      <a:endParaRPr lang="ar-KW" sz="1100" dirty="0"/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KW" sz="1100" dirty="0"/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 rtl="1"/>
                      <a:endParaRPr lang="ar-KW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rtl="1"/>
                      <a:endParaRPr lang="ar-KW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 rtl="1"/>
                      <a:endParaRPr lang="ar-KW" sz="1100" dirty="0"/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KW" sz="1100" dirty="0"/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 rtl="1"/>
                      <a:endParaRPr lang="ar-KW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rtl="1"/>
                      <a:endParaRPr lang="ar-KW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 rtl="1"/>
                      <a:endParaRPr lang="ar-KW" sz="1100" dirty="0"/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KW" sz="1100" dirty="0"/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angle 30">
            <a:extLst>
              <a:ext uri="{FF2B5EF4-FFF2-40B4-BE49-F238E27FC236}">
                <a16:creationId xmlns:a16="http://schemas.microsoft.com/office/drawing/2014/main" id="{739FCFEE-E26F-4AA5-A4AF-B9E53CC1DDA5}"/>
              </a:ext>
            </a:extLst>
          </p:cNvPr>
          <p:cNvSpPr>
            <a:spLocks/>
          </p:cNvSpPr>
          <p:nvPr/>
        </p:nvSpPr>
        <p:spPr bwMode="auto">
          <a:xfrm>
            <a:off x="5829300" y="1943115"/>
            <a:ext cx="1771650" cy="41549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KW" altLang="ar-KW" sz="2700" b="1">
                <a:ea typeface="Gill Sans SemiBold"/>
                <a:cs typeface="Gill Sans SemiBold"/>
                <a:sym typeface="Gill Sans SemiBold"/>
              </a:rPr>
              <a:t>ترعرع</a:t>
            </a: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id="{883C2DAF-6516-40CA-A971-96ED357EEF36}"/>
              </a:ext>
            </a:extLst>
          </p:cNvPr>
          <p:cNvSpPr>
            <a:spLocks/>
          </p:cNvSpPr>
          <p:nvPr/>
        </p:nvSpPr>
        <p:spPr bwMode="auto">
          <a:xfrm>
            <a:off x="5829300" y="2457465"/>
            <a:ext cx="1771650" cy="41549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KW" altLang="ar-KW" sz="2700" b="1">
                <a:ea typeface="Gill Sans SemiBold"/>
                <a:cs typeface="Gill Sans SemiBold"/>
                <a:sym typeface="Gill Sans SemiBold"/>
              </a:rPr>
              <a:t>كنف</a:t>
            </a:r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E01DA6A9-160C-42DD-B8C6-3F011C0A28DD}"/>
              </a:ext>
            </a:extLst>
          </p:cNvPr>
          <p:cNvSpPr>
            <a:spLocks/>
          </p:cNvSpPr>
          <p:nvPr/>
        </p:nvSpPr>
        <p:spPr bwMode="auto">
          <a:xfrm>
            <a:off x="5886450" y="2971815"/>
            <a:ext cx="1771650" cy="41549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KW" altLang="ar-KW" sz="2700" b="1">
                <a:ea typeface="Gill Sans SemiBold"/>
                <a:cs typeface="Gill Sans SemiBold"/>
                <a:sym typeface="Gill Sans SemiBold"/>
              </a:rPr>
              <a:t>عرج</a:t>
            </a: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DCEEAF21-998D-4297-A251-2231814A29F8}"/>
              </a:ext>
            </a:extLst>
          </p:cNvPr>
          <p:cNvSpPr>
            <a:spLocks/>
          </p:cNvSpPr>
          <p:nvPr/>
        </p:nvSpPr>
        <p:spPr bwMode="auto">
          <a:xfrm>
            <a:off x="5886450" y="3486165"/>
            <a:ext cx="1771650" cy="41549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KW" altLang="ar-KW" sz="2700" b="1" dirty="0">
                <a:ea typeface="Gill Sans SemiBold"/>
                <a:cs typeface="Gill Sans SemiBold"/>
                <a:sym typeface="Gill Sans SemiBold"/>
              </a:rPr>
              <a:t>حُلل</a:t>
            </a:r>
          </a:p>
        </p:txBody>
      </p:sp>
      <p:sp>
        <p:nvSpPr>
          <p:cNvPr id="19" name="Rectangle 30">
            <a:extLst>
              <a:ext uri="{FF2B5EF4-FFF2-40B4-BE49-F238E27FC236}">
                <a16:creationId xmlns:a16="http://schemas.microsoft.com/office/drawing/2014/main" id="{D59D1883-A015-43BD-9FEE-573D7A7DD9AE}"/>
              </a:ext>
            </a:extLst>
          </p:cNvPr>
          <p:cNvSpPr>
            <a:spLocks/>
          </p:cNvSpPr>
          <p:nvPr/>
        </p:nvSpPr>
        <p:spPr bwMode="auto">
          <a:xfrm>
            <a:off x="5829300" y="4000515"/>
            <a:ext cx="1771650" cy="41549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KW" altLang="ar-KW" sz="2700" b="1">
                <a:ea typeface="Gill Sans SemiBold"/>
                <a:cs typeface="Gill Sans SemiBold"/>
                <a:sym typeface="Gill Sans SemiBold"/>
              </a:rPr>
              <a:t>سندسية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D60E7DFA-814A-45B7-BD80-113EAD179E5B}"/>
              </a:ext>
            </a:extLst>
          </p:cNvPr>
          <p:cNvSpPr>
            <a:spLocks/>
          </p:cNvSpPr>
          <p:nvPr/>
        </p:nvSpPr>
        <p:spPr bwMode="auto">
          <a:xfrm>
            <a:off x="5886450" y="4514865"/>
            <a:ext cx="1771650" cy="41549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KW" altLang="ar-KW" sz="2700" b="1">
                <a:ea typeface="Gill Sans SemiBold"/>
                <a:cs typeface="Gill Sans SemiBold"/>
                <a:sym typeface="Gill Sans SemiBold"/>
              </a:rPr>
              <a:t>نلت</a:t>
            </a:r>
          </a:p>
        </p:txBody>
      </p:sp>
      <p:sp>
        <p:nvSpPr>
          <p:cNvPr id="21" name="Rectangle 30">
            <a:extLst>
              <a:ext uri="{FF2B5EF4-FFF2-40B4-BE49-F238E27FC236}">
                <a16:creationId xmlns:a16="http://schemas.microsoft.com/office/drawing/2014/main" id="{D6C207B8-4C7E-4D51-A42C-4E04AACA0E7D}"/>
              </a:ext>
            </a:extLst>
          </p:cNvPr>
          <p:cNvSpPr>
            <a:spLocks/>
          </p:cNvSpPr>
          <p:nvPr/>
        </p:nvSpPr>
        <p:spPr bwMode="auto">
          <a:xfrm>
            <a:off x="1314450" y="1943115"/>
            <a:ext cx="4229100" cy="41549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KW" altLang="ar-KW" sz="2700" b="1" dirty="0">
                <a:solidFill>
                  <a:srgbClr val="FF0000"/>
                </a:solidFill>
                <a:latin typeface="Candara" panose="020E0502030303020204" pitchFamily="34" charset="0"/>
              </a:rPr>
              <a:t>نشأ / شبَّ</a:t>
            </a:r>
            <a:endParaRPr lang="ar-KW" altLang="ar-KW" sz="2700" b="1" dirty="0">
              <a:solidFill>
                <a:srgbClr val="FF0000"/>
              </a:solidFill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22" name="Rectangle 30">
            <a:extLst>
              <a:ext uri="{FF2B5EF4-FFF2-40B4-BE49-F238E27FC236}">
                <a16:creationId xmlns:a16="http://schemas.microsoft.com/office/drawing/2014/main" id="{D73F1262-F21F-4C31-BE19-29F747087742}"/>
              </a:ext>
            </a:extLst>
          </p:cNvPr>
          <p:cNvSpPr>
            <a:spLocks/>
          </p:cNvSpPr>
          <p:nvPr/>
        </p:nvSpPr>
        <p:spPr bwMode="auto">
          <a:xfrm>
            <a:off x="1314450" y="2457465"/>
            <a:ext cx="4229100" cy="41549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KW" altLang="ar-KW" sz="2700" b="1">
                <a:solidFill>
                  <a:srgbClr val="FF0000"/>
                </a:solidFill>
                <a:latin typeface="Candara" panose="020E0502030303020204" pitchFamily="34" charset="0"/>
              </a:rPr>
              <a:t>حضن / جانب</a:t>
            </a:r>
            <a:endParaRPr lang="ar-KW" altLang="ar-KW" sz="2700" b="1">
              <a:solidFill>
                <a:srgbClr val="FF0000"/>
              </a:solidFill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23" name="Rectangle 30">
            <a:extLst>
              <a:ext uri="{FF2B5EF4-FFF2-40B4-BE49-F238E27FC236}">
                <a16:creationId xmlns:a16="http://schemas.microsoft.com/office/drawing/2014/main" id="{042F4489-BB5A-4823-8108-6D917889BD03}"/>
              </a:ext>
            </a:extLst>
          </p:cNvPr>
          <p:cNvSpPr>
            <a:spLocks/>
          </p:cNvSpPr>
          <p:nvPr/>
        </p:nvSpPr>
        <p:spPr bwMode="auto">
          <a:xfrm>
            <a:off x="1314450" y="2971815"/>
            <a:ext cx="4229100" cy="41549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KW" altLang="ar-KW" sz="2700" b="1">
                <a:solidFill>
                  <a:srgbClr val="FF0000"/>
                </a:solidFill>
                <a:latin typeface="Candara" panose="020E0502030303020204" pitchFamily="34" charset="0"/>
              </a:rPr>
              <a:t>صعد / ارتفع / علا</a:t>
            </a:r>
            <a:endParaRPr lang="ar-KW" altLang="ar-KW" sz="2700" b="1">
              <a:solidFill>
                <a:srgbClr val="FF0000"/>
              </a:solidFill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24" name="Rectangle 30">
            <a:extLst>
              <a:ext uri="{FF2B5EF4-FFF2-40B4-BE49-F238E27FC236}">
                <a16:creationId xmlns:a16="http://schemas.microsoft.com/office/drawing/2014/main" id="{9EEEF3C0-436C-4DC4-BACE-45EADA38FEEA}"/>
              </a:ext>
            </a:extLst>
          </p:cNvPr>
          <p:cNvSpPr>
            <a:spLocks/>
          </p:cNvSpPr>
          <p:nvPr/>
        </p:nvSpPr>
        <p:spPr bwMode="auto">
          <a:xfrm>
            <a:off x="1314450" y="3486165"/>
            <a:ext cx="4229100" cy="41549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KW" altLang="ar-KW" sz="2700" b="1">
                <a:solidFill>
                  <a:srgbClr val="FF0000"/>
                </a:solidFill>
                <a:latin typeface="Candara" panose="020E0502030303020204" pitchFamily="34" charset="0"/>
              </a:rPr>
              <a:t>زيّ / ثوب</a:t>
            </a:r>
            <a:endParaRPr lang="ar-KW" altLang="ar-KW" sz="2700" b="1">
              <a:solidFill>
                <a:srgbClr val="FF0000"/>
              </a:solidFill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25" name="Rectangle 30">
            <a:extLst>
              <a:ext uri="{FF2B5EF4-FFF2-40B4-BE49-F238E27FC236}">
                <a16:creationId xmlns:a16="http://schemas.microsoft.com/office/drawing/2014/main" id="{C33234DD-6043-4F2C-91D5-629B698F137B}"/>
              </a:ext>
            </a:extLst>
          </p:cNvPr>
          <p:cNvSpPr>
            <a:spLocks/>
          </p:cNvSpPr>
          <p:nvPr/>
        </p:nvSpPr>
        <p:spPr bwMode="auto">
          <a:xfrm>
            <a:off x="1314450" y="4000515"/>
            <a:ext cx="4229100" cy="41549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KW" altLang="ar-KW" sz="2700" b="1" dirty="0">
                <a:solidFill>
                  <a:srgbClr val="FF0000"/>
                </a:solidFill>
                <a:latin typeface="Candara" panose="020E0502030303020204" pitchFamily="34" charset="0"/>
              </a:rPr>
              <a:t>ضرب من نسيج الحرير والديباج</a:t>
            </a:r>
            <a:endParaRPr lang="ar-KW" altLang="ar-KW" sz="2700" b="1" dirty="0">
              <a:solidFill>
                <a:srgbClr val="FF0000"/>
              </a:solidFill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B4F099A2-DE55-43D8-A3F9-63EA628F3BCD}"/>
              </a:ext>
            </a:extLst>
          </p:cNvPr>
          <p:cNvSpPr>
            <a:spLocks/>
          </p:cNvSpPr>
          <p:nvPr/>
        </p:nvSpPr>
        <p:spPr bwMode="auto">
          <a:xfrm>
            <a:off x="1314450" y="4514865"/>
            <a:ext cx="4229100" cy="41549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KW" altLang="ar-KW" sz="2700" b="1">
                <a:solidFill>
                  <a:srgbClr val="FF0000"/>
                </a:solidFill>
                <a:latin typeface="Candara" panose="020E0502030303020204" pitchFamily="34" charset="0"/>
              </a:rPr>
              <a:t>أصبت / بلغت / حصلت</a:t>
            </a:r>
            <a:endParaRPr lang="ar-KW" altLang="ar-KW" sz="2700" b="1">
              <a:solidFill>
                <a:srgbClr val="FF0000"/>
              </a:solidFill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8105FAC-1F74-43F7-A366-60446CEFB1D6}"/>
              </a:ext>
            </a:extLst>
          </p:cNvPr>
          <p:cNvSpPr/>
          <p:nvPr/>
        </p:nvSpPr>
        <p:spPr>
          <a:xfrm>
            <a:off x="1511538" y="299122"/>
            <a:ext cx="6008762" cy="5677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rgbClr val="7030A0"/>
                </a:solidFill>
              </a:rPr>
              <a:t>- معاني بعض المفردات الصعبة في النص 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AEA6A5B6-9D41-4839-96D2-E62DD0E927E7}"/>
              </a:ext>
            </a:extLst>
          </p:cNvPr>
          <p:cNvSpPr txBox="1"/>
          <p:nvPr/>
        </p:nvSpPr>
        <p:spPr>
          <a:xfrm>
            <a:off x="1143000" y="0"/>
            <a:ext cx="6858000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KW" sz="1500" b="1" dirty="0">
                <a:solidFill>
                  <a:schemeClr val="tx1"/>
                </a:solidFill>
                <a:cs typeface="+mj-cs"/>
              </a:rPr>
              <a:t>الوحدة التعليمية الثالثة : </a:t>
            </a:r>
            <a:r>
              <a:rPr lang="ar-KW" sz="1500" b="1" dirty="0">
                <a:solidFill>
                  <a:srgbClr val="0000CC"/>
                </a:solidFill>
                <a:cs typeface="+mj-cs"/>
              </a:rPr>
              <a:t>هيا نكتشف</a:t>
            </a:r>
          </a:p>
          <a:p>
            <a:pPr algn="ctr" rtl="1">
              <a:defRPr/>
            </a:pPr>
            <a:r>
              <a:rPr lang="ar-KW" sz="1500" b="1" dirty="0">
                <a:solidFill>
                  <a:schemeClr val="tx1"/>
                </a:solidFill>
                <a:cs typeface="+mj-cs"/>
              </a:rPr>
              <a:t>النشاط : </a:t>
            </a:r>
            <a:r>
              <a:rPr lang="ar-KW" sz="1500" b="1" dirty="0">
                <a:solidFill>
                  <a:srgbClr val="0000CC"/>
                </a:solidFill>
              </a:rPr>
              <a:t>مع ابن بطوطة  ( 2- 3)  </a:t>
            </a:r>
            <a:r>
              <a:rPr lang="ar-KW" sz="1500" b="1" dirty="0" err="1">
                <a:solidFill>
                  <a:srgbClr val="0000CC"/>
                </a:solidFill>
              </a:rPr>
              <a:t>ص</a:t>
            </a:r>
            <a:r>
              <a:rPr lang="ar-KW" sz="1500" b="1" dirty="0">
                <a:solidFill>
                  <a:srgbClr val="0000CC"/>
                </a:solidFill>
              </a:rPr>
              <a:t> 124 – 125 – 126 </a:t>
            </a:r>
            <a:endParaRPr lang="ar-KW" sz="1500" b="1" dirty="0">
              <a:solidFill>
                <a:srgbClr val="0000CC"/>
              </a:solidFill>
              <a:cs typeface="+mj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411FD86-38B0-4859-9489-B9C31F86B6AD}"/>
              </a:ext>
            </a:extLst>
          </p:cNvPr>
          <p:cNvSpPr txBox="1"/>
          <p:nvPr/>
        </p:nvSpPr>
        <p:spPr>
          <a:xfrm>
            <a:off x="1485900" y="0"/>
            <a:ext cx="6229350" cy="7155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KW" sz="405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2) الفهم والاستيعاب</a:t>
            </a:r>
            <a:endParaRPr lang="en-US" sz="4050" b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1508" name="صورة 8" descr="IMG_2282.PNG">
            <a:extLst>
              <a:ext uri="{FF2B5EF4-FFF2-40B4-BE49-F238E27FC236}">
                <a16:creationId xmlns:a16="http://schemas.microsoft.com/office/drawing/2014/main" id="{891EDFE7-4BEC-4298-A605-BA9A908BC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0265" r="13670" b="54056"/>
          <a:stretch>
            <a:fillRect/>
          </a:stretch>
        </p:blipFill>
        <p:spPr bwMode="auto">
          <a:xfrm>
            <a:off x="1143000" y="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صورة 10" descr="IMG_2282.PNG">
            <a:extLst>
              <a:ext uri="{FF2B5EF4-FFF2-40B4-BE49-F238E27FC236}">
                <a16:creationId xmlns:a16="http://schemas.microsoft.com/office/drawing/2014/main" id="{99266BF0-BC98-4021-ACB3-CC7E9E306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0265" r="13670" b="54056"/>
          <a:stretch>
            <a:fillRect/>
          </a:stretch>
        </p:blipFill>
        <p:spPr bwMode="auto">
          <a:xfrm>
            <a:off x="6629400" y="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صورة 9" descr="IMG_2284.PNG">
            <a:extLst>
              <a:ext uri="{FF2B5EF4-FFF2-40B4-BE49-F238E27FC236}">
                <a16:creationId xmlns:a16="http://schemas.microsoft.com/office/drawing/2014/main" id="{5C1D2F7F-AD57-4CC2-BF6C-5F2C56B67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8846" r="2499" b="65556"/>
          <a:stretch>
            <a:fillRect/>
          </a:stretch>
        </p:blipFill>
        <p:spPr bwMode="auto">
          <a:xfrm>
            <a:off x="1143000" y="742950"/>
            <a:ext cx="6858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5" name="breez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6E0D4BA-12DC-495E-A0C8-C54E97931D92}"/>
              </a:ext>
            </a:extLst>
          </p:cNvPr>
          <p:cNvSpPr/>
          <p:nvPr/>
        </p:nvSpPr>
        <p:spPr>
          <a:xfrm>
            <a:off x="940037" y="1153682"/>
            <a:ext cx="6725541" cy="33328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/>
            <a:endParaRPr lang="ar-KW" sz="3600" dirty="0">
              <a:solidFill>
                <a:schemeClr val="tx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47A0B9E-1BB8-4332-97CB-F454163C17C7}"/>
              </a:ext>
            </a:extLst>
          </p:cNvPr>
          <p:cNvSpPr txBox="1"/>
          <p:nvPr/>
        </p:nvSpPr>
        <p:spPr>
          <a:xfrm>
            <a:off x="1247687" y="1264714"/>
            <a:ext cx="684090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Tx/>
              <a:buChar char="-"/>
            </a:pPr>
            <a:r>
              <a:rPr lang="ar-KW" sz="2800" b="1" dirty="0">
                <a:solidFill>
                  <a:schemeClr val="tx1"/>
                </a:solidFill>
              </a:rPr>
              <a:t>كيف تم تكريم بن بطوطة ؟</a:t>
            </a:r>
          </a:p>
          <a:p>
            <a:pPr algn="ctr" rtl="1"/>
            <a:endParaRPr lang="ar-KW" sz="2800" dirty="0">
              <a:solidFill>
                <a:schemeClr val="tx1"/>
              </a:solidFill>
            </a:endParaRPr>
          </a:p>
          <a:p>
            <a:pPr marL="514350" indent="-514350" algn="r" rtl="1">
              <a:lnSpc>
                <a:spcPct val="150000"/>
              </a:lnSpc>
              <a:buFont typeface="+mj-cs"/>
              <a:buAutoNum type="arabic2Minus"/>
            </a:pPr>
            <a:r>
              <a:rPr lang="ar-KW" sz="2800" b="1" dirty="0">
                <a:solidFill>
                  <a:srgbClr val="0000CC"/>
                </a:solidFill>
              </a:rPr>
              <a:t> أطلق اسمه على إحدى فوهات سطح القمر.</a:t>
            </a:r>
          </a:p>
          <a:p>
            <a:pPr marL="514350" indent="-514350" algn="r" rtl="1">
              <a:lnSpc>
                <a:spcPct val="150000"/>
              </a:lnSpc>
              <a:buFont typeface="+mj-cs"/>
              <a:buAutoNum type="arabic2Minus"/>
            </a:pPr>
            <a:r>
              <a:rPr lang="ar-KW" sz="2800" b="1" dirty="0">
                <a:solidFill>
                  <a:srgbClr val="0000CC"/>
                </a:solidFill>
              </a:rPr>
              <a:t> ذهب في رحلة لسطح القمر .</a:t>
            </a:r>
          </a:p>
          <a:p>
            <a:pPr marL="514350" indent="-514350" algn="r" rtl="1">
              <a:lnSpc>
                <a:spcPct val="150000"/>
              </a:lnSpc>
              <a:buFont typeface="+mj-cs"/>
              <a:buAutoNum type="arabic2Minus"/>
            </a:pPr>
            <a:r>
              <a:rPr lang="ar-KW" sz="2800" b="1" dirty="0">
                <a:solidFill>
                  <a:srgbClr val="0000CC"/>
                </a:solidFill>
              </a:rPr>
              <a:t> أطلق اسمه على إحدى المطارات الشهيرة.</a:t>
            </a:r>
          </a:p>
          <a:p>
            <a:pPr marL="514350" indent="-514350" algn="r" rtl="1">
              <a:lnSpc>
                <a:spcPct val="150000"/>
              </a:lnSpc>
              <a:buFont typeface="+mj-cs"/>
              <a:buAutoNum type="arabic2Minus"/>
            </a:pPr>
            <a:r>
              <a:rPr lang="ar-KW" sz="2800" b="1" dirty="0">
                <a:solidFill>
                  <a:srgbClr val="0000CC"/>
                </a:solidFill>
              </a:rPr>
              <a:t> أطلق اسمه على مدينة من المدن الكبرى في الصين.</a:t>
            </a:r>
          </a:p>
          <a:p>
            <a:pPr marL="457200" indent="-457200" algn="ctr">
              <a:buFontTx/>
              <a:buChar char="-"/>
            </a:pPr>
            <a:endParaRPr lang="ar-KW" sz="2800" dirty="0">
              <a:solidFill>
                <a:schemeClr val="tx1"/>
              </a:solidFill>
            </a:endParaRPr>
          </a:p>
          <a:p>
            <a:pPr algn="ctr"/>
            <a:endParaRPr lang="ar-KW" sz="2800" dirty="0">
              <a:solidFill>
                <a:schemeClr val="tx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9EE1917-3257-4D28-87C6-093011C2E415}"/>
              </a:ext>
            </a:extLst>
          </p:cNvPr>
          <p:cNvSpPr txBox="1"/>
          <p:nvPr/>
        </p:nvSpPr>
        <p:spPr>
          <a:xfrm>
            <a:off x="4477996" y="133738"/>
            <a:ext cx="4002279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</a:rPr>
              <a:t>الفهم والاستيعاب :</a:t>
            </a:r>
          </a:p>
        </p:txBody>
      </p:sp>
    </p:spTree>
    <p:extLst>
      <p:ext uri="{BB962C8B-B14F-4D97-AF65-F5344CB8AC3E}">
        <p14:creationId xmlns:p14="http://schemas.microsoft.com/office/powerpoint/2010/main" val="38396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6" name="breez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حابة 1">
            <a:extLst>
              <a:ext uri="{FF2B5EF4-FFF2-40B4-BE49-F238E27FC236}">
                <a16:creationId xmlns:a16="http://schemas.microsoft.com/office/drawing/2014/main" id="{A487943C-F5A0-468E-ABE8-053C7057029C}"/>
              </a:ext>
            </a:extLst>
          </p:cNvPr>
          <p:cNvSpPr/>
          <p:nvPr/>
        </p:nvSpPr>
        <p:spPr>
          <a:xfrm>
            <a:off x="444381" y="546396"/>
            <a:ext cx="8520157" cy="4050707"/>
          </a:xfrm>
          <a:prstGeom prst="cloud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13800" b="1" dirty="0">
                <a:solidFill>
                  <a:schemeClr val="tx1"/>
                </a:solidFill>
              </a:rPr>
              <a:t>الممارسة</a:t>
            </a:r>
          </a:p>
        </p:txBody>
      </p:sp>
    </p:spTree>
    <p:extLst>
      <p:ext uri="{BB962C8B-B14F-4D97-AF65-F5344CB8AC3E}">
        <p14:creationId xmlns:p14="http://schemas.microsoft.com/office/powerpoint/2010/main" val="17699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B444110-FF39-41A8-97DC-E787BB82E5F8}"/>
              </a:ext>
            </a:extLst>
          </p:cNvPr>
          <p:cNvSpPr/>
          <p:nvPr/>
        </p:nvSpPr>
        <p:spPr>
          <a:xfrm>
            <a:off x="863125" y="205099"/>
            <a:ext cx="7417749" cy="7093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rgbClr val="7030A0"/>
                </a:solidFill>
              </a:rPr>
              <a:t>- مقارنة بين الرحلة الأولى والثانية لابن بطوطة من حيث </a:t>
            </a:r>
            <a:r>
              <a:rPr lang="ar-KW" sz="2400" b="1" u="sng" dirty="0">
                <a:solidFill>
                  <a:srgbClr val="FF0000"/>
                </a:solidFill>
              </a:rPr>
              <a:t>التشابه</a:t>
            </a:r>
            <a:r>
              <a:rPr lang="ar-KW" sz="2400" b="1" dirty="0">
                <a:solidFill>
                  <a:srgbClr val="7030A0"/>
                </a:solidFill>
              </a:rPr>
              <a:t> بينهما :</a:t>
            </a:r>
          </a:p>
        </p:txBody>
      </p:sp>
      <p:pic>
        <p:nvPicPr>
          <p:cNvPr id="3" name="صورة 2" descr="صورة تحتوي على نص, آلة بيع&#10;&#10;تم إنشاء الوصف تلقائياً">
            <a:extLst>
              <a:ext uri="{FF2B5EF4-FFF2-40B4-BE49-F238E27FC236}">
                <a16:creationId xmlns:a16="http://schemas.microsoft.com/office/drawing/2014/main" id="{7842A94B-8352-4794-B9C5-393A82603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86" y="1290637"/>
            <a:ext cx="5653978" cy="3580466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0389E677-DC48-4CD9-B065-4115940C3094}"/>
              </a:ext>
            </a:extLst>
          </p:cNvPr>
          <p:cNvSpPr/>
          <p:nvPr/>
        </p:nvSpPr>
        <p:spPr>
          <a:xfrm>
            <a:off x="5782163" y="1290637"/>
            <a:ext cx="3156737" cy="7093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accent5">
                    <a:lumMod val="50000"/>
                  </a:schemeClr>
                </a:solidFill>
              </a:rPr>
              <a:t>الرحلة الأولى :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97B38B33-A173-4118-89F9-28F4A609994D}"/>
              </a:ext>
            </a:extLst>
          </p:cNvPr>
          <p:cNvSpPr/>
          <p:nvPr/>
        </p:nvSpPr>
        <p:spPr>
          <a:xfrm>
            <a:off x="5782163" y="3269577"/>
            <a:ext cx="3156737" cy="7093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accent5">
                    <a:lumMod val="50000"/>
                  </a:schemeClr>
                </a:solidFill>
              </a:rPr>
              <a:t>الرحلة الثانية :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B41D993-B13A-4A5C-A61F-AB0FE4204EC7}"/>
              </a:ext>
            </a:extLst>
          </p:cNvPr>
          <p:cNvSpPr/>
          <p:nvPr/>
        </p:nvSpPr>
        <p:spPr>
          <a:xfrm>
            <a:off x="5782162" y="2153006"/>
            <a:ext cx="3156737" cy="8374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سافر إلى عدة بلدان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A942028-B554-4D67-95D7-D25AC08C28BE}"/>
              </a:ext>
            </a:extLst>
          </p:cNvPr>
          <p:cNvSpPr/>
          <p:nvPr/>
        </p:nvSpPr>
        <p:spPr>
          <a:xfrm>
            <a:off x="5859077" y="4100913"/>
            <a:ext cx="3156737" cy="8374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سافر إلى عدة بلدان</a:t>
            </a:r>
          </a:p>
        </p:txBody>
      </p:sp>
    </p:spTree>
    <p:extLst>
      <p:ext uri="{BB962C8B-B14F-4D97-AF65-F5344CB8AC3E}">
        <p14:creationId xmlns:p14="http://schemas.microsoft.com/office/powerpoint/2010/main" val="39825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E250561F-E1BB-4DB4-81E9-81DED9F9A3C6}"/>
              </a:ext>
            </a:extLst>
          </p:cNvPr>
          <p:cNvSpPr/>
          <p:nvPr/>
        </p:nvSpPr>
        <p:spPr>
          <a:xfrm>
            <a:off x="5782163" y="1290637"/>
            <a:ext cx="3156737" cy="709301"/>
          </a:xfrm>
          <a:prstGeom prst="ellipse">
            <a:avLst/>
          </a:prstGeom>
          <a:solidFill>
            <a:srgbClr val="B9FEB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accent5">
                    <a:lumMod val="50000"/>
                  </a:schemeClr>
                </a:solidFill>
              </a:rPr>
              <a:t>الرحلة الأولى :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9502AAD-0E32-42BA-99DC-51A3FEF54352}"/>
              </a:ext>
            </a:extLst>
          </p:cNvPr>
          <p:cNvSpPr/>
          <p:nvPr/>
        </p:nvSpPr>
        <p:spPr>
          <a:xfrm>
            <a:off x="5855024" y="3298143"/>
            <a:ext cx="3156737" cy="8374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كانت رحلة برية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FCE8DD5-9576-47AD-B7C4-CB37F342B38C}"/>
              </a:ext>
            </a:extLst>
          </p:cNvPr>
          <p:cNvSpPr/>
          <p:nvPr/>
        </p:nvSpPr>
        <p:spPr>
          <a:xfrm>
            <a:off x="863125" y="205099"/>
            <a:ext cx="7597211" cy="70930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rgbClr val="7030A0"/>
                </a:solidFill>
              </a:rPr>
              <a:t>- مقارنة بين الرحلة الأولى والثانية لابن بطوطة من حيث </a:t>
            </a:r>
            <a:r>
              <a:rPr lang="ar-KW" sz="2400" b="1" u="sng" dirty="0">
                <a:solidFill>
                  <a:srgbClr val="FF0000"/>
                </a:solidFill>
              </a:rPr>
              <a:t>الاختلاف</a:t>
            </a:r>
            <a:r>
              <a:rPr lang="ar-KW" sz="2400" b="1" dirty="0">
                <a:solidFill>
                  <a:srgbClr val="7030A0"/>
                </a:solidFill>
              </a:rPr>
              <a:t> :</a:t>
            </a:r>
          </a:p>
        </p:txBody>
      </p:sp>
      <p:pic>
        <p:nvPicPr>
          <p:cNvPr id="8" name="صورة 7" descr="صورة تحتوي على خارجي, سماء, شاطئ, الطبيعة&#10;&#10;تم إنشاء الوصف تلقائياً">
            <a:extLst>
              <a:ext uri="{FF2B5EF4-FFF2-40B4-BE49-F238E27FC236}">
                <a16:creationId xmlns:a16="http://schemas.microsoft.com/office/drawing/2014/main" id="{0E8D18F1-E5EE-46B7-98C0-60DDC9496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99" y="1013700"/>
            <a:ext cx="5418033" cy="392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7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E250561F-E1BB-4DB4-81E9-81DED9F9A3C6}"/>
              </a:ext>
            </a:extLst>
          </p:cNvPr>
          <p:cNvSpPr/>
          <p:nvPr/>
        </p:nvSpPr>
        <p:spPr>
          <a:xfrm>
            <a:off x="5782163" y="1290637"/>
            <a:ext cx="3156737" cy="709301"/>
          </a:xfrm>
          <a:prstGeom prst="ellipse">
            <a:avLst/>
          </a:prstGeom>
          <a:solidFill>
            <a:srgbClr val="B9FEB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accent5">
                    <a:lumMod val="50000"/>
                  </a:schemeClr>
                </a:solidFill>
              </a:rPr>
              <a:t>الرحلة الثانية :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9502AAD-0E32-42BA-99DC-51A3FEF54352}"/>
              </a:ext>
            </a:extLst>
          </p:cNvPr>
          <p:cNvSpPr/>
          <p:nvPr/>
        </p:nvSpPr>
        <p:spPr>
          <a:xfrm>
            <a:off x="5855024" y="3298143"/>
            <a:ext cx="3156737" cy="8374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كانت رحلة بحرية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FCE8DD5-9576-47AD-B7C4-CB37F342B38C}"/>
              </a:ext>
            </a:extLst>
          </p:cNvPr>
          <p:cNvSpPr/>
          <p:nvPr/>
        </p:nvSpPr>
        <p:spPr>
          <a:xfrm>
            <a:off x="863125" y="205099"/>
            <a:ext cx="7597211" cy="70930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rgbClr val="7030A0"/>
                </a:solidFill>
              </a:rPr>
              <a:t>- مقارنة بين الرحلة الأولى والثانية لابن بطوطة من حيث </a:t>
            </a:r>
            <a:r>
              <a:rPr lang="ar-KW" sz="2400" b="1" u="sng" dirty="0">
                <a:solidFill>
                  <a:srgbClr val="FF0000"/>
                </a:solidFill>
              </a:rPr>
              <a:t>الاختلاف</a:t>
            </a:r>
            <a:r>
              <a:rPr lang="ar-KW" sz="2400" b="1" dirty="0">
                <a:solidFill>
                  <a:srgbClr val="7030A0"/>
                </a:solidFill>
              </a:rPr>
              <a:t> :</a:t>
            </a:r>
          </a:p>
        </p:txBody>
      </p:sp>
      <p:pic>
        <p:nvPicPr>
          <p:cNvPr id="7" name="صورة 6" descr="صورة تحتوي على مياه, سماء, خارجي, قارب&#10;&#10;تم إنشاء الوصف تلقائياً">
            <a:extLst>
              <a:ext uri="{FF2B5EF4-FFF2-40B4-BE49-F238E27FC236}">
                <a16:creationId xmlns:a16="http://schemas.microsoft.com/office/drawing/2014/main" id="{BE497ABD-4FC2-4828-B4B0-F718B078B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9" y="1124754"/>
            <a:ext cx="5106333" cy="38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4488" y="1143925"/>
            <a:ext cx="4089963" cy="23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53673" y="1464800"/>
            <a:ext cx="1449877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2151" y="1198925"/>
            <a:ext cx="954575" cy="9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28075" y="0"/>
            <a:ext cx="1143926" cy="114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572000" y="0"/>
            <a:ext cx="1143926" cy="114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96450" y="1297025"/>
            <a:ext cx="857224" cy="85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6325" y="3684845"/>
            <a:ext cx="2569425" cy="190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51227" y="3271125"/>
            <a:ext cx="857225" cy="114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85275" y="2398199"/>
            <a:ext cx="2782605" cy="23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488" y="3271125"/>
            <a:ext cx="2989150" cy="19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367049" y="2724175"/>
            <a:ext cx="1267974" cy="8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84225" y="2209575"/>
            <a:ext cx="1201075" cy="1566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83ADBCA-9C1D-48F8-9121-F824E895C8E1}"/>
              </a:ext>
            </a:extLst>
          </p:cNvPr>
          <p:cNvSpPr txBox="1"/>
          <p:nvPr/>
        </p:nvSpPr>
        <p:spPr>
          <a:xfrm>
            <a:off x="2396263" y="1387237"/>
            <a:ext cx="4700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3855" rtl="1">
              <a:defRPr/>
            </a:pPr>
            <a:r>
              <a:rPr lang="ar-KW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ef Ruqaa" panose="02000503000000000000" pitchFamily="2" charset="-78"/>
                <a:cs typeface="Aref Ruqaa" panose="02000503000000000000" pitchFamily="2" charset="-78"/>
              </a:rPr>
              <a:t>الوحدة  التعلمية الثالثة</a:t>
            </a:r>
            <a:endParaRPr lang="ar-SA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ef Ruqaa" panose="02000503000000000000" pitchFamily="2" charset="-78"/>
              <a:cs typeface="Aref Ruqaa" panose="02000503000000000000" pitchFamily="2" charset="-78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211044B-F52C-485B-AF4E-F7807E25279D}"/>
              </a:ext>
            </a:extLst>
          </p:cNvPr>
          <p:cNvSpPr/>
          <p:nvPr/>
        </p:nvSpPr>
        <p:spPr>
          <a:xfrm>
            <a:off x="3651105" y="2209575"/>
            <a:ext cx="2094705" cy="729000"/>
          </a:xfrm>
          <a:prstGeom prst="rect">
            <a:avLst/>
          </a:prstGeom>
        </p:spPr>
        <p:txBody>
          <a:bodyPr wrap="none" lIns="51386" tIns="25695" rIns="51386" bIns="25695">
            <a:spAutoFit/>
          </a:bodyPr>
          <a:lstStyle/>
          <a:p>
            <a:pPr algn="ctr" defTabSz="513855" rtl="1">
              <a:defRPr/>
            </a:pPr>
            <a:r>
              <a:rPr lang="ar-KW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ef Ruqaa" panose="02000503000000000000" pitchFamily="2" charset="-78"/>
                <a:cs typeface="Aref Ruqaa" panose="02000503000000000000" pitchFamily="2" charset="-78"/>
              </a:rPr>
              <a:t>هيا نكتشف</a:t>
            </a:r>
            <a:endParaRPr lang="ar-SA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Aref Ruqaa" panose="02000503000000000000" pitchFamily="2" charset="-78"/>
              <a:cs typeface="Aref Ruqaa" panose="02000503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breeze.wav"/>
          </p:stSnd>
        </p:sndAc>
      </p:transition>
    </mc:Choice>
    <mc:Fallback xmlns="">
      <p:transition spd="slow">
        <p:sndAc>
          <p:stSnd>
            <p:snd r:embed="rId1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0AF2134-D03C-4DF9-8591-6C248FCA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9" y="1034041"/>
            <a:ext cx="5601989" cy="4024001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E250561F-E1BB-4DB4-81E9-81DED9F9A3C6}"/>
              </a:ext>
            </a:extLst>
          </p:cNvPr>
          <p:cNvSpPr/>
          <p:nvPr/>
        </p:nvSpPr>
        <p:spPr>
          <a:xfrm>
            <a:off x="5782163" y="1290637"/>
            <a:ext cx="3156737" cy="709301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accent5">
                    <a:lumMod val="50000"/>
                  </a:schemeClr>
                </a:solidFill>
              </a:rPr>
              <a:t>الرحلة الأولى :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9502AAD-0E32-42BA-99DC-51A3FEF54352}"/>
              </a:ext>
            </a:extLst>
          </p:cNvPr>
          <p:cNvSpPr/>
          <p:nvPr/>
        </p:nvSpPr>
        <p:spPr>
          <a:xfrm>
            <a:off x="5855024" y="3298143"/>
            <a:ext cx="3156737" cy="837488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كانت للحج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FCE8DD5-9576-47AD-B7C4-CB37F342B38C}"/>
              </a:ext>
            </a:extLst>
          </p:cNvPr>
          <p:cNvSpPr/>
          <p:nvPr/>
        </p:nvSpPr>
        <p:spPr>
          <a:xfrm>
            <a:off x="863125" y="205099"/>
            <a:ext cx="7597211" cy="7093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rgbClr val="7030A0"/>
                </a:solidFill>
              </a:rPr>
              <a:t>- مقارنة بين الرحلة الأولى والثانية لابن بطوطة من حيث </a:t>
            </a:r>
            <a:r>
              <a:rPr lang="ar-KW" sz="2400" b="1" u="sng" dirty="0">
                <a:solidFill>
                  <a:srgbClr val="FF0000"/>
                </a:solidFill>
              </a:rPr>
              <a:t>أسباب</a:t>
            </a:r>
            <a:r>
              <a:rPr lang="ar-KW" sz="2400" b="1" dirty="0">
                <a:solidFill>
                  <a:srgbClr val="7030A0"/>
                </a:solidFill>
              </a:rPr>
              <a:t> الرحلة :</a:t>
            </a:r>
          </a:p>
        </p:txBody>
      </p:sp>
    </p:spTree>
    <p:extLst>
      <p:ext uri="{BB962C8B-B14F-4D97-AF65-F5344CB8AC3E}">
        <p14:creationId xmlns:p14="http://schemas.microsoft.com/office/powerpoint/2010/main" val="5053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AE166B1-77FD-421E-A95A-1E7144D2D4D3}"/>
              </a:ext>
            </a:extLst>
          </p:cNvPr>
          <p:cNvSpPr/>
          <p:nvPr/>
        </p:nvSpPr>
        <p:spPr>
          <a:xfrm>
            <a:off x="863125" y="205099"/>
            <a:ext cx="7597211" cy="7093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rgbClr val="7030A0"/>
                </a:solidFill>
              </a:rPr>
              <a:t>- مقارنة بين الرحلة الأولى والثانية لابن بطوطة من حيث </a:t>
            </a:r>
            <a:r>
              <a:rPr lang="ar-KW" sz="2400" b="1" u="sng" dirty="0">
                <a:solidFill>
                  <a:srgbClr val="FF0000"/>
                </a:solidFill>
              </a:rPr>
              <a:t>أسباب</a:t>
            </a:r>
            <a:r>
              <a:rPr lang="ar-KW" sz="2400" b="1" dirty="0">
                <a:solidFill>
                  <a:srgbClr val="7030A0"/>
                </a:solidFill>
              </a:rPr>
              <a:t> الرحلة :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E250561F-E1BB-4DB4-81E9-81DED9F9A3C6}"/>
              </a:ext>
            </a:extLst>
          </p:cNvPr>
          <p:cNvSpPr/>
          <p:nvPr/>
        </p:nvSpPr>
        <p:spPr>
          <a:xfrm>
            <a:off x="5782163" y="1290637"/>
            <a:ext cx="3156737" cy="709301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accent5">
                    <a:lumMod val="50000"/>
                  </a:schemeClr>
                </a:solidFill>
              </a:rPr>
              <a:t>الرحلة الثانية :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9502AAD-0E32-42BA-99DC-51A3FEF54352}"/>
              </a:ext>
            </a:extLst>
          </p:cNvPr>
          <p:cNvSpPr/>
          <p:nvPr/>
        </p:nvSpPr>
        <p:spPr>
          <a:xfrm>
            <a:off x="4054758" y="2165757"/>
            <a:ext cx="4884142" cy="1730806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كانت لوصف ......... ، وحياة .........،...........</a:t>
            </a:r>
          </a:p>
        </p:txBody>
      </p:sp>
      <p:pic>
        <p:nvPicPr>
          <p:cNvPr id="6" name="صورة 5" descr="صورة تحتوي على خارجي, مبنى, مدينة, منتجع&#10;&#10;تم إنشاء الوصف تلقائياً">
            <a:extLst>
              <a:ext uri="{FF2B5EF4-FFF2-40B4-BE49-F238E27FC236}">
                <a16:creationId xmlns:a16="http://schemas.microsoft.com/office/drawing/2014/main" id="{8D286E1B-24D8-4503-A201-5A2B465A5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916" y="2995783"/>
            <a:ext cx="1751307" cy="1801561"/>
          </a:xfrm>
          <a:prstGeom prst="rect">
            <a:avLst/>
          </a:prstGeom>
        </p:spPr>
      </p:pic>
      <p:pic>
        <p:nvPicPr>
          <p:cNvPr id="7" name="صورة 6" descr="صورة تحتوي على نص, مياه, خارجي, رياضة&#10;&#10;تم إنشاء الوصف تلقائياً">
            <a:extLst>
              <a:ext uri="{FF2B5EF4-FFF2-40B4-BE49-F238E27FC236}">
                <a16:creationId xmlns:a16="http://schemas.microsoft.com/office/drawing/2014/main" id="{5A3B90A6-97FF-4523-88E5-CE7A1BB71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99" y="3037978"/>
            <a:ext cx="1657883" cy="1801561"/>
          </a:xfrm>
          <a:prstGeom prst="rect">
            <a:avLst/>
          </a:prstGeom>
        </p:spPr>
      </p:pic>
      <p:pic>
        <p:nvPicPr>
          <p:cNvPr id="8" name="صورة 7" descr="صورة تحتوي على نص, عشب, سماء, شخص&#10;&#10;تم إنشاء الوصف تلقائياً">
            <a:extLst>
              <a:ext uri="{FF2B5EF4-FFF2-40B4-BE49-F238E27FC236}">
                <a16:creationId xmlns:a16="http://schemas.microsoft.com/office/drawing/2014/main" id="{11D31B46-7E46-4796-B809-D5A5FA175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99" y="1264977"/>
            <a:ext cx="1657883" cy="1730806"/>
          </a:xfrm>
          <a:prstGeom prst="rect">
            <a:avLst/>
          </a:prstGeom>
        </p:spPr>
      </p:pic>
      <p:pic>
        <p:nvPicPr>
          <p:cNvPr id="9" name="صورة 8" descr="صورة تحتوي على مبنى, شارع, خارجي, مطر&#10;&#10;تم إنشاء الوصف تلقائياً">
            <a:extLst>
              <a:ext uri="{FF2B5EF4-FFF2-40B4-BE49-F238E27FC236}">
                <a16:creationId xmlns:a16="http://schemas.microsoft.com/office/drawing/2014/main" id="{2A9E36DA-2EE5-4A7C-A6F6-35F3DAE57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567" y="1253698"/>
            <a:ext cx="1751307" cy="1705146"/>
          </a:xfrm>
          <a:prstGeom prst="rect">
            <a:avLst/>
          </a:prstGeom>
        </p:spPr>
      </p:pic>
      <p:sp>
        <p:nvSpPr>
          <p:cNvPr id="10" name="وسيلة الشرح: سهم إلى الأعلى 9">
            <a:extLst>
              <a:ext uri="{FF2B5EF4-FFF2-40B4-BE49-F238E27FC236}">
                <a16:creationId xmlns:a16="http://schemas.microsoft.com/office/drawing/2014/main" id="{CE800987-0F35-4DD0-9AFA-7B5EF81956B6}"/>
              </a:ext>
            </a:extLst>
          </p:cNvPr>
          <p:cNvSpPr/>
          <p:nvPr/>
        </p:nvSpPr>
        <p:spPr>
          <a:xfrm>
            <a:off x="7614303" y="4110527"/>
            <a:ext cx="1384418" cy="95712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الشعوب</a:t>
            </a:r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11" name="وسيلة الشرح: سهم إلى الأعلى 10">
            <a:extLst>
              <a:ext uri="{FF2B5EF4-FFF2-40B4-BE49-F238E27FC236}">
                <a16:creationId xmlns:a16="http://schemas.microsoft.com/office/drawing/2014/main" id="{5B212534-460C-4F6A-9C0E-E2A851DFE328}"/>
              </a:ext>
            </a:extLst>
          </p:cNvPr>
          <p:cNvSpPr/>
          <p:nvPr/>
        </p:nvSpPr>
        <p:spPr>
          <a:xfrm>
            <a:off x="4054758" y="4010039"/>
            <a:ext cx="1384418" cy="95712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البلدان</a:t>
            </a:r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12" name="وسيلة الشرح: سهم إلى الأعلى 11">
            <a:extLst>
              <a:ext uri="{FF2B5EF4-FFF2-40B4-BE49-F238E27FC236}">
                <a16:creationId xmlns:a16="http://schemas.microsoft.com/office/drawing/2014/main" id="{CE753F77-91B3-44DA-B103-D1640C33E81E}"/>
              </a:ext>
            </a:extLst>
          </p:cNvPr>
          <p:cNvSpPr/>
          <p:nvPr/>
        </p:nvSpPr>
        <p:spPr>
          <a:xfrm>
            <a:off x="5834530" y="4069860"/>
            <a:ext cx="1384418" cy="95712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والعمل</a:t>
            </a:r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13" name="وسيلة الشرح: سهم إلى الأعلى 12">
            <a:extLst>
              <a:ext uri="{FF2B5EF4-FFF2-40B4-BE49-F238E27FC236}">
                <a16:creationId xmlns:a16="http://schemas.microsoft.com/office/drawing/2014/main" id="{236EAFE3-1326-4B13-BF43-3BA7867109ED}"/>
              </a:ext>
            </a:extLst>
          </p:cNvPr>
          <p:cNvSpPr/>
          <p:nvPr/>
        </p:nvSpPr>
        <p:spPr>
          <a:xfrm>
            <a:off x="5844756" y="4050091"/>
            <a:ext cx="1384418" cy="95712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5F5FFCE-5D97-44BE-B23D-A5952364B7FD}"/>
              </a:ext>
            </a:extLst>
          </p:cNvPr>
          <p:cNvSpPr/>
          <p:nvPr/>
        </p:nvSpPr>
        <p:spPr>
          <a:xfrm>
            <a:off x="5554766" y="2571750"/>
            <a:ext cx="1169651" cy="4240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البلدان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8347E96-48A3-4AB3-89A7-4DB7E258E1B3}"/>
              </a:ext>
            </a:extLst>
          </p:cNvPr>
          <p:cNvSpPr/>
          <p:nvPr/>
        </p:nvSpPr>
        <p:spPr>
          <a:xfrm>
            <a:off x="6501996" y="3149311"/>
            <a:ext cx="1451441" cy="4240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الشعوب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3CDB5DA-EE33-48DE-B640-A0A60D4E1D70}"/>
              </a:ext>
            </a:extLst>
          </p:cNvPr>
          <p:cNvSpPr/>
          <p:nvPr/>
        </p:nvSpPr>
        <p:spPr>
          <a:xfrm>
            <a:off x="5327178" y="3099711"/>
            <a:ext cx="1169651" cy="4240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والعمل</a:t>
            </a:r>
          </a:p>
        </p:txBody>
      </p:sp>
      <p:sp>
        <p:nvSpPr>
          <p:cNvPr id="17" name="وسيلة الشرح: سهم إلى الأعلى 16">
            <a:extLst>
              <a:ext uri="{FF2B5EF4-FFF2-40B4-BE49-F238E27FC236}">
                <a16:creationId xmlns:a16="http://schemas.microsoft.com/office/drawing/2014/main" id="{7A1B5068-9126-4E4C-8584-093DE1D29E48}"/>
              </a:ext>
            </a:extLst>
          </p:cNvPr>
          <p:cNvSpPr/>
          <p:nvPr/>
        </p:nvSpPr>
        <p:spPr>
          <a:xfrm>
            <a:off x="7634754" y="4121134"/>
            <a:ext cx="1384418" cy="95712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18" name="وسيلة الشرح: سهم إلى الأعلى 17">
            <a:extLst>
              <a:ext uri="{FF2B5EF4-FFF2-40B4-BE49-F238E27FC236}">
                <a16:creationId xmlns:a16="http://schemas.microsoft.com/office/drawing/2014/main" id="{DEB3B73B-CA8C-40A2-810E-609344323193}"/>
              </a:ext>
            </a:extLst>
          </p:cNvPr>
          <p:cNvSpPr/>
          <p:nvPr/>
        </p:nvSpPr>
        <p:spPr>
          <a:xfrm>
            <a:off x="4054757" y="4002552"/>
            <a:ext cx="1384418" cy="95712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AE166B1-77FD-421E-A95A-1E7144D2D4D3}"/>
              </a:ext>
            </a:extLst>
          </p:cNvPr>
          <p:cNvSpPr/>
          <p:nvPr/>
        </p:nvSpPr>
        <p:spPr>
          <a:xfrm>
            <a:off x="863125" y="205099"/>
            <a:ext cx="7597211" cy="709301"/>
          </a:xfrm>
          <a:prstGeom prst="rect">
            <a:avLst/>
          </a:prstGeom>
          <a:solidFill>
            <a:srgbClr val="B9FEB0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chemeClr val="tx1"/>
                </a:solidFill>
              </a:rPr>
              <a:t>- مقارنة بين الرحلة الأولى والثانية لابن بطوطة من حيث </a:t>
            </a:r>
            <a:r>
              <a:rPr lang="ar-KW" sz="2400" b="1" u="sng" dirty="0">
                <a:solidFill>
                  <a:srgbClr val="FF0000"/>
                </a:solidFill>
              </a:rPr>
              <a:t>النتائج </a:t>
            </a:r>
            <a:r>
              <a:rPr lang="ar-KW" sz="2400" b="1" dirty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E250561F-E1BB-4DB4-81E9-81DED9F9A3C6}"/>
              </a:ext>
            </a:extLst>
          </p:cNvPr>
          <p:cNvSpPr/>
          <p:nvPr/>
        </p:nvSpPr>
        <p:spPr>
          <a:xfrm>
            <a:off x="5782163" y="1290637"/>
            <a:ext cx="3156737" cy="709301"/>
          </a:xfrm>
          <a:prstGeom prst="ellipse">
            <a:avLst/>
          </a:prstGeom>
          <a:solidFill>
            <a:srgbClr val="F7A5FD"/>
          </a:solidFill>
          <a:ln w="76200">
            <a:solidFill>
              <a:srgbClr val="7030A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الرحلة الأولى :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9502AAD-0E32-42BA-99DC-51A3FEF54352}"/>
              </a:ext>
            </a:extLst>
          </p:cNvPr>
          <p:cNvSpPr/>
          <p:nvPr/>
        </p:nvSpPr>
        <p:spPr>
          <a:xfrm>
            <a:off x="4054758" y="2181249"/>
            <a:ext cx="4884142" cy="1730806"/>
          </a:xfrm>
          <a:prstGeom prst="roundRect">
            <a:avLst/>
          </a:prstGeom>
          <a:solidFill>
            <a:srgbClr val="BABAFE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altLang="ar-KW" sz="3200" b="1" dirty="0">
                <a:solidFill>
                  <a:srgbClr val="0000CC"/>
                </a:solidFill>
                <a:latin typeface="Candara" panose="020E0502030303020204" pitchFamily="34" charset="0"/>
              </a:rPr>
              <a:t>أن دمشق ........ المشرق ......... نورها ......... المدائن .</a:t>
            </a:r>
            <a:endParaRPr lang="ar-KW" altLang="ar-KW" sz="3200" b="1" dirty="0">
              <a:solidFill>
                <a:srgbClr val="0000CC"/>
              </a:solidFill>
              <a:ea typeface="Gill Sans SemiBold"/>
              <a:cs typeface="Gill Sans SemiBold"/>
              <a:sym typeface="Gill Sans SemiBold"/>
            </a:endParaRPr>
          </a:p>
        </p:txBody>
      </p:sp>
      <p:pic>
        <p:nvPicPr>
          <p:cNvPr id="9" name="صورة 8" descr="صورة تحتوي على مبنى, شارع, خارجي, مطر&#10;&#10;تم إنشاء الوصف تلقائياً">
            <a:extLst>
              <a:ext uri="{FF2B5EF4-FFF2-40B4-BE49-F238E27FC236}">
                <a16:creationId xmlns:a16="http://schemas.microsoft.com/office/drawing/2014/main" id="{2A9E36DA-2EE5-4A7C-A6F6-35F3DAE57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1" y="1365242"/>
            <a:ext cx="3784454" cy="3684703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E5F5FFCE-5D97-44BE-B23D-A5952364B7FD}"/>
              </a:ext>
            </a:extLst>
          </p:cNvPr>
          <p:cNvSpPr/>
          <p:nvPr/>
        </p:nvSpPr>
        <p:spPr>
          <a:xfrm>
            <a:off x="5909090" y="3011370"/>
            <a:ext cx="1451441" cy="4240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وعروس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8347E96-48A3-4AB3-89A7-4DB7E258E1B3}"/>
              </a:ext>
            </a:extLst>
          </p:cNvPr>
          <p:cNvSpPr/>
          <p:nvPr/>
        </p:nvSpPr>
        <p:spPr>
          <a:xfrm>
            <a:off x="6262714" y="2587337"/>
            <a:ext cx="1451441" cy="4240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جنة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3CDB5DA-EE33-48DE-B640-A0A60D4E1D70}"/>
              </a:ext>
            </a:extLst>
          </p:cNvPr>
          <p:cNvSpPr/>
          <p:nvPr/>
        </p:nvSpPr>
        <p:spPr>
          <a:xfrm>
            <a:off x="4157440" y="2571750"/>
            <a:ext cx="1169651" cy="4240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ومطلع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D0A763D-B6A4-45D8-A2EB-7F0137EF9CE8}"/>
              </a:ext>
            </a:extLst>
          </p:cNvPr>
          <p:cNvSpPr/>
          <p:nvPr/>
        </p:nvSpPr>
        <p:spPr>
          <a:xfrm>
            <a:off x="735267" y="3725967"/>
            <a:ext cx="1965397" cy="10767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/>
            <a:r>
              <a:rPr lang="ar-KW" sz="3600" b="1" dirty="0">
                <a:solidFill>
                  <a:schemeClr val="bg1"/>
                </a:solidFill>
              </a:rPr>
              <a:t>مدينة دمشق</a:t>
            </a:r>
          </a:p>
        </p:txBody>
      </p:sp>
      <p:sp>
        <p:nvSpPr>
          <p:cNvPr id="3" name="سحابة 2">
            <a:extLst>
              <a:ext uri="{FF2B5EF4-FFF2-40B4-BE49-F238E27FC236}">
                <a16:creationId xmlns:a16="http://schemas.microsoft.com/office/drawing/2014/main" id="{0BE76777-338D-40F7-AB4F-E843A9FDDF77}"/>
              </a:ext>
            </a:extLst>
          </p:cNvPr>
          <p:cNvSpPr/>
          <p:nvPr/>
        </p:nvSpPr>
        <p:spPr>
          <a:xfrm>
            <a:off x="7511753" y="4195986"/>
            <a:ext cx="1427147" cy="742416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ومطلع</a:t>
            </a:r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20" name="سحابة 19">
            <a:extLst>
              <a:ext uri="{FF2B5EF4-FFF2-40B4-BE49-F238E27FC236}">
                <a16:creationId xmlns:a16="http://schemas.microsoft.com/office/drawing/2014/main" id="{A2A107BF-0463-4F3C-A133-BE08D62C748C}"/>
              </a:ext>
            </a:extLst>
          </p:cNvPr>
          <p:cNvSpPr/>
          <p:nvPr/>
        </p:nvSpPr>
        <p:spPr>
          <a:xfrm>
            <a:off x="5782162" y="4229549"/>
            <a:ext cx="1427147" cy="742416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جنة</a:t>
            </a:r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21" name="سحابة 20">
            <a:extLst>
              <a:ext uri="{FF2B5EF4-FFF2-40B4-BE49-F238E27FC236}">
                <a16:creationId xmlns:a16="http://schemas.microsoft.com/office/drawing/2014/main" id="{52D693B6-4C61-4148-ABA5-92DFF8D447F6}"/>
              </a:ext>
            </a:extLst>
          </p:cNvPr>
          <p:cNvSpPr/>
          <p:nvPr/>
        </p:nvSpPr>
        <p:spPr>
          <a:xfrm>
            <a:off x="3849008" y="4229549"/>
            <a:ext cx="1819225" cy="742416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وعروس</a:t>
            </a:r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22" name="سحابة 21">
            <a:extLst>
              <a:ext uri="{FF2B5EF4-FFF2-40B4-BE49-F238E27FC236}">
                <a16:creationId xmlns:a16="http://schemas.microsoft.com/office/drawing/2014/main" id="{F4FD9812-0402-4451-9F2D-F51A0F9EC947}"/>
              </a:ext>
            </a:extLst>
          </p:cNvPr>
          <p:cNvSpPr/>
          <p:nvPr/>
        </p:nvSpPr>
        <p:spPr>
          <a:xfrm>
            <a:off x="7511753" y="4195986"/>
            <a:ext cx="1427147" cy="742416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23" name="سحابة 22">
            <a:extLst>
              <a:ext uri="{FF2B5EF4-FFF2-40B4-BE49-F238E27FC236}">
                <a16:creationId xmlns:a16="http://schemas.microsoft.com/office/drawing/2014/main" id="{BBCDCAFF-8F96-4F20-9E06-C86E3DDE9A50}"/>
              </a:ext>
            </a:extLst>
          </p:cNvPr>
          <p:cNvSpPr/>
          <p:nvPr/>
        </p:nvSpPr>
        <p:spPr>
          <a:xfrm>
            <a:off x="5782162" y="4229549"/>
            <a:ext cx="1427147" cy="742416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24" name="سحابة 23">
            <a:extLst>
              <a:ext uri="{FF2B5EF4-FFF2-40B4-BE49-F238E27FC236}">
                <a16:creationId xmlns:a16="http://schemas.microsoft.com/office/drawing/2014/main" id="{B41EE718-7285-4158-97C5-6E583B08D48F}"/>
              </a:ext>
            </a:extLst>
          </p:cNvPr>
          <p:cNvSpPr/>
          <p:nvPr/>
        </p:nvSpPr>
        <p:spPr>
          <a:xfrm>
            <a:off x="3824117" y="4229549"/>
            <a:ext cx="1819225" cy="742416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9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4" grpId="0"/>
      <p:bldP spid="15" grpId="0"/>
      <p:bldP spid="16" grpId="0"/>
      <p:bldP spid="3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AE166B1-77FD-421E-A95A-1E7144D2D4D3}"/>
              </a:ext>
            </a:extLst>
          </p:cNvPr>
          <p:cNvSpPr/>
          <p:nvPr/>
        </p:nvSpPr>
        <p:spPr>
          <a:xfrm>
            <a:off x="863125" y="205099"/>
            <a:ext cx="7597211" cy="709301"/>
          </a:xfrm>
          <a:prstGeom prst="rect">
            <a:avLst/>
          </a:prstGeom>
          <a:solidFill>
            <a:srgbClr val="B9FEB0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chemeClr val="tx1"/>
                </a:solidFill>
              </a:rPr>
              <a:t>- مقارنة بين الرحلة الأولى والثانية لابن بطوطة من حيث </a:t>
            </a:r>
            <a:r>
              <a:rPr lang="ar-KW" sz="2400" b="1" u="sng" dirty="0">
                <a:solidFill>
                  <a:srgbClr val="FF0000"/>
                </a:solidFill>
              </a:rPr>
              <a:t>النتائج </a:t>
            </a:r>
            <a:r>
              <a:rPr lang="ar-KW" sz="2400" b="1" dirty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E250561F-E1BB-4DB4-81E9-81DED9F9A3C6}"/>
              </a:ext>
            </a:extLst>
          </p:cNvPr>
          <p:cNvSpPr/>
          <p:nvPr/>
        </p:nvSpPr>
        <p:spPr>
          <a:xfrm>
            <a:off x="5782163" y="1290637"/>
            <a:ext cx="3156737" cy="709301"/>
          </a:xfrm>
          <a:prstGeom prst="ellipse">
            <a:avLst/>
          </a:prstGeom>
          <a:solidFill>
            <a:srgbClr val="F7A5FD"/>
          </a:solidFill>
          <a:ln w="76200">
            <a:solidFill>
              <a:srgbClr val="7030A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الرحلة الثانية :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9502AAD-0E32-42BA-99DC-51A3FEF54352}"/>
              </a:ext>
            </a:extLst>
          </p:cNvPr>
          <p:cNvSpPr/>
          <p:nvPr/>
        </p:nvSpPr>
        <p:spPr>
          <a:xfrm>
            <a:off x="4054758" y="2181249"/>
            <a:ext cx="4884142" cy="1730806"/>
          </a:xfrm>
          <a:prstGeom prst="roundRect">
            <a:avLst/>
          </a:prstGeom>
          <a:solidFill>
            <a:srgbClr val="BABAFE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altLang="ar-KW" sz="3200" b="1" dirty="0">
                <a:solidFill>
                  <a:srgbClr val="0000CC"/>
                </a:solidFill>
                <a:latin typeface="Candara" panose="020E0502030303020204" pitchFamily="34" charset="0"/>
              </a:rPr>
              <a:t>أن مدينة ...........الصينية ...... مدينة على ........... الأرض .</a:t>
            </a:r>
            <a:endParaRPr lang="ar-KW" altLang="ar-KW" sz="3200" b="1" dirty="0">
              <a:solidFill>
                <a:srgbClr val="0000CC"/>
              </a:solidFill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5F5FFCE-5D97-44BE-B23D-A5952364B7FD}"/>
              </a:ext>
            </a:extLst>
          </p:cNvPr>
          <p:cNvSpPr/>
          <p:nvPr/>
        </p:nvSpPr>
        <p:spPr>
          <a:xfrm>
            <a:off x="5643342" y="3029885"/>
            <a:ext cx="1451441" cy="4240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سطح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8347E96-48A3-4AB3-89A7-4DB7E258E1B3}"/>
              </a:ext>
            </a:extLst>
          </p:cNvPr>
          <p:cNvSpPr/>
          <p:nvPr/>
        </p:nvSpPr>
        <p:spPr>
          <a:xfrm>
            <a:off x="6060311" y="2571750"/>
            <a:ext cx="1451441" cy="4240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/>
            <a:r>
              <a:rPr lang="ar-KW" sz="3200" b="1" dirty="0" err="1">
                <a:solidFill>
                  <a:srgbClr val="FF0000"/>
                </a:solidFill>
              </a:rPr>
              <a:t>هانغشوا</a:t>
            </a:r>
            <a:endParaRPr lang="ar-KW" sz="3200" b="1" dirty="0">
              <a:solidFill>
                <a:srgbClr val="FF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3CDB5DA-EE33-48DE-B640-A0A60D4E1D70}"/>
              </a:ext>
            </a:extLst>
          </p:cNvPr>
          <p:cNvSpPr/>
          <p:nvPr/>
        </p:nvSpPr>
        <p:spPr>
          <a:xfrm>
            <a:off x="4076904" y="2476241"/>
            <a:ext cx="1169651" cy="4240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أكبر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D0A763D-B6A4-45D8-A2EB-7F0137EF9CE8}"/>
              </a:ext>
            </a:extLst>
          </p:cNvPr>
          <p:cNvSpPr/>
          <p:nvPr/>
        </p:nvSpPr>
        <p:spPr>
          <a:xfrm>
            <a:off x="735267" y="3725967"/>
            <a:ext cx="1965397" cy="10767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/>
            <a:r>
              <a:rPr lang="ar-KW" sz="3600" b="1" dirty="0">
                <a:solidFill>
                  <a:schemeClr val="bg1"/>
                </a:solidFill>
              </a:rPr>
              <a:t>مدينة دمشق</a:t>
            </a:r>
          </a:p>
        </p:txBody>
      </p:sp>
      <p:sp>
        <p:nvSpPr>
          <p:cNvPr id="3" name="سحابة 2">
            <a:extLst>
              <a:ext uri="{FF2B5EF4-FFF2-40B4-BE49-F238E27FC236}">
                <a16:creationId xmlns:a16="http://schemas.microsoft.com/office/drawing/2014/main" id="{0BE76777-338D-40F7-AB4F-E843A9FDDF77}"/>
              </a:ext>
            </a:extLst>
          </p:cNvPr>
          <p:cNvSpPr/>
          <p:nvPr/>
        </p:nvSpPr>
        <p:spPr>
          <a:xfrm>
            <a:off x="7511753" y="4195986"/>
            <a:ext cx="1427147" cy="74241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سطح</a:t>
            </a:r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20" name="سحابة 19">
            <a:extLst>
              <a:ext uri="{FF2B5EF4-FFF2-40B4-BE49-F238E27FC236}">
                <a16:creationId xmlns:a16="http://schemas.microsoft.com/office/drawing/2014/main" id="{A2A107BF-0463-4F3C-A133-BE08D62C748C}"/>
              </a:ext>
            </a:extLst>
          </p:cNvPr>
          <p:cNvSpPr/>
          <p:nvPr/>
        </p:nvSpPr>
        <p:spPr>
          <a:xfrm>
            <a:off x="5737029" y="4220600"/>
            <a:ext cx="1770221" cy="74241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أكبر</a:t>
            </a:r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21" name="سحابة 20">
            <a:extLst>
              <a:ext uri="{FF2B5EF4-FFF2-40B4-BE49-F238E27FC236}">
                <a16:creationId xmlns:a16="http://schemas.microsoft.com/office/drawing/2014/main" id="{52D693B6-4C61-4148-ABA5-92DFF8D447F6}"/>
              </a:ext>
            </a:extLst>
          </p:cNvPr>
          <p:cNvSpPr/>
          <p:nvPr/>
        </p:nvSpPr>
        <p:spPr>
          <a:xfrm>
            <a:off x="3849008" y="4229549"/>
            <a:ext cx="1819225" cy="74241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 err="1">
                <a:solidFill>
                  <a:srgbClr val="FF0000"/>
                </a:solidFill>
              </a:rPr>
              <a:t>هانغشوا</a:t>
            </a:r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22" name="سحابة 21">
            <a:extLst>
              <a:ext uri="{FF2B5EF4-FFF2-40B4-BE49-F238E27FC236}">
                <a16:creationId xmlns:a16="http://schemas.microsoft.com/office/drawing/2014/main" id="{F4FD9812-0402-4451-9F2D-F51A0F9EC947}"/>
              </a:ext>
            </a:extLst>
          </p:cNvPr>
          <p:cNvSpPr/>
          <p:nvPr/>
        </p:nvSpPr>
        <p:spPr>
          <a:xfrm>
            <a:off x="7491601" y="4187037"/>
            <a:ext cx="1427147" cy="74241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23" name="سحابة 22">
            <a:extLst>
              <a:ext uri="{FF2B5EF4-FFF2-40B4-BE49-F238E27FC236}">
                <a16:creationId xmlns:a16="http://schemas.microsoft.com/office/drawing/2014/main" id="{BBCDCAFF-8F96-4F20-9E06-C86E3DDE9A50}"/>
              </a:ext>
            </a:extLst>
          </p:cNvPr>
          <p:cNvSpPr/>
          <p:nvPr/>
        </p:nvSpPr>
        <p:spPr>
          <a:xfrm>
            <a:off x="5768790" y="4229549"/>
            <a:ext cx="1722811" cy="74241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24" name="سحابة 23">
            <a:extLst>
              <a:ext uri="{FF2B5EF4-FFF2-40B4-BE49-F238E27FC236}">
                <a16:creationId xmlns:a16="http://schemas.microsoft.com/office/drawing/2014/main" id="{B41EE718-7285-4158-97C5-6E583B08D48F}"/>
              </a:ext>
            </a:extLst>
          </p:cNvPr>
          <p:cNvSpPr/>
          <p:nvPr/>
        </p:nvSpPr>
        <p:spPr>
          <a:xfrm>
            <a:off x="3825387" y="4247885"/>
            <a:ext cx="1819225" cy="74241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b="1" dirty="0">
              <a:solidFill>
                <a:srgbClr val="FF0000"/>
              </a:solidFill>
            </a:endParaRPr>
          </a:p>
        </p:txBody>
      </p:sp>
      <p:pic>
        <p:nvPicPr>
          <p:cNvPr id="17" name="صورة 16" descr="صورة تحتوي على خارجي, مبنى, مدينة, منتجع&#10;&#10;تم إنشاء الوصف تلقائياً">
            <a:extLst>
              <a:ext uri="{FF2B5EF4-FFF2-40B4-BE49-F238E27FC236}">
                <a16:creationId xmlns:a16="http://schemas.microsoft.com/office/drawing/2014/main" id="{E31A0328-086D-4A55-A0A1-7534ADDB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9" y="1199837"/>
            <a:ext cx="3713766" cy="3602899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062EAE8A-8499-4C01-8F35-5BB672EF79AA}"/>
              </a:ext>
            </a:extLst>
          </p:cNvPr>
          <p:cNvSpPr/>
          <p:nvPr/>
        </p:nvSpPr>
        <p:spPr>
          <a:xfrm>
            <a:off x="137404" y="1290637"/>
            <a:ext cx="1451441" cy="4240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/>
            <a:r>
              <a:rPr lang="ar-KW" sz="3200" b="1" dirty="0" err="1">
                <a:solidFill>
                  <a:schemeClr val="tx1"/>
                </a:solidFill>
              </a:rPr>
              <a:t>هانغشوا</a:t>
            </a:r>
            <a:endParaRPr lang="ar-KW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4" grpId="0"/>
      <p:bldP spid="15" grpId="0"/>
      <p:bldP spid="16" grpId="0"/>
      <p:bldP spid="3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B607FBBB-A457-4736-A5CC-68BD29FE36D2}"/>
              </a:ext>
            </a:extLst>
          </p:cNvPr>
          <p:cNvSpPr txBox="1"/>
          <p:nvPr/>
        </p:nvSpPr>
        <p:spPr>
          <a:xfrm>
            <a:off x="1143000" y="0"/>
            <a:ext cx="6858000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KW" sz="1500" b="1" dirty="0">
                <a:solidFill>
                  <a:schemeClr val="tx1"/>
                </a:solidFill>
                <a:cs typeface="+mj-cs"/>
              </a:rPr>
              <a:t>الوحدة التعليمية الثالثة : </a:t>
            </a:r>
            <a:r>
              <a:rPr lang="ar-KW" sz="1500" b="1" dirty="0">
                <a:solidFill>
                  <a:srgbClr val="0000CC"/>
                </a:solidFill>
                <a:cs typeface="+mj-cs"/>
              </a:rPr>
              <a:t>هيا نكتشف</a:t>
            </a:r>
          </a:p>
          <a:p>
            <a:pPr algn="ctr" rtl="1">
              <a:defRPr/>
            </a:pPr>
            <a:r>
              <a:rPr lang="ar-KW" sz="1500" b="1" dirty="0">
                <a:solidFill>
                  <a:schemeClr val="tx1"/>
                </a:solidFill>
                <a:cs typeface="+mj-cs"/>
              </a:rPr>
              <a:t>النشاط : </a:t>
            </a:r>
            <a:r>
              <a:rPr lang="ar-KW" sz="1500" b="1" dirty="0">
                <a:solidFill>
                  <a:srgbClr val="0000CC"/>
                </a:solidFill>
              </a:rPr>
              <a:t>مع ابن بطوطة  ( 2- 3)  </a:t>
            </a:r>
            <a:r>
              <a:rPr lang="ar-KW" sz="1500" b="1" dirty="0" err="1">
                <a:solidFill>
                  <a:srgbClr val="0000CC"/>
                </a:solidFill>
              </a:rPr>
              <a:t>ص</a:t>
            </a:r>
            <a:r>
              <a:rPr lang="ar-KW" sz="1500" b="1" dirty="0">
                <a:solidFill>
                  <a:srgbClr val="0000CC"/>
                </a:solidFill>
              </a:rPr>
              <a:t> 124 – 125 – 126 </a:t>
            </a:r>
            <a:endParaRPr lang="ar-KW" sz="1500" b="1" dirty="0">
              <a:solidFill>
                <a:srgbClr val="0000CC"/>
              </a:solidFill>
              <a:cs typeface="+mj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B59982D-27A9-4DEE-B9CA-AC657E39A701}"/>
              </a:ext>
            </a:extLst>
          </p:cNvPr>
          <p:cNvSpPr txBox="1"/>
          <p:nvPr/>
        </p:nvSpPr>
        <p:spPr>
          <a:xfrm>
            <a:off x="1485900" y="1"/>
            <a:ext cx="6229350" cy="5078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KW" sz="27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3) الممارسة</a:t>
            </a:r>
            <a:endParaRPr lang="en-US" sz="2700" b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4580" name="صورة 8" descr="IMG_2282.PNG">
            <a:extLst>
              <a:ext uri="{FF2B5EF4-FFF2-40B4-BE49-F238E27FC236}">
                <a16:creationId xmlns:a16="http://schemas.microsoft.com/office/drawing/2014/main" id="{976F74C3-ABC2-4912-9CCE-F600E07B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0265" r="13670" b="54056"/>
          <a:stretch>
            <a:fillRect/>
          </a:stretch>
        </p:blipFill>
        <p:spPr bwMode="auto">
          <a:xfrm>
            <a:off x="1143000" y="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صورة 10" descr="IMG_2282.PNG">
            <a:extLst>
              <a:ext uri="{FF2B5EF4-FFF2-40B4-BE49-F238E27FC236}">
                <a16:creationId xmlns:a16="http://schemas.microsoft.com/office/drawing/2014/main" id="{D218A836-9D1E-4902-AE91-712E30714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0265" r="13670" b="54056"/>
          <a:stretch>
            <a:fillRect/>
          </a:stretch>
        </p:blipFill>
        <p:spPr bwMode="auto">
          <a:xfrm>
            <a:off x="6629400" y="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 descr="IMG_2284.PNG">
            <a:extLst>
              <a:ext uri="{FF2B5EF4-FFF2-40B4-BE49-F238E27FC236}">
                <a16:creationId xmlns:a16="http://schemas.microsoft.com/office/drawing/2014/main" id="{9B32E086-488D-4531-AEAC-360056F3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34238" r="6674" b="15643"/>
          <a:stretch>
            <a:fillRect/>
          </a:stretch>
        </p:blipFill>
        <p:spPr bwMode="auto">
          <a:xfrm>
            <a:off x="0" y="0"/>
            <a:ext cx="905854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0">
            <a:extLst>
              <a:ext uri="{FF2B5EF4-FFF2-40B4-BE49-F238E27FC236}">
                <a16:creationId xmlns:a16="http://schemas.microsoft.com/office/drawing/2014/main" id="{ADA13418-FD9A-4A84-9BE9-4DD634DAC612}"/>
              </a:ext>
            </a:extLst>
          </p:cNvPr>
          <p:cNvSpPr>
            <a:spLocks/>
          </p:cNvSpPr>
          <p:nvPr/>
        </p:nvSpPr>
        <p:spPr bwMode="auto">
          <a:xfrm>
            <a:off x="3886200" y="1764362"/>
            <a:ext cx="2343150" cy="41549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altLang="ar-KW" sz="2700" b="1" dirty="0">
                <a:solidFill>
                  <a:srgbClr val="0000CC"/>
                </a:solidFill>
                <a:latin typeface="Candara" panose="020E0502030303020204" pitchFamily="34" charset="0"/>
              </a:rPr>
              <a:t>السفر إلى عدة بلدان</a:t>
            </a:r>
            <a:endParaRPr lang="ar-KW" altLang="ar-KW" sz="2700" b="1" dirty="0">
              <a:solidFill>
                <a:srgbClr val="0000CC"/>
              </a:solidFill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6B965C6F-76D6-4463-982A-33F347EEAFF7}"/>
              </a:ext>
            </a:extLst>
          </p:cNvPr>
          <p:cNvSpPr>
            <a:spLocks/>
          </p:cNvSpPr>
          <p:nvPr/>
        </p:nvSpPr>
        <p:spPr bwMode="auto">
          <a:xfrm>
            <a:off x="714375" y="1726607"/>
            <a:ext cx="2457450" cy="41549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altLang="ar-KW" sz="2700" b="1" dirty="0">
                <a:solidFill>
                  <a:srgbClr val="0000CC"/>
                </a:solidFill>
                <a:latin typeface="Candara" panose="020E0502030303020204" pitchFamily="34" charset="0"/>
              </a:rPr>
              <a:t>السفر إلى عدة بلدان</a:t>
            </a:r>
            <a:endParaRPr lang="ar-KW" altLang="ar-KW" sz="2700" b="1" dirty="0">
              <a:solidFill>
                <a:srgbClr val="0000CC"/>
              </a:solidFill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19" name="Rectangle 30">
            <a:extLst>
              <a:ext uri="{FF2B5EF4-FFF2-40B4-BE49-F238E27FC236}">
                <a16:creationId xmlns:a16="http://schemas.microsoft.com/office/drawing/2014/main" id="{69172C99-C606-4750-9B25-F92D19095808}"/>
              </a:ext>
            </a:extLst>
          </p:cNvPr>
          <p:cNvSpPr>
            <a:spLocks/>
          </p:cNvSpPr>
          <p:nvPr/>
        </p:nvSpPr>
        <p:spPr bwMode="auto">
          <a:xfrm>
            <a:off x="3886200" y="2641000"/>
            <a:ext cx="2400300" cy="41549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altLang="ar-KW" sz="2700" b="1" dirty="0">
                <a:solidFill>
                  <a:srgbClr val="0000CC"/>
                </a:solidFill>
                <a:latin typeface="Candara" panose="020E0502030303020204" pitchFamily="34" charset="0"/>
              </a:rPr>
              <a:t> كانت رحلة برية</a:t>
            </a:r>
            <a:endParaRPr lang="ar-KW" altLang="ar-KW" sz="2700" b="1" dirty="0">
              <a:solidFill>
                <a:srgbClr val="0000CC"/>
              </a:solidFill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E1AD55F8-EEAE-4E79-B022-A13E97A9E1EF}"/>
              </a:ext>
            </a:extLst>
          </p:cNvPr>
          <p:cNvSpPr>
            <a:spLocks/>
          </p:cNvSpPr>
          <p:nvPr/>
        </p:nvSpPr>
        <p:spPr bwMode="auto">
          <a:xfrm>
            <a:off x="893035" y="2566035"/>
            <a:ext cx="2400300" cy="41549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altLang="ar-KW" sz="2700" b="1" dirty="0">
                <a:solidFill>
                  <a:srgbClr val="0000CC"/>
                </a:solidFill>
                <a:latin typeface="Candara" panose="020E0502030303020204" pitchFamily="34" charset="0"/>
              </a:rPr>
              <a:t> كانت رحلة </a:t>
            </a:r>
            <a:r>
              <a:rPr lang="ar-KW" altLang="ar-KW" sz="2700" b="1" dirty="0">
                <a:solidFill>
                  <a:srgbClr val="0000CC"/>
                </a:solidFill>
                <a:latin typeface="Candara" panose="020E0502030303020204" pitchFamily="34" charset="0"/>
              </a:rPr>
              <a:t>بحرية</a:t>
            </a:r>
            <a:endParaRPr lang="ar-KW" altLang="ar-KW" sz="2700" b="1" dirty="0">
              <a:solidFill>
                <a:srgbClr val="0000CC"/>
              </a:solidFill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21" name="Rectangle 30">
            <a:extLst>
              <a:ext uri="{FF2B5EF4-FFF2-40B4-BE49-F238E27FC236}">
                <a16:creationId xmlns:a16="http://schemas.microsoft.com/office/drawing/2014/main" id="{703F56C2-2916-494A-9CDE-2E9E33911132}"/>
              </a:ext>
            </a:extLst>
          </p:cNvPr>
          <p:cNvSpPr>
            <a:spLocks/>
          </p:cNvSpPr>
          <p:nvPr/>
        </p:nvSpPr>
        <p:spPr bwMode="auto">
          <a:xfrm>
            <a:off x="3886200" y="3508382"/>
            <a:ext cx="2400300" cy="41549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altLang="ar-KW" sz="2700" b="1" dirty="0">
                <a:solidFill>
                  <a:srgbClr val="0000CC"/>
                </a:solidFill>
                <a:latin typeface="Candara" panose="020E0502030303020204" pitchFamily="34" charset="0"/>
              </a:rPr>
              <a:t> </a:t>
            </a:r>
            <a:r>
              <a:rPr lang="ar-KW" altLang="ar-KW" sz="2700" b="1" dirty="0">
                <a:solidFill>
                  <a:srgbClr val="0000CC"/>
                </a:solidFill>
                <a:latin typeface="Candara" panose="020E0502030303020204" pitchFamily="34" charset="0"/>
              </a:rPr>
              <a:t>للحج</a:t>
            </a:r>
            <a:endParaRPr lang="ar-KW" altLang="ar-KW" sz="2700" b="1" dirty="0">
              <a:solidFill>
                <a:srgbClr val="0000CC"/>
              </a:solidFill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22" name="Rectangle 30">
            <a:extLst>
              <a:ext uri="{FF2B5EF4-FFF2-40B4-BE49-F238E27FC236}">
                <a16:creationId xmlns:a16="http://schemas.microsoft.com/office/drawing/2014/main" id="{C544A9C0-48E3-4051-84BB-7BBED5625DD0}"/>
              </a:ext>
            </a:extLst>
          </p:cNvPr>
          <p:cNvSpPr>
            <a:spLocks/>
          </p:cNvSpPr>
          <p:nvPr/>
        </p:nvSpPr>
        <p:spPr bwMode="auto">
          <a:xfrm>
            <a:off x="417407" y="3360881"/>
            <a:ext cx="2994233" cy="738664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altLang="ar-KW" sz="2400" b="1" dirty="0">
                <a:solidFill>
                  <a:srgbClr val="0000CC"/>
                </a:solidFill>
                <a:latin typeface="Candara" panose="020E0502030303020204" pitchFamily="34" charset="0"/>
              </a:rPr>
              <a:t>لوصف البلدان وحياة الشعوب، والعمل</a:t>
            </a:r>
            <a:endParaRPr lang="ar-KW" altLang="ar-KW" sz="2400" b="1" dirty="0">
              <a:solidFill>
                <a:srgbClr val="0000CC"/>
              </a:solidFill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24" name="Rectangle 30">
            <a:extLst>
              <a:ext uri="{FF2B5EF4-FFF2-40B4-BE49-F238E27FC236}">
                <a16:creationId xmlns:a16="http://schemas.microsoft.com/office/drawing/2014/main" id="{515F520B-2916-410B-B757-9A576A4F50FE}"/>
              </a:ext>
            </a:extLst>
          </p:cNvPr>
          <p:cNvSpPr>
            <a:spLocks/>
          </p:cNvSpPr>
          <p:nvPr/>
        </p:nvSpPr>
        <p:spPr bwMode="auto">
          <a:xfrm>
            <a:off x="3620748" y="4221220"/>
            <a:ext cx="3196126" cy="646331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altLang="ar-KW" sz="2100" b="1" dirty="0">
                <a:solidFill>
                  <a:srgbClr val="0000CC"/>
                </a:solidFill>
                <a:latin typeface="Candara" panose="020E0502030303020204" pitchFamily="34" charset="0"/>
              </a:rPr>
              <a:t>أن دمشق جنة المشرق ومطلع نورها وعروس المدائن .</a:t>
            </a:r>
            <a:endParaRPr lang="ar-KW" altLang="ar-KW" sz="2100" b="1" dirty="0">
              <a:solidFill>
                <a:srgbClr val="0000CC"/>
              </a:solidFill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25" name="Rectangle 30">
            <a:extLst>
              <a:ext uri="{FF2B5EF4-FFF2-40B4-BE49-F238E27FC236}">
                <a16:creationId xmlns:a16="http://schemas.microsoft.com/office/drawing/2014/main" id="{986DBD91-E3FC-4984-8CE2-E9A69C3FDCE4}"/>
              </a:ext>
            </a:extLst>
          </p:cNvPr>
          <p:cNvSpPr>
            <a:spLocks/>
          </p:cNvSpPr>
          <p:nvPr/>
        </p:nvSpPr>
        <p:spPr bwMode="auto">
          <a:xfrm>
            <a:off x="299103" y="4275147"/>
            <a:ext cx="3196127" cy="646331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altLang="ar-KW" sz="2100" b="1" dirty="0">
                <a:solidFill>
                  <a:srgbClr val="0000CC"/>
                </a:solidFill>
                <a:latin typeface="Candara" panose="020E0502030303020204" pitchFamily="34" charset="0"/>
              </a:rPr>
              <a:t>أن مدينة </a:t>
            </a:r>
            <a:r>
              <a:rPr lang="ar-SA" altLang="ar-KW" sz="2100" b="1" dirty="0" err="1">
                <a:solidFill>
                  <a:srgbClr val="0000CC"/>
                </a:solidFill>
                <a:latin typeface="Candara" panose="020E0502030303020204" pitchFamily="34" charset="0"/>
              </a:rPr>
              <a:t>هانغشوا</a:t>
            </a:r>
            <a:r>
              <a:rPr lang="ar-SA" altLang="ar-KW" sz="2100" b="1" dirty="0">
                <a:solidFill>
                  <a:srgbClr val="0000CC"/>
                </a:solidFill>
                <a:latin typeface="Candara" panose="020E0502030303020204" pitchFamily="34" charset="0"/>
              </a:rPr>
              <a:t> الصينية أكبر مدينة على سطح الأرض .</a:t>
            </a:r>
            <a:endParaRPr lang="ar-KW" altLang="ar-KW" sz="2100" b="1" dirty="0">
              <a:solidFill>
                <a:srgbClr val="0000CC"/>
              </a:solidFill>
              <a:ea typeface="Gill Sans SemiBold"/>
              <a:cs typeface="Gill Sans SemiBold"/>
              <a:sym typeface="Gill Sa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 picture containing table, flower, board, cutting&#10;&#10;Description automatically generated">
            <a:extLst>
              <a:ext uri="{FF2B5EF4-FFF2-40B4-BE49-F238E27FC236}">
                <a16:creationId xmlns:a16="http://schemas.microsoft.com/office/drawing/2014/main" id="{00129087-E803-4112-AD39-8C88F2E6E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2938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6F6A7C-98E7-447C-90C0-F76EE5524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397" y="1045815"/>
            <a:ext cx="4697939" cy="333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D1E5FE-F4AF-488B-AE08-77929C3D2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2458641"/>
            <a:ext cx="2426494" cy="66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9" tIns="18284" rIns="36569" bIns="18284">
            <a:spAutoFit/>
          </a:bodyPr>
          <a:lstStyle>
            <a:lvl1pPr algn="r" defTabSz="323850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algn="r" defTabSz="323850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algn="r" defTabSz="323850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algn="r" defTabSz="323850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algn="r" defTabSz="323850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3238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3238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3238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3238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BH" altLang="ar-KW" sz="3600" b="1" u="sng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khbar MT" pitchFamily="2" charset="-78"/>
              </a:rPr>
              <a:t>* </a:t>
            </a:r>
            <a:r>
              <a:rPr lang="ar-BH" altLang="ar-KW" sz="4050" b="1" u="sng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khbar MT" pitchFamily="2" charset="-78"/>
              </a:rPr>
              <a:t>عُنْوان </a:t>
            </a:r>
            <a:r>
              <a:rPr lang="ar-KW" altLang="ar-KW" sz="4050" b="1" u="sng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khbar MT" pitchFamily="2" charset="-78"/>
              </a:rPr>
              <a:t>النشاط </a:t>
            </a:r>
            <a:r>
              <a:rPr lang="ar-BH" altLang="ar-KW" sz="4050" b="1" u="sng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khbar MT" pitchFamily="2" charset="-78"/>
              </a:rPr>
              <a:t>:</a:t>
            </a:r>
            <a:endParaRPr lang="en-US" altLang="ar-KW" sz="4050" b="1" u="sng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khbar MT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68E2C-20FE-4A38-9DA9-4848A39D5EAA}"/>
              </a:ext>
            </a:extLst>
          </p:cNvPr>
          <p:cNvSpPr txBox="1"/>
          <p:nvPr/>
        </p:nvSpPr>
        <p:spPr>
          <a:xfrm>
            <a:off x="2465785" y="3067051"/>
            <a:ext cx="4242197" cy="729422"/>
          </a:xfrm>
          <a:prstGeom prst="rect">
            <a:avLst/>
          </a:prstGeom>
          <a:noFill/>
        </p:spPr>
        <p:txBody>
          <a:bodyPr lIns="36569" tIns="18284" rIns="36569" bIns="18284">
            <a:spAutoFit/>
          </a:bodyPr>
          <a:lstStyle/>
          <a:p>
            <a:pPr algn="ctr" defTabSz="182863" rtl="1">
              <a:defRPr/>
            </a:pPr>
            <a:r>
              <a:rPr lang="ar-KW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khbar MT" pitchFamily="2" charset="-78"/>
              </a:rPr>
              <a:t>مع ابن بطوطة</a:t>
            </a:r>
          </a:p>
        </p:txBody>
      </p:sp>
      <p:sp>
        <p:nvSpPr>
          <p:cNvPr id="15366" name="عنصر نائب للتاريخ 3">
            <a:extLst>
              <a:ext uri="{FF2B5EF4-FFF2-40B4-BE49-F238E27FC236}">
                <a16:creationId xmlns:a16="http://schemas.microsoft.com/office/drawing/2014/main" id="{4E6CC04F-D94C-4EB8-BD29-29184F826E7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164138" y="6249988"/>
            <a:ext cx="37861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ar-SA"/>
            </a:defPPr>
            <a:lvl1pPr algn="r" rtl="1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ar-KW" sz="750">
              <a:solidFill>
                <a:srgbClr val="898989"/>
              </a:solidFill>
              <a:latin typeface="Trebuchet MS" panose="020B0603020202020204" pitchFamily="34" charset="0"/>
            </a:endParaRPr>
          </a:p>
        </p:txBody>
      </p:sp>
      <p:sp>
        <p:nvSpPr>
          <p:cNvPr id="15367" name="عنصر نائب للتذييل 1">
            <a:extLst>
              <a:ext uri="{FF2B5EF4-FFF2-40B4-BE49-F238E27FC236}">
                <a16:creationId xmlns:a16="http://schemas.microsoft.com/office/drawing/2014/main" id="{6922913B-4F01-48C0-AA43-DB38731968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93675" y="6249988"/>
            <a:ext cx="37861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ar-SA"/>
            </a:defPPr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US" altLang="ar-KW" sz="750">
              <a:solidFill>
                <a:srgbClr val="898989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64265AE-20BC-40CD-809E-996278D06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41" y="4008835"/>
            <a:ext cx="32385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2724B5E-730B-4237-AA00-2349C7551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635" y="4065985"/>
            <a:ext cx="2106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KW" altLang="ar-KW" b="1">
                <a:solidFill>
                  <a:schemeClr val="tx1"/>
                </a:solidFill>
                <a:latin typeface="Arial" panose="020B0604020202020204" pitchFamily="34" charset="0"/>
              </a:rPr>
              <a:t>122- 123- 124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عنصر نائب للتاريخ 1">
            <a:extLst>
              <a:ext uri="{FF2B5EF4-FFF2-40B4-BE49-F238E27FC236}">
                <a16:creationId xmlns:a16="http://schemas.microsoft.com/office/drawing/2014/main" id="{AD92E099-C38D-4C75-9ABC-2C352433638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164138" y="6249988"/>
            <a:ext cx="37861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ar-SA"/>
            </a:defPPr>
            <a:lvl1pPr algn="r" rtl="1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ar-KW" sz="750">
              <a:solidFill>
                <a:srgbClr val="898989"/>
              </a:solidFill>
              <a:latin typeface="Trebuchet MS" panose="020B0603020202020204" pitchFamily="34" charset="0"/>
            </a:endParaRPr>
          </a:p>
        </p:txBody>
      </p:sp>
      <p:sp>
        <p:nvSpPr>
          <p:cNvPr id="16387" name="عنصر نائب للتذييل 2">
            <a:extLst>
              <a:ext uri="{FF2B5EF4-FFF2-40B4-BE49-F238E27FC236}">
                <a16:creationId xmlns:a16="http://schemas.microsoft.com/office/drawing/2014/main" id="{875D66F1-F238-4CD0-BDE3-E80768FFE2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93675" y="6249988"/>
            <a:ext cx="37861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ar-SA"/>
            </a:defPPr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US" altLang="ar-KW" sz="750">
              <a:solidFill>
                <a:srgbClr val="898989"/>
              </a:solidFill>
              <a:latin typeface="Trebuchet MS" panose="020B0603020202020204" pitchFamily="34" charset="0"/>
            </a:endParaRPr>
          </a:p>
        </p:txBody>
      </p:sp>
      <p:pic>
        <p:nvPicPr>
          <p:cNvPr id="81924" name="Picture 2" descr="C:\Users\pc\Desktop\بور قابلة للتحرير\بطاقات-للكتابة-عليها-للتصميم (1).jpg">
            <a:extLst>
              <a:ext uri="{FF2B5EF4-FFF2-40B4-BE49-F238E27FC236}">
                <a16:creationId xmlns:a16="http://schemas.microsoft.com/office/drawing/2014/main" id="{410E7037-1509-4D30-B0D1-400F57998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93863" y="172195"/>
            <a:ext cx="7631394" cy="4416897"/>
          </a:xfrm>
          <a:prstGeom prst="rect">
            <a:avLst/>
          </a:prstGeom>
          <a:noFill/>
          <a:ln>
            <a:noFill/>
          </a:ln>
        </p:spPr>
      </p:pic>
      <p:sp>
        <p:nvSpPr>
          <p:cNvPr id="16389" name="مربع نص 7">
            <a:extLst>
              <a:ext uri="{FF2B5EF4-FFF2-40B4-BE49-F238E27FC236}">
                <a16:creationId xmlns:a16="http://schemas.microsoft.com/office/drawing/2014/main" id="{0B0E25B9-92C2-4215-AB9B-79B472A26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523" y="1096588"/>
            <a:ext cx="4371708" cy="218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ar-KW" altLang="ar-KW" b="1" u="sng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الكفاية :</a:t>
            </a:r>
            <a:r>
              <a:rPr lang="ar-KW" altLang="ar-KW" sz="3000" b="1" u="sng" dirty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2-3</a:t>
            </a:r>
            <a:endParaRPr lang="ar-KW" altLang="ar-KW" sz="2025" b="1" u="sng" dirty="0">
              <a:solidFill>
                <a:schemeClr val="tx1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ar-KW" altLang="ar-KW" b="1" u="sng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المعيار :</a:t>
            </a:r>
          </a:p>
          <a:p>
            <a:pPr algn="ctr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ar-KW" altLang="ar-KW" sz="2100" b="1" dirty="0">
                <a:solidFill>
                  <a:srgbClr val="0000CC"/>
                </a:solidFill>
                <a:latin typeface="Palatino Linotype" panose="02040502050505030304" pitchFamily="18" charset="0"/>
              </a:rPr>
              <a:t>تحدد أوجه التشابه والاختلاف والأسباب والنتائج .</a:t>
            </a:r>
            <a:endParaRPr lang="en-US" altLang="ar-KW" sz="1800" b="1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4" name="breez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8DE6FDC-720A-4D02-920A-1E76150B6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912" y="85536"/>
            <a:ext cx="9067088" cy="496502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8D56165-0AB9-4411-95D8-534F84C0C330}"/>
              </a:ext>
            </a:extLst>
          </p:cNvPr>
          <p:cNvSpPr/>
          <p:nvPr/>
        </p:nvSpPr>
        <p:spPr>
          <a:xfrm>
            <a:off x="7093010" y="307649"/>
            <a:ext cx="1854438" cy="6152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التمهيد : 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20DE4F5-9563-4D5B-9305-9FD5CC1425E6}"/>
              </a:ext>
            </a:extLst>
          </p:cNvPr>
          <p:cNvSpPr/>
          <p:nvPr/>
        </p:nvSpPr>
        <p:spPr>
          <a:xfrm>
            <a:off x="299102" y="2794474"/>
            <a:ext cx="8622707" cy="2256090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r"/>
            <a:r>
              <a:rPr lang="ar-KW" sz="4800" b="1" dirty="0">
                <a:solidFill>
                  <a:srgbClr val="FF0000"/>
                </a:solidFill>
              </a:rPr>
              <a:t>أعلل ما يأتي :</a:t>
            </a:r>
          </a:p>
          <a:p>
            <a:r>
              <a:rPr lang="ar-KW" sz="4800" b="1" dirty="0">
                <a:solidFill>
                  <a:schemeClr val="tx1"/>
                </a:solidFill>
              </a:rPr>
              <a:t> رغبة الإنسان في السفر حول العالم .</a:t>
            </a:r>
          </a:p>
        </p:txBody>
      </p:sp>
      <p:pic>
        <p:nvPicPr>
          <p:cNvPr id="7" name="صورة 6" descr="صورة تحتوي على سماء, خارجي, الطائرة, طائرة&#10;&#10;تم إنشاء الوصف تلقائياً">
            <a:extLst>
              <a:ext uri="{FF2B5EF4-FFF2-40B4-BE49-F238E27FC236}">
                <a16:creationId xmlns:a16="http://schemas.microsoft.com/office/drawing/2014/main" id="{BB4337C9-A3E0-4D1F-9115-7C54D8B46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586952" y="258134"/>
            <a:ext cx="3198551" cy="21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ابن بطوطة_1080p">
            <a:hlinkClick r:id="" action="ppaction://media"/>
            <a:extLst>
              <a:ext uri="{FF2B5EF4-FFF2-40B4-BE49-F238E27FC236}">
                <a16:creationId xmlns:a16="http://schemas.microsoft.com/office/drawing/2014/main" id="{2B15694E-64FA-45BD-A0D8-2DA7B1E4E7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reeze.wav"/>
          </p:stSnd>
        </p:sndAc>
      </p:transition>
    </mc:Choice>
    <mc:Fallback xmlns="">
      <p:transition spd="slow"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D56E5B65-E68C-4E35-83FE-6BF89C005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8335"/>
            <a:ext cx="67770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783FF1-28BC-4B65-8BBC-CA6A1113103F}"/>
              </a:ext>
            </a:extLst>
          </p:cNvPr>
          <p:cNvSpPr txBox="1"/>
          <p:nvPr/>
        </p:nvSpPr>
        <p:spPr>
          <a:xfrm>
            <a:off x="2519363" y="2971800"/>
            <a:ext cx="4171950" cy="18235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ar-KW" sz="11250" b="1" dirty="0"/>
              <a:t>قراءة  </a:t>
            </a:r>
            <a:endParaRPr lang="en-US" sz="1125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4" name="breez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1D929757-5CA0-49B0-B28D-07753F496C8D}"/>
              </a:ext>
            </a:extLst>
          </p:cNvPr>
          <p:cNvSpPr txBox="1"/>
          <p:nvPr/>
        </p:nvSpPr>
        <p:spPr>
          <a:xfrm>
            <a:off x="1143000" y="0"/>
            <a:ext cx="6858000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KW" sz="1500" b="1" dirty="0">
                <a:solidFill>
                  <a:schemeClr val="tx1"/>
                </a:solidFill>
                <a:cs typeface="+mj-cs"/>
              </a:rPr>
              <a:t>الوحدة التعليمية الثالثة : </a:t>
            </a:r>
            <a:r>
              <a:rPr lang="ar-KW" sz="1500" b="1" dirty="0">
                <a:solidFill>
                  <a:srgbClr val="0000CC"/>
                </a:solidFill>
                <a:cs typeface="+mj-cs"/>
              </a:rPr>
              <a:t>هيا نكتشف</a:t>
            </a:r>
          </a:p>
          <a:p>
            <a:pPr algn="ctr" rtl="1">
              <a:defRPr/>
            </a:pPr>
            <a:r>
              <a:rPr lang="ar-KW" sz="1500" b="1" dirty="0">
                <a:solidFill>
                  <a:schemeClr val="tx1"/>
                </a:solidFill>
                <a:cs typeface="+mj-cs"/>
              </a:rPr>
              <a:t>النشاط : </a:t>
            </a:r>
            <a:r>
              <a:rPr lang="ar-KW" sz="1500" b="1" dirty="0">
                <a:solidFill>
                  <a:srgbClr val="0000CC"/>
                </a:solidFill>
              </a:rPr>
              <a:t>مع ابن بطوطة  ( 2- 3)  </a:t>
            </a:r>
            <a:r>
              <a:rPr lang="ar-KW" sz="1500" b="1" dirty="0" err="1">
                <a:solidFill>
                  <a:srgbClr val="0000CC"/>
                </a:solidFill>
              </a:rPr>
              <a:t>ص</a:t>
            </a:r>
            <a:r>
              <a:rPr lang="ar-KW" sz="1500" b="1" dirty="0">
                <a:solidFill>
                  <a:srgbClr val="0000CC"/>
                </a:solidFill>
              </a:rPr>
              <a:t> 124 – 125 – 126 </a:t>
            </a:r>
            <a:endParaRPr lang="ar-KW" sz="1500" b="1" dirty="0">
              <a:solidFill>
                <a:srgbClr val="0000CC"/>
              </a:solidFill>
              <a:cs typeface="+mj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C317932-B43E-41F9-A475-36A5235BC699}"/>
              </a:ext>
            </a:extLst>
          </p:cNvPr>
          <p:cNvSpPr txBox="1"/>
          <p:nvPr/>
        </p:nvSpPr>
        <p:spPr>
          <a:xfrm>
            <a:off x="1485900" y="0"/>
            <a:ext cx="6229350" cy="7155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KW" sz="405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1) القراءة</a:t>
            </a:r>
            <a:endParaRPr lang="en-US" sz="4050" b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8436" name="صورة 8" descr="IMG_2282.PNG">
            <a:extLst>
              <a:ext uri="{FF2B5EF4-FFF2-40B4-BE49-F238E27FC236}">
                <a16:creationId xmlns:a16="http://schemas.microsoft.com/office/drawing/2014/main" id="{8B36BFAF-7C85-4CE7-BEB4-5D0F7E6C0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0265" r="13670" b="54056"/>
          <a:stretch>
            <a:fillRect/>
          </a:stretch>
        </p:blipFill>
        <p:spPr bwMode="auto">
          <a:xfrm>
            <a:off x="1143000" y="0"/>
            <a:ext cx="1371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صورة 10" descr="IMG_2282.PNG">
            <a:extLst>
              <a:ext uri="{FF2B5EF4-FFF2-40B4-BE49-F238E27FC236}">
                <a16:creationId xmlns:a16="http://schemas.microsoft.com/office/drawing/2014/main" id="{14EF78F9-82A8-4660-A5AC-F60BCE74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0265" r="13670" b="54056"/>
          <a:stretch>
            <a:fillRect/>
          </a:stretch>
        </p:blipFill>
        <p:spPr bwMode="auto">
          <a:xfrm>
            <a:off x="6629400" y="0"/>
            <a:ext cx="1371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صورة 11" descr="IMG_2282.PNG">
            <a:extLst>
              <a:ext uri="{FF2B5EF4-FFF2-40B4-BE49-F238E27FC236}">
                <a16:creationId xmlns:a16="http://schemas.microsoft.com/office/drawing/2014/main" id="{7709686B-AA4E-41EF-8CF7-5276FAC0D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 t="64221" r="3703" b="10980"/>
          <a:stretch>
            <a:fillRect/>
          </a:stretch>
        </p:blipFill>
        <p:spPr bwMode="auto">
          <a:xfrm>
            <a:off x="1143000" y="857250"/>
            <a:ext cx="6858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5" name="breez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E528D8DB-0795-4DFC-A37F-B7F819A8FB59}"/>
              </a:ext>
            </a:extLst>
          </p:cNvPr>
          <p:cNvSpPr txBox="1"/>
          <p:nvPr/>
        </p:nvSpPr>
        <p:spPr>
          <a:xfrm>
            <a:off x="1143000" y="0"/>
            <a:ext cx="6858000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KW" sz="1500" b="1" dirty="0">
                <a:solidFill>
                  <a:schemeClr val="tx1"/>
                </a:solidFill>
                <a:cs typeface="+mj-cs"/>
              </a:rPr>
              <a:t>الوحدة التعليمية الثالثة : </a:t>
            </a:r>
            <a:r>
              <a:rPr lang="ar-KW" sz="1500" b="1" dirty="0">
                <a:solidFill>
                  <a:srgbClr val="0000CC"/>
                </a:solidFill>
                <a:cs typeface="+mj-cs"/>
              </a:rPr>
              <a:t>هيا نكتشف</a:t>
            </a:r>
          </a:p>
          <a:p>
            <a:pPr algn="ctr" rtl="1">
              <a:defRPr/>
            </a:pPr>
            <a:r>
              <a:rPr lang="ar-KW" sz="1500" b="1" dirty="0">
                <a:solidFill>
                  <a:schemeClr val="tx1"/>
                </a:solidFill>
                <a:cs typeface="+mj-cs"/>
              </a:rPr>
              <a:t>النشاط : </a:t>
            </a:r>
            <a:r>
              <a:rPr lang="ar-KW" sz="1500" b="1" dirty="0">
                <a:solidFill>
                  <a:srgbClr val="0000CC"/>
                </a:solidFill>
              </a:rPr>
              <a:t>مع ابن بطوطة  ( 2- 3)  </a:t>
            </a:r>
            <a:r>
              <a:rPr lang="ar-KW" sz="1500" b="1" dirty="0" err="1">
                <a:solidFill>
                  <a:srgbClr val="0000CC"/>
                </a:solidFill>
              </a:rPr>
              <a:t>ص</a:t>
            </a:r>
            <a:r>
              <a:rPr lang="ar-KW" sz="1500" b="1" dirty="0">
                <a:solidFill>
                  <a:srgbClr val="0000CC"/>
                </a:solidFill>
              </a:rPr>
              <a:t> 124 – 125 – 126 </a:t>
            </a:r>
            <a:endParaRPr lang="ar-KW" sz="1500" b="1" dirty="0">
              <a:solidFill>
                <a:srgbClr val="0000CC"/>
              </a:solidFill>
              <a:cs typeface="+mj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D789FE6-7B5F-4119-B1A5-D39CD5D7691F}"/>
              </a:ext>
            </a:extLst>
          </p:cNvPr>
          <p:cNvSpPr txBox="1"/>
          <p:nvPr/>
        </p:nvSpPr>
        <p:spPr>
          <a:xfrm>
            <a:off x="1485900" y="0"/>
            <a:ext cx="6229350" cy="7155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KW" sz="405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2) القراءة</a:t>
            </a:r>
            <a:endParaRPr lang="en-US" sz="4050" b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9460" name="صورة 8" descr="IMG_2282.PNG">
            <a:extLst>
              <a:ext uri="{FF2B5EF4-FFF2-40B4-BE49-F238E27FC236}">
                <a16:creationId xmlns:a16="http://schemas.microsoft.com/office/drawing/2014/main" id="{30CECEA6-7D2A-4212-96BC-49ABE596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0265" r="13670" b="54056"/>
          <a:stretch>
            <a:fillRect/>
          </a:stretch>
        </p:blipFill>
        <p:spPr bwMode="auto">
          <a:xfrm>
            <a:off x="1143000" y="0"/>
            <a:ext cx="1371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صورة 10" descr="IMG_2282.PNG">
            <a:extLst>
              <a:ext uri="{FF2B5EF4-FFF2-40B4-BE49-F238E27FC236}">
                <a16:creationId xmlns:a16="http://schemas.microsoft.com/office/drawing/2014/main" id="{61A41BA6-4DD5-4EFF-9E70-896D9F5A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0265" r="13670" b="54056"/>
          <a:stretch>
            <a:fillRect/>
          </a:stretch>
        </p:blipFill>
        <p:spPr bwMode="auto">
          <a:xfrm>
            <a:off x="6629400" y="0"/>
            <a:ext cx="1371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صورة 7" descr="IMG_2283.PNG">
            <a:extLst>
              <a:ext uri="{FF2B5EF4-FFF2-40B4-BE49-F238E27FC236}">
                <a16:creationId xmlns:a16="http://schemas.microsoft.com/office/drawing/2014/main" id="{68164513-0DCF-46AB-9F20-FCF07A025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8623" r="5833" b="67413"/>
          <a:stretch/>
        </p:blipFill>
        <p:spPr bwMode="auto">
          <a:xfrm>
            <a:off x="290557" y="715581"/>
            <a:ext cx="8562886" cy="45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5" name="breeze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86309074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515</Words>
  <Application>Microsoft Office PowerPoint</Application>
  <PresentationFormat>عرض على الشاشة (16:9)</PresentationFormat>
  <Paragraphs>108</Paragraphs>
  <Slides>24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2" baseType="lpstr">
      <vt:lpstr>Aref Ruqaa</vt:lpstr>
      <vt:lpstr>Arial Unicode MS</vt:lpstr>
      <vt:lpstr>Candara</vt:lpstr>
      <vt:lpstr>Arabic Typesetting</vt:lpstr>
      <vt:lpstr>Arial</vt:lpstr>
      <vt:lpstr>Palatino Linotype</vt:lpstr>
      <vt:lpstr>Trebuchet MS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welcome</dc:creator>
  <cp:lastModifiedBy>دانه محمد راشد راشد</cp:lastModifiedBy>
  <cp:revision>14</cp:revision>
  <dcterms:modified xsi:type="dcterms:W3CDTF">2023-06-12T15:13:58Z</dcterms:modified>
</cp:coreProperties>
</file>