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  <p:sldMasterId id="2147483684" r:id="rId3"/>
    <p:sldMasterId id="2147483702" r:id="rId4"/>
  </p:sldMasterIdLst>
  <p:notesMasterIdLst>
    <p:notesMasterId r:id="rId30"/>
  </p:notesMasterIdLst>
  <p:sldIdLst>
    <p:sldId id="340" r:id="rId5"/>
    <p:sldId id="294" r:id="rId6"/>
    <p:sldId id="323" r:id="rId7"/>
    <p:sldId id="276" r:id="rId8"/>
    <p:sldId id="400" r:id="rId9"/>
    <p:sldId id="398" r:id="rId10"/>
    <p:sldId id="399" r:id="rId11"/>
    <p:sldId id="328" r:id="rId12"/>
    <p:sldId id="329" r:id="rId13"/>
    <p:sldId id="330" r:id="rId14"/>
    <p:sldId id="264" r:id="rId15"/>
    <p:sldId id="277" r:id="rId16"/>
    <p:sldId id="275" r:id="rId17"/>
    <p:sldId id="300" r:id="rId18"/>
    <p:sldId id="301" r:id="rId19"/>
    <p:sldId id="341" r:id="rId20"/>
    <p:sldId id="326" r:id="rId21"/>
    <p:sldId id="391" r:id="rId22"/>
    <p:sldId id="327" r:id="rId23"/>
    <p:sldId id="343" r:id="rId24"/>
    <p:sldId id="344" r:id="rId25"/>
    <p:sldId id="397" r:id="rId26"/>
    <p:sldId id="345" r:id="rId27"/>
    <p:sldId id="339" r:id="rId28"/>
    <p:sldId id="370" r:id="rId29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59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6F86A7E-E6FA-49C5-8D45-93EE64086936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CCDF8ED-9ABE-4B58-B04C-F8E0A872721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281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>
            <a:extLst>
              <a:ext uri="{FF2B5EF4-FFF2-40B4-BE49-F238E27FC236}">
                <a16:creationId xmlns:a16="http://schemas.microsoft.com/office/drawing/2014/main" id="{C2546D31-E6AF-4A9F-807F-B8C285D51F7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algn="l" rtl="0" eaLnBrk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  <a:tab pos="27432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 marL="0" marR="0" lvl="0" indent="0" algn="r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/>
            </a:pPr>
            <a:fld id="{9B3181C7-F2DD-4398-B660-928CA6F92BD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DejaVu Sans" charset="0"/>
              </a:rPr>
              <a:pPr marL="0" marR="0" lvl="0" indent="0" algn="r" defTabSz="914400" rtl="0" eaLnBrk="1" fontAlgn="base" latinLnBrk="0" hangingPunct="0">
                <a:lnSpc>
                  <a:spcPct val="93000"/>
                </a:lnSpc>
                <a:spcBef>
                  <a:spcPts val="13"/>
                </a:spcBef>
                <a:spcAft>
                  <a:spcPts val="13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914400" algn="l"/>
                  <a:tab pos="1828800" algn="l"/>
                  <a:tab pos="2743200" algn="l"/>
                </a:tabLst>
                <a:defRPr/>
              </a:pPr>
              <a:t>18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DejaVu Sans" charset="0"/>
            </a:endParaRPr>
          </a:p>
        </p:txBody>
      </p:sp>
      <p:sp>
        <p:nvSpPr>
          <p:cNvPr id="7171" name="Rectangle 1">
            <a:extLst>
              <a:ext uri="{FF2B5EF4-FFF2-40B4-BE49-F238E27FC236}">
                <a16:creationId xmlns:a16="http://schemas.microsoft.com/office/drawing/2014/main" id="{A2B0A741-ABE8-4DB8-A5DD-608D4619BF24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4013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E262EEE1-164A-4C2E-BD8A-4A902B0FADA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7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29E6-F83B-A3A2-B751-B73113F5B8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B9DAC-BBD5-165E-EA3F-CFF4A08B8F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01715-5884-4D26-ECAD-3A070981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EB456-04DD-9522-C64D-44D8AEBA3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3B5AC-BC07-0F10-3517-CC6BD5B0E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9658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DFB2E-F180-4D6D-D451-5FE494FB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5D91BC-39EC-B097-E4F2-F837B4E82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65AA5-F581-A323-1913-91334CE5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ACF3C-5EFD-DB86-A3FD-F9CD80985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CB901-23A5-D6F4-D935-388B3764A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314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020DF4-B34B-8C8E-75F8-66512F2BD8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CF5C8-8747-4617-40E0-DD86A2C11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447BAA-5DBD-757E-3E4D-4AE95B816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BEF19-FB0D-5296-ACF9-4FEDCCCB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7D869-C38F-E939-E607-4070914DE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44345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D5B99EE-D2DB-4672-99F4-D731EC30D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CE9C8FFD-41ED-4CEC-9B38-C2B5AC10B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059DF7-EFCF-40EE-8DCF-FC6CB26D0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9BBB19F-5257-48E8-9A98-CE20748E6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22A67C-049A-4D9C-8BB0-10910965E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244308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5CE937-F1FA-45E9-B540-275FA2C0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DE95E55-DDFC-4398-AA4A-7F9B00199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B387DCE-E91F-4540-88A0-9384458F1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F5AECC4-3B89-4A9B-8546-833A551A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A058796-C2A8-41B3-8F58-51E02522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327907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867349C-A898-4799-8CD6-2B7970E4E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E41E188-2B43-4B2B-A4F9-F17886B93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42623A-4085-4E89-9619-43F910E6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BE97BEC-384E-4FFC-8008-0F9387D58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89D7603-CC53-4338-A3A9-2C63BC8F6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624248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7B570DE-7222-40B5-A3AA-3AF5852DB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7F6EAA-94B6-4A05-833A-D731A755E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09144FF-D72E-4F16-AEC9-4D4C812B3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B613A5E-634F-4F19-A791-AE7137477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F74BDF5-5868-4C99-AE4D-365C24EE9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31118F1-4C27-4568-B060-D363A8BD6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098296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974375-5F9C-4566-85B0-C43C0D3D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79209F7-D18A-4F89-A64F-B5B50C464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B72087-B036-4A71-87C6-C69DB4EC4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B01B846-5F45-4CED-B629-A6E913F08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859B479-08F0-4B0E-8EDC-E8C2FBA62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3A9FE22-8233-4659-922A-C2629775E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890AE82E-4C63-47CA-8F6C-B40D0D7F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5F71D4A-DC0B-4D13-B61A-71E2BFC9A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937622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A2F7FC-F0D8-4744-B72E-476F6DD2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5BA9D10-1E01-4B00-9C83-2387580F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23BF7BC8-7D85-4F16-873D-7BBD0DD3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550DEA06-E27E-4FA5-85ED-710B405A5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7111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18EA345-544A-4F92-AEA7-98C6424BE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C76F935-6670-4709-837C-2A2DD7D3B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961783E6-7633-45AE-9761-4F75AF188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16516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05BFD0-BDA7-4B96-B039-DF4B75B7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349965D-73A0-4D38-A4AC-DC5DCA109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253DA84-1B66-410E-B60B-B3D83EAF2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B40B11D-26CE-4B17-A7A9-DD973E58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286B805-6753-4B80-B5BD-37ECCF226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ADDE562-EDA4-4FC2-A025-C300546A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686352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3FD5B-C7CB-A298-BE6F-E0E84B84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14FA3-C497-F756-1E4A-50449280A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4F917-AA8B-BC15-771D-CC8BA06C2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B2EE4-5A4C-BE77-455C-0983DD41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9CE61-DB50-377A-FCC1-179C8DB5C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59827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AEA736-FF77-47F9-90B2-07A4A176B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C7D7186C-7B7E-49EA-8836-BE88717E78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09AFC6D-3B82-423E-8536-D0B97AA18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1C3EE72-29FE-454C-92EE-862E693A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A60FDA4-67E7-4BB4-9CE7-6F2881DB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1DB16A-3B7B-40A2-B87F-4077BC4D5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891034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AB5E4C9-88FE-4E77-B73A-EA51EFDD2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8F0518F-0846-426C-BA1D-0557DF3A82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ACB0AA5-3382-4DD1-A9FB-C786DF044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B7A386-BB13-45CE-BD21-CECB4A002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7F6D034-C4F8-46EE-8C8B-B17EAE62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3613025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21A3427-EA5B-4144-B460-56748D8EDC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018F3E0-B7F0-48D4-AD73-212B19956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16395B2-056D-484B-AA97-D323D4A9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A5ABA4-31D3-4F2E-BED7-1DB812381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1B80C6-79C6-4071-99B7-BB35A908C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22482039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7878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622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82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6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8143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8497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167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CB34-6CE4-A1EC-748B-A69B9B59C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900ED-1254-486C-75BA-7AB004232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741A5-3538-4793-90EC-770D4DCA0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86A59-2B18-A9EF-AF2D-A77ED4D6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422A-23EE-3D04-48B9-0B093F1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545495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927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7632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811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384296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841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39675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9117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065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3723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91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66747-949A-2F2B-D2FA-D31AD8874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7729A-B8DB-AF0B-A899-D12FD55155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A0A2-EBE8-88FC-28A2-3B43F3B44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3696B-A269-E76E-A7D5-E9341890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F9047-1328-B0FE-8DBD-D845B26E0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F0656-F82C-6751-E638-8B0CF7423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6921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899604-3D93-4812-B631-940339DC3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022B5BF-671D-42C6-9CB5-9E09C42275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1D89745-AEA3-4A17-BBC1-313F9A8347B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59A617-8482-48FF-B182-33AEE36AD95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6F75003-4104-458F-9C8E-D859619F24D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6DFD9-47ED-4841-9C51-7E670E61B7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168887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9006E5-5B17-4737-9E3C-5A922D479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1452B1-E00F-4E71-93EB-35F9B542B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C2412AB-FA87-4024-89D4-AF6F5B7B8D1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C5446FB-0F6B-4797-86E5-8E1A976BE08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53FB600-3BF0-4076-9DB2-E3FBE1B94B9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99393-35D0-4324-8E25-8644DBE2E2B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383987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A86298-8F9F-4978-BB21-FE0C138D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7AB11D0-C7B9-4360-A24D-A5455EC5D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4F3722-9162-4AF9-B272-581544ED328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E12309E-2CE7-4B1B-A031-77A21A053E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9911D8B-0119-4133-9377-B85F65382D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2B24B-7432-4A0B-B07E-0124CAC66CB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814332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F52147-AE9A-4BF2-B109-7559B4E34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37DD8D4-CA85-4C80-9A5C-CF59F61E09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2CC8CC7-1829-42D3-AD84-456FBA9C6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9CD45871-87B5-4F40-A394-8F6B6110D0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05E503E-D32D-40D0-BC07-F2BC40E218E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765B68A-AD4B-4B1C-A29B-354F4EAAF5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5CBB6-BCE6-450B-81E5-CF0BF94D28C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0300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DD6CAD8-7018-4375-A12B-AB1DF08A7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19459D-C973-4512-B74E-83EE02E54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AE43FCF-E6AE-4035-AF4C-BA8E82C904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A7740C5E-3E64-41DD-80E6-386F02D06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982C791B-3C76-407B-AA32-B58A3055D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49537EE-9E7B-4F4E-B09F-413E037F0C1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0A53ACD-EEC5-4171-86AC-AEA815E26EB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34BD4B9-6E1E-4ED4-9CBA-59D26871FCF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1271D-D4A6-4C0F-8951-F1653EA6E33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55621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52E129-04D4-4FEB-8627-F03273641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338585-E2B4-4A57-ABC4-195ACF4860D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6DB547-F4D0-4006-9B6E-F4BD95B9281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A15F1-314D-4B11-9969-4C58E964D7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AE1ED6-F31E-4262-A483-E89AEE8942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21351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98BF8B1-E1ED-4F77-93C6-6E5B5D3AF26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1180C3D-3E00-4274-9194-53473AACF07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F28D63-097C-456C-ABF0-97A52D1036A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F6686-9B16-4D91-B787-94D81BF450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63397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B34D0BC-69DF-4E94-AEDB-A7D6A7328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659A7-044E-4F32-B843-6AFC08F79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5D3A327-BE11-4A1D-93E6-6896F55E1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4A8D12B-1DD8-477F-8A7F-2289FBD1B4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71B5A93-BCC6-43AC-A78E-8C712377E5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3BC1FA3-7117-4ABF-A2E7-82338EFCFC2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DCDD13-FE75-499C-AD6C-C49C4B168C7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501491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E59631-E160-49C4-8CFB-730F2EBA7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A5697CD-5C7B-44B1-B76E-B1492D9134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9E1435E-1191-442F-9037-4ED4FF067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1245C5-C75F-4511-B837-A62453E31F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A052D55-8FFE-4F2F-A3D4-D4FC6FAC708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14D0894-9C09-45EA-91F6-36CDEFCBEEC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7E2409-0159-421F-A6AA-2FF9F08F56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93016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431AD4-4A6A-4737-B65B-3C9501050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A80A3D-5DA2-41B3-B6FF-A7B28DA60A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FCDBD2F-31F1-4A7D-AB74-EB3DA603145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49A9963-60F8-434D-8F9A-BE9632E386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FBA17BE-AC60-4871-AF6F-CF9BD6EB65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B8FC9-8D69-4A2A-9CDC-1BEBACB2DEE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66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2847C-B34B-9236-A419-705C473B2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DD076A-81AF-FC76-2252-15D1613876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6AB6CA-2006-D6BC-3BB3-F2D9488A7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4724CC-B0FF-6B52-CE0E-BE8A4E1CF9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2E498E-4C35-EA7E-C6CB-4B1FF1D94D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BD97B3-5555-3F14-0A56-7A48514A7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AC195A-3250-C22B-E375-AB9975C78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3D2CDC-B0A9-4ABA-01B5-C99B20C7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017343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B2944D9-2D52-4B1B-B1AA-CA6803513E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1122363"/>
            <a:ext cx="2741613" cy="44577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DA0EED0-A6CF-48E9-A656-553740CEA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1122363"/>
            <a:ext cx="8077200" cy="4457700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5C4C4C-4CE9-4822-AC55-85288589EA1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75F59D-60B4-4247-85AE-802D15D7CA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1096D78-4B12-4B1C-974C-0A21574172A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1032F-A864-408D-903D-60146CFB54C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5598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5CF315-989F-4FC0-8FC5-40EEB244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3"/>
            <a:ext cx="9142413" cy="238601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DFC91E-BCCB-4DE2-A1A3-E1B2719F919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7692AB-E57B-46A9-91B3-49E8A6B53F8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C3A585-99F1-490D-9F07-250D2440941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2C8F7-E85F-4DA0-A375-E1660D89408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6962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59BA0-7C77-0F7E-C493-623EB1C9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481CD5-B165-73A0-E258-6BCB8C93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A009-3079-8665-F617-C88CEDB5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AB6EA3-AE2C-3D7C-7063-37C695F88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98294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7EB1C3-F221-B550-3EA2-FBB18C2C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3C343-2941-1B85-C466-A153C42A9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3842C8-9251-1CAD-74E8-15E299D88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61538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8CC8F-D47C-88DC-C5C3-3F141CC2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51B8E-1368-4F7D-72DA-E228D77A2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9A70AE-9674-22CD-D756-731690E98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17A62-A197-1D27-552B-114E085EA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36344-8B6B-EB77-86FD-7713D4479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8A3EC1-8B44-63DE-2B0E-51CB7FB9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4929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52D6E-D8BC-51A3-4EE0-768FE223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BC18A3-8720-C35F-A30A-5E3BCA9E5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37B6A-64CE-FF41-D558-256231E8F6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076B3-1BA9-FFC2-4EFD-9242EE7DF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910DD-2F4C-7B49-528D-DD8566DC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364EE8-CD94-F26D-F69E-0B559DEA4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337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0BEAED-EB12-FCBB-A87F-135867FD4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A5447-019C-F307-0523-6C1100FA9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1653-9467-F676-A242-2353A3F08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12C9-A5E8-4917-99D4-639233F6539F}" type="datetimeFigureOut">
              <a:rPr lang="ar-KW" smtClean="0"/>
              <a:t>27/03/1445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CF199-CFAB-B069-7655-D17C4F9F8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68D382-C038-BA0D-5084-7ABFD3E6BD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6DF24-A33B-4B7D-A5C0-8FD0BB743992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7247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6AC05F9-1AEC-47FB-96C4-82C088D55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82CABA1-81F9-4C51-B66E-CCEB5ABA9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2B3D48-A4BF-402B-A404-B1E511614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C36666-92DE-493F-8CA2-228C82303A64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0FA8AF-121E-47B0-A55C-99B21F96B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8ADAE6-69F9-4A48-B943-2FB3429E7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AD1EE-4683-4946-913E-B9A642E9C01E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48930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36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33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51759B3-0F3B-455D-B4AA-AFCB823EDB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1DE6BD3A-99AC-4B54-AFCD-1A3530734174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 dirty="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2005E7D2-8D32-42CB-B207-166577210F8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 dirty="0">
                <a:solidFill>
                  <a:srgbClr val="000000"/>
                </a:solidFill>
                <a:latin typeface="Times New Roman" panose="02020603050405020304" pitchFamily="18" charset="0"/>
                <a:cs typeface="DejaVu Sans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D039002E-4D1C-43B1-A31E-BDD5866B8A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 smtClean="0">
                <a:solidFill>
                  <a:srgbClr val="8B8B8B"/>
                </a:solidFill>
                <a:latin typeface="+mn-lt"/>
                <a:cs typeface="DejaVu Sans" charset="0"/>
              </a:defRPr>
            </a:lvl1pPr>
          </a:lstStyle>
          <a:p>
            <a:pPr>
              <a:defRPr/>
            </a:pPr>
            <a:fld id="{DA9A5795-E051-4C26-A42F-63D28F78195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2054" name="Rectangle 5">
            <a:extLst>
              <a:ext uri="{FF2B5EF4-FFF2-40B4-BE49-F238E27FC236}">
                <a16:creationId xmlns:a16="http://schemas.microsoft.com/office/drawing/2014/main" id="{24428C7C-3123-4DF1-81CC-4FFE47076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20244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cs typeface="Source Han Sans CN" charset="0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vsSkgBwKpI?feature=oembed" TargetMode="Externa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271063-EF13-DF72-3E34-E60CC78A4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" y="-9330"/>
            <a:ext cx="12192000" cy="685799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F7032B-65DA-1B68-30D0-095338F15CB6}"/>
              </a:ext>
            </a:extLst>
          </p:cNvPr>
          <p:cNvSpPr/>
          <p:nvPr/>
        </p:nvSpPr>
        <p:spPr>
          <a:xfrm>
            <a:off x="9764778" y="9331"/>
            <a:ext cx="2259471" cy="184389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القيمة التربوية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4AEA5BA3-D095-D9E3-A4F1-C669EFEF0EB6}"/>
              </a:ext>
            </a:extLst>
          </p:cNvPr>
          <p:cNvSpPr/>
          <p:nvPr/>
        </p:nvSpPr>
        <p:spPr>
          <a:xfrm>
            <a:off x="3232152" y="998576"/>
            <a:ext cx="66351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المحافظة على الممتلكات العامة وترشيد الاستهلاك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وسائط عبر الإنترنت 6" title="الحفاظ على الممتلكات العامة">
            <a:hlinkClick r:id="" action="ppaction://media"/>
            <a:extLst>
              <a:ext uri="{FF2B5EF4-FFF2-40B4-BE49-F238E27FC236}">
                <a16:creationId xmlns:a16="http://schemas.microsoft.com/office/drawing/2014/main" id="{814737C6-6296-8B3A-7CB5-38758EA9DFC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07001" y="1842819"/>
            <a:ext cx="7992575" cy="49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1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331"/>
    </mc:Choice>
    <mc:Fallback xmlns="">
      <p:transition spd="slow" advTm="86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76B19508-C52B-BBF0-47E6-6AF1AA021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4900932" y="320260"/>
            <a:ext cx="5349384" cy="1507067"/>
          </a:xfrm>
        </p:spPr>
        <p:txBody>
          <a:bodyPr>
            <a:normAutofit fontScale="90000"/>
          </a:bodyPr>
          <a:lstStyle/>
          <a:p>
            <a:r>
              <a:rPr lang="ar-SA" sz="7200" dirty="0">
                <a:solidFill>
                  <a:schemeClr val="accent2">
                    <a:lumMod val="50000"/>
                  </a:schemeClr>
                </a:solidFill>
              </a:rPr>
              <a:t>أنواع الأخشاب</a:t>
            </a:r>
          </a:p>
          <a:p>
            <a:r>
              <a:rPr lang="ar-SA" sz="7200" dirty="0"/>
              <a:t> </a:t>
            </a:r>
          </a:p>
        </p:txBody>
      </p:sp>
      <p:cxnSp>
        <p:nvCxnSpPr>
          <p:cNvPr id="4" name="رابط كسهم مستقيم 3"/>
          <p:cNvCxnSpPr/>
          <p:nvPr/>
        </p:nvCxnSpPr>
        <p:spPr>
          <a:xfrm flipV="1">
            <a:off x="4383250" y="2012574"/>
            <a:ext cx="6384748" cy="33392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/>
          <p:cNvCxnSpPr>
            <a:cxnSpLocks/>
          </p:cNvCxnSpPr>
          <p:nvPr/>
        </p:nvCxnSpPr>
        <p:spPr>
          <a:xfrm>
            <a:off x="4393137" y="2029697"/>
            <a:ext cx="0" cy="74980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/>
          <p:cNvCxnSpPr/>
          <p:nvPr/>
        </p:nvCxnSpPr>
        <p:spPr>
          <a:xfrm>
            <a:off x="10782632" y="2029270"/>
            <a:ext cx="0" cy="861059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7458313" y="1400686"/>
            <a:ext cx="0" cy="426641"/>
          </a:xfrm>
          <a:prstGeom prst="straightConnector1">
            <a:avLst/>
          </a:prstGeom>
          <a:ln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/>
          <p:cNvSpPr txBox="1"/>
          <p:nvPr/>
        </p:nvSpPr>
        <p:spPr>
          <a:xfrm>
            <a:off x="9087644" y="3049130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4322637" y="3049129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أخشاب</a:t>
            </a:r>
            <a:r>
              <a:rPr kumimoji="0" lang="ar-K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.............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888" y="420174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5350" y="4147922"/>
            <a:ext cx="3094351" cy="208301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22CC8B-E0FF-6A65-BA5A-1BAE01DE1C20}"/>
              </a:ext>
            </a:extLst>
          </p:cNvPr>
          <p:cNvSpPr/>
          <p:nvPr/>
        </p:nvSpPr>
        <p:spPr>
          <a:xfrm>
            <a:off x="8675888" y="2713287"/>
            <a:ext cx="2164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طبيعية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10152B-A7F5-FB86-35A9-0ECBABA55E63}"/>
              </a:ext>
            </a:extLst>
          </p:cNvPr>
          <p:cNvSpPr/>
          <p:nvPr/>
        </p:nvSpPr>
        <p:spPr>
          <a:xfrm>
            <a:off x="3771456" y="2656257"/>
            <a:ext cx="22589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صناعية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77B4D8D9-E4ED-DAEC-5EF1-7B15A41508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5593081" y="191690"/>
            <a:ext cx="65464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الأخشاب الطبيعية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خشب الزان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خشب البلوط : 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يعتبر من الأخشاب الاكثر استخداما ويتميز بصلابته وغالي الثمن.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الماهوجني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وهو من أثمن أنواع الخشب له اشكال وتعرجات كثيره ويتميز بلونه البني المائل للاحمرار.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4- خشب الصاج 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725359" y="4706540"/>
            <a:ext cx="2071026" cy="2109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21" y="4708249"/>
            <a:ext cx="2020866" cy="210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428212" y="2801735"/>
            <a:ext cx="2112378" cy="232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8213" y="401216"/>
            <a:ext cx="2112378" cy="213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D26FB8-99D4-D3F8-8000-6BBA38A1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4F2C01-FA46-9680-DFA9-DE3F7466AE3A}"/>
              </a:ext>
            </a:extLst>
          </p:cNvPr>
          <p:cNvSpPr txBox="1"/>
          <p:nvPr/>
        </p:nvSpPr>
        <p:spPr>
          <a:xfrm>
            <a:off x="2752829" y="268941"/>
            <a:ext cx="7126941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sng" strike="noStrike" kern="1200" cap="none" spc="0" normalizeH="0" baseline="0" noProof="0" dirty="0">
                <a:ln w="0">
                  <a:solidFill>
                    <a:srgbClr val="ED7D31">
                      <a:lumMod val="50000"/>
                    </a:srgbClr>
                  </a:solidFill>
                </a:ln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الأخشاب المصنعة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sng" strike="noStrike" kern="1200" cap="none" spc="0" normalizeH="0" baseline="0" noProof="0" dirty="0">
              <a:ln w="0">
                <a:solidFill>
                  <a:srgbClr val="ED7D31">
                    <a:lumMod val="50000"/>
                  </a:srgbClr>
                </a:solidFill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1- الخشب المعاكس: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طبقات من الخشب ترص فوق بعضها البعض بطريقة متعاكسة الالياف وبعدد فردي ثم تضغط بالمكابس.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srgbClr val="00737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2- الخشب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MDF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2F4547"/>
              </a:solidFill>
              <a:effectLst>
                <a:glow rad="101600">
                  <a:srgbClr val="ED7D31">
                    <a:lumMod val="40000"/>
                    <a:lumOff val="60000"/>
                    <a:alpha val="6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3- خشب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اللاتيه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rgbClr val="2F4547"/>
                </a:solidFill>
                <a:effectLst>
                  <a:glow rad="101600">
                    <a:srgbClr val="ED7D31">
                      <a:lumMod val="40000"/>
                      <a:lumOff val="60000"/>
                      <a:alpha val="6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عباره عن </a:t>
            </a:r>
            <a:r>
              <a:rPr kumimoji="0" lang="ar-KW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سدائب</a:t>
            </a: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من الخشب الطبيعي تصف بجانب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بعضها ثم تكبس من على الوجهين بقشرة سميكة ويتميز</a:t>
            </a:r>
          </a:p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بمقاومته للانحناء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B92FBC-ED69-D465-ABD3-62D7998A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258" y="268941"/>
            <a:ext cx="1885925" cy="1452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868A8F-3D76-E24D-2764-93038B8B0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0888" y="2702858"/>
            <a:ext cx="1854002" cy="145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2A69C4-4C51-02CC-6648-A8852449F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401" y="5003904"/>
            <a:ext cx="2068490" cy="1677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806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DAFB1A-3130-96BC-8889-3EB3952F7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4D5376-5A17-EF56-D90E-C357E29A8C49}"/>
              </a:ext>
            </a:extLst>
          </p:cNvPr>
          <p:cNvSpPr/>
          <p:nvPr/>
        </p:nvSpPr>
        <p:spPr>
          <a:xfrm>
            <a:off x="4057848" y="3879243"/>
            <a:ext cx="702252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07CB6D3-F32A-AE51-0465-B3CE0927FA69}"/>
              </a:ext>
            </a:extLst>
          </p:cNvPr>
          <p:cNvSpPr txBox="1"/>
          <p:nvPr/>
        </p:nvSpPr>
        <p:spPr>
          <a:xfrm>
            <a:off x="3607556" y="695772"/>
            <a:ext cx="74178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6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j-ea"/>
                <a:cs typeface="Tahoma" panose="020B0604030504040204" pitchFamily="34" charset="0"/>
              </a:rPr>
              <a:t>مهارة الشق والقطع</a:t>
            </a:r>
            <a:endParaRPr lang="ar-KW" sz="6000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EF1A8A6-1122-A2F9-0A90-A727A935A5F9}"/>
              </a:ext>
            </a:extLst>
          </p:cNvPr>
          <p:cNvSpPr txBox="1"/>
          <p:nvPr/>
        </p:nvSpPr>
        <p:spPr>
          <a:xfrm>
            <a:off x="2818664" y="2321381"/>
            <a:ext cx="92458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الأخشاب المصنعة وأنواعها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C8066EE2-958C-3581-D1E5-374F8CC7CA57}"/>
              </a:ext>
            </a:extLst>
          </p:cNvPr>
          <p:cNvSpPr txBox="1"/>
          <p:nvPr/>
        </p:nvSpPr>
        <p:spPr>
          <a:xfrm>
            <a:off x="2134459" y="3030292"/>
            <a:ext cx="9930023" cy="169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مهارة الشق والقطع</a:t>
            </a:r>
          </a:p>
          <a:p>
            <a:pPr marR="0" lvl="0" algn="r" defTabSz="4572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tabLst/>
              <a:defRPr/>
            </a:pPr>
            <a:r>
              <a:rPr kumimoji="0" lang="ar-KW" sz="4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rebuchet MS"/>
                <a:ea typeface="+mn-ea"/>
                <a:cs typeface="Tahoma" panose="020B0604030504040204" pitchFamily="34" charset="0"/>
              </a:rPr>
              <a:t>العدد والأدوات وقواعد الأمن والسلامة</a:t>
            </a:r>
          </a:p>
        </p:txBody>
      </p:sp>
    </p:spTree>
    <p:extLst>
      <p:ext uri="{BB962C8B-B14F-4D97-AF65-F5344CB8AC3E}">
        <p14:creationId xmlns:p14="http://schemas.microsoft.com/office/powerpoint/2010/main" val="119326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B405281-3656-4BFA-B85F-07E1FE84C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89" y="93199"/>
            <a:ext cx="11611991" cy="6582210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4E2414-FD30-4160-92F1-0E1D7CDDCE01}"/>
              </a:ext>
            </a:extLst>
          </p:cNvPr>
          <p:cNvSpPr txBox="1"/>
          <p:nvPr/>
        </p:nvSpPr>
        <p:spPr>
          <a:xfrm>
            <a:off x="4598633" y="6355975"/>
            <a:ext cx="3027285" cy="399495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95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CE6F104-E7E0-4EA6-91D1-3AC0C22C3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351" y="735254"/>
            <a:ext cx="8835501" cy="538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4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DC72950-7B1E-D514-EF32-EB5072907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5" y="31526"/>
            <a:ext cx="12161521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A2D05D0F-C2C4-459E-DEDF-CBBD68574300}"/>
              </a:ext>
            </a:extLst>
          </p:cNvPr>
          <p:cNvSpPr/>
          <p:nvPr/>
        </p:nvSpPr>
        <p:spPr>
          <a:xfrm>
            <a:off x="3800481" y="354763"/>
            <a:ext cx="6923691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</a:tabLst>
              <a:defRPr/>
            </a:pPr>
            <a:r>
              <a:rPr lang="ar-KW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kumimoji="0" lang="ar-KW" altLang="en-US" sz="7200" b="1" i="0" u="none" strike="noStrike" kern="1200" cap="none" spc="0" normalizeH="0" baseline="0" noProof="0" dirty="0">
                <a:ln w="10160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Noto Sans Devanagari" charset="0"/>
              </a:rPr>
              <a:t>عمليات القطع والنشر</a:t>
            </a:r>
            <a:endParaRPr kumimoji="0" lang="en-US" altLang="en-US" sz="7200" b="1" i="0" u="none" strike="noStrike" kern="1200" cap="none" spc="0" normalizeH="0" baseline="0" noProof="0" dirty="0">
              <a:ln w="10160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Noto Sans Devanagari" charset="0"/>
            </a:endParaRPr>
          </a:p>
          <a:p>
            <a:pPr algn="ctr"/>
            <a:r>
              <a:rPr lang="ar-KW" sz="72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ar-SA" sz="72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947E63C-3939-3D05-43E0-3193F361FE5B}"/>
              </a:ext>
            </a:extLst>
          </p:cNvPr>
          <p:cNvSpPr txBox="1"/>
          <p:nvPr/>
        </p:nvSpPr>
        <p:spPr>
          <a:xfrm>
            <a:off x="5808306" y="1282233"/>
            <a:ext cx="6153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KW" sz="7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halkduster"/>
                <a:sym typeface="Chalkduster"/>
              </a:rPr>
              <a:t>أنواع المناشير:</a:t>
            </a:r>
            <a:endParaRPr lang="ar-KW" dirty="0"/>
          </a:p>
        </p:txBody>
      </p:sp>
      <p:pic>
        <p:nvPicPr>
          <p:cNvPr id="8" name="53C08966-5871-427F-8F80-7B216B6E915F-L0-001.png">
            <a:extLst>
              <a:ext uri="{FF2B5EF4-FFF2-40B4-BE49-F238E27FC236}">
                <a16:creationId xmlns:a16="http://schemas.microsoft.com/office/drawing/2014/main" id="{5297DBED-7C6E-72F4-CBC6-D31F11933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086" y="2233072"/>
            <a:ext cx="2982716" cy="609775"/>
          </a:xfrm>
          <a:prstGeom prst="rect">
            <a:avLst/>
          </a:prstGeom>
          <a:ln w="88900">
            <a:miter lim="400000"/>
          </a:ln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42CF4686-BCBD-AD67-6F03-79B3DFE0215C}"/>
              </a:ext>
            </a:extLst>
          </p:cNvPr>
          <p:cNvSpPr/>
          <p:nvPr/>
        </p:nvSpPr>
        <p:spPr>
          <a:xfrm>
            <a:off x="4355813" y="2923700"/>
            <a:ext cx="1452493" cy="4758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kumimoji="0" lang="ar-KW" sz="4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الزوانة</a:t>
            </a:r>
            <a:endParaRPr lang="ar-KW" dirty="0">
              <a:solidFill>
                <a:schemeClr val="tx1"/>
              </a:solidFill>
            </a:endParaRPr>
          </a:p>
        </p:txBody>
      </p:sp>
      <p:pic>
        <p:nvPicPr>
          <p:cNvPr id="12" name="F1D0AD14-F96F-4262-B663-DDD8846493CB-L0-001.png">
            <a:extLst>
              <a:ext uri="{FF2B5EF4-FFF2-40B4-BE49-F238E27FC236}">
                <a16:creationId xmlns:a16="http://schemas.microsoft.com/office/drawing/2014/main" id="{33F2BBB0-C3C5-E182-AF4B-D36F9A70D7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5099" y="2371356"/>
            <a:ext cx="2529749" cy="1528691"/>
          </a:xfrm>
          <a:prstGeom prst="rect">
            <a:avLst/>
          </a:prstGeom>
          <a:ln w="88900">
            <a:miter lim="400000"/>
          </a:ln>
        </p:spPr>
      </p:pic>
      <p:sp>
        <p:nvSpPr>
          <p:cNvPr id="13" name="مستطيل 12">
            <a:extLst>
              <a:ext uri="{FF2B5EF4-FFF2-40B4-BE49-F238E27FC236}">
                <a16:creationId xmlns:a16="http://schemas.microsoft.com/office/drawing/2014/main" id="{CA10F80E-BBCC-1C57-8179-3410FA48CE6E}"/>
              </a:ext>
            </a:extLst>
          </p:cNvPr>
          <p:cNvSpPr/>
          <p:nvPr/>
        </p:nvSpPr>
        <p:spPr>
          <a:xfrm>
            <a:off x="7109993" y="2618631"/>
            <a:ext cx="1452494" cy="8804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سراق التمساح</a:t>
            </a:r>
          </a:p>
        </p:txBody>
      </p:sp>
      <p:pic>
        <p:nvPicPr>
          <p:cNvPr id="14" name="6040A39B-6638-43FE-8045-CD77D241D4EA-L0-001.png">
            <a:extLst>
              <a:ext uri="{FF2B5EF4-FFF2-40B4-BE49-F238E27FC236}">
                <a16:creationId xmlns:a16="http://schemas.microsoft.com/office/drawing/2014/main" id="{269E2690-03FD-BCB5-4534-429ECE266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136" y="4339904"/>
            <a:ext cx="3092857" cy="1007522"/>
          </a:xfrm>
          <a:prstGeom prst="rect">
            <a:avLst/>
          </a:prstGeom>
          <a:ln w="88900">
            <a:miter lim="400000"/>
          </a:ln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DD6E5FD-E315-7F60-387A-B14F928BE271}"/>
              </a:ext>
            </a:extLst>
          </p:cNvPr>
          <p:cNvSpPr/>
          <p:nvPr/>
        </p:nvSpPr>
        <p:spPr>
          <a:xfrm>
            <a:off x="5082059" y="5250991"/>
            <a:ext cx="1726164" cy="70906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duster"/>
                <a:sym typeface="Chalkduster"/>
              </a:rPr>
              <a:t>الساحقة</a:t>
            </a:r>
          </a:p>
        </p:txBody>
      </p:sp>
      <p:pic>
        <p:nvPicPr>
          <p:cNvPr id="16" name="0A108197-6730-4C1F-A5A2-4A12DD7C2B26-L0-001.png">
            <a:extLst>
              <a:ext uri="{FF2B5EF4-FFF2-40B4-BE49-F238E27FC236}">
                <a16:creationId xmlns:a16="http://schemas.microsoft.com/office/drawing/2014/main" id="{50C9957A-25A0-B5E3-2AF7-A8A11890F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3206" y="3590557"/>
            <a:ext cx="2678784" cy="2678785"/>
          </a:xfrm>
          <a:prstGeom prst="rect">
            <a:avLst/>
          </a:prstGeom>
          <a:ln w="88900">
            <a:miter lim="400000"/>
          </a:ln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FBC0610A-5E4D-60C8-E63D-F4A2F5016744}"/>
              </a:ext>
            </a:extLst>
          </p:cNvPr>
          <p:cNvSpPr/>
          <p:nvPr/>
        </p:nvSpPr>
        <p:spPr>
          <a:xfrm>
            <a:off x="8740249" y="5346122"/>
            <a:ext cx="1635391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KW" sz="2400" dirty="0" err="1">
                <a:solidFill>
                  <a:schemeClr val="tx1"/>
                </a:solidFill>
              </a:rPr>
              <a:t>الاركت</a:t>
            </a:r>
            <a:endParaRPr lang="ar-KW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05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F6F97206-E479-83B4-26EA-1D1E58D80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82B2B4-FE18-8EF9-74CD-73812A36C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147" y="1596220"/>
            <a:ext cx="7971808" cy="4956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62171-A61A-8A2F-BCA6-317351C655C5}"/>
              </a:ext>
            </a:extLst>
          </p:cNvPr>
          <p:cNvSpPr txBox="1"/>
          <p:nvPr/>
        </p:nvSpPr>
        <p:spPr>
          <a:xfrm>
            <a:off x="3561183" y="367588"/>
            <a:ext cx="8630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الادوات المستخدمة في القطع والنشر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9252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>
            <a:extLst>
              <a:ext uri="{FF2B5EF4-FFF2-40B4-BE49-F238E27FC236}">
                <a16:creationId xmlns:a16="http://schemas.microsoft.com/office/drawing/2014/main" id="{FFB870F1-9CFC-4297-A967-D8FED7B8D7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00">
                <a:solidFill>
                  <a:srgbClr val="3465A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6D491921-4492-49FB-BEC6-5EF425795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9964" y="140888"/>
            <a:ext cx="7162800" cy="92187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A55B32"/>
            </a:solidFill>
          </a:ln>
          <a:effectLst/>
        </p:spPr>
        <p:txBody>
          <a:bodyPr wrap="square" lIns="90000" tIns="45000" rIns="90000" bIns="45000">
            <a:spAutoFit/>
          </a:bodyPr>
          <a:lstStyle>
            <a:lvl1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1pPr>
            <a:lvl2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2pPr>
            <a:lvl3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3pPr>
            <a:lvl4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4pPr>
            <a:lvl5pPr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5pPr>
            <a:lvl6pPr marL="25146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6pPr>
            <a:lvl7pPr marL="29718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7pPr>
            <a:lvl8pPr marL="34290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8pPr>
            <a:lvl9pPr marL="3886200" indent="-228600" algn="l" rtl="0" fontAlgn="base" hangingPunct="0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4400" algn="l"/>
                <a:tab pos="18288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Source Han Sans CN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</a:tabLst>
              <a:defRPr/>
            </a:pPr>
            <a:r>
              <a:rPr kumimoji="0" lang="ar-KW" altLang="en-US" sz="5400" b="1" i="0" u="none" strike="noStrike" kern="1200" cap="none" spc="0" normalizeH="0" baseline="0" noProof="0" dirty="0">
                <a:ln w="10160">
                  <a:solidFill>
                    <a:srgbClr val="000000">
                      <a:lumMod val="65000"/>
                      <a:lumOff val="3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Noto Sans Devanagari" charset="0"/>
              </a:rPr>
              <a:t>عمليات القطع والنشر</a:t>
            </a:r>
            <a:endParaRPr kumimoji="0" lang="en-US" altLang="en-US" sz="5400" b="1" i="0" u="none" strike="noStrike" kern="1200" cap="none" spc="0" normalizeH="0" baseline="0" noProof="0" dirty="0">
              <a:ln w="10160">
                <a:solidFill>
                  <a:srgbClr val="000000">
                    <a:lumMod val="65000"/>
                    <a:lumOff val="3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Noto Sans Devanagari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B6D8EA6B-72BB-4FD4-991C-B163801EE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2" y="1209351"/>
            <a:ext cx="5680169" cy="552174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D3475AF-147F-4838-A4C6-F9740E360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83" y="1209351"/>
            <a:ext cx="5701017" cy="5521749"/>
          </a:xfrm>
          <a:prstGeom prst="rect">
            <a:avLst/>
          </a:prstGeom>
          <a:noFill/>
          <a:ln w="38100">
            <a:solidFill>
              <a:schemeClr val="tx1">
                <a:lumMod val="85000"/>
                <a:lumOff val="1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95345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7">
            <a:extLst>
              <a:ext uri="{FF2B5EF4-FFF2-40B4-BE49-F238E27FC236}">
                <a16:creationId xmlns:a16="http://schemas.microsoft.com/office/drawing/2014/main" id="{19AB6C66-9751-7BA3-E0E0-8948C1EAB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4_6051004785669177930">
            <a:hlinkClick r:id="" action="ppaction://media"/>
            <a:extLst>
              <a:ext uri="{FF2B5EF4-FFF2-40B4-BE49-F238E27FC236}">
                <a16:creationId xmlns:a16="http://schemas.microsoft.com/office/drawing/2014/main" id="{1BAE4173-CF76-1837-02E9-9619833129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2720" y="149289"/>
            <a:ext cx="8371230" cy="6195527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BBE27754-7270-4F55-C0B8-0C40177D3421}"/>
              </a:ext>
            </a:extLst>
          </p:cNvPr>
          <p:cNvSpPr/>
          <p:nvPr/>
        </p:nvSpPr>
        <p:spPr>
          <a:xfrm>
            <a:off x="2300730" y="2967335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9576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11604-2629-491D-BAC3-B9A0BFF1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F9AF2-245D-051D-98A3-702A245C7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 dirty="0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A24A51DF-2593-94F7-D27E-91D885CBB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25301-492F-3B3D-F181-46270048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4828" y="365125"/>
            <a:ext cx="7617275" cy="571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9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5510A-9058-7AC7-7911-67A46024B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386FA-5858-5E60-DDE5-E7116334DD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4FB7EACF-A1C5-8CF2-4784-A1BEBD935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8188FA-F8C6-BAA4-5A91-D6F442FF5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105" y="2367092"/>
            <a:ext cx="3830504" cy="2500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4A0AC5-7C15-468A-57E2-F34879F6A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8587" y="2367092"/>
            <a:ext cx="3911955" cy="25387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7412B2-BB05-1833-5E3F-6FE4508ACBC4}"/>
              </a:ext>
            </a:extLst>
          </p:cNvPr>
          <p:cNvSpPr txBox="1"/>
          <p:nvPr/>
        </p:nvSpPr>
        <p:spPr>
          <a:xfrm>
            <a:off x="3964908" y="189638"/>
            <a:ext cx="73933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سراق التمساح</a:t>
            </a: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4032A4-96A4-8F88-D99F-A44F2FD643E3}"/>
              </a:ext>
            </a:extLst>
          </p:cNvPr>
          <p:cNvSpPr txBox="1"/>
          <p:nvPr/>
        </p:nvSpPr>
        <p:spPr>
          <a:xfrm>
            <a:off x="4637645" y="5466437"/>
            <a:ext cx="686696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يستخدم في الشق الطولي للألواح الكبيرة والسميكة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ويستخدم في </a:t>
            </a:r>
            <a:r>
              <a:rPr kumimoji="0" lang="ar-KW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قط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 جذوع الأشجار </a:t>
            </a:r>
          </a:p>
        </p:txBody>
      </p:sp>
    </p:spTree>
    <p:extLst>
      <p:ext uri="{BB962C8B-B14F-4D97-AF65-F5344CB8AC3E}">
        <p14:creationId xmlns:p14="http://schemas.microsoft.com/office/powerpoint/2010/main" val="34431294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DC90-AA4F-3461-8991-DA60BA2D2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FD4C8-F7C7-5139-BAFE-8F0E814F8B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7">
            <a:extLst>
              <a:ext uri="{FF2B5EF4-FFF2-40B4-BE49-F238E27FC236}">
                <a16:creationId xmlns:a16="http://schemas.microsoft.com/office/drawing/2014/main" id="{9DFA3B46-7E77-0461-82EE-59CA39EEE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6FFE5-4758-DEFC-9E02-4D569ACDB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4204" y="2315478"/>
            <a:ext cx="3198244" cy="32990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709BCB-457D-B3EE-2AB7-C13549BC6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9026" y="2315478"/>
            <a:ext cx="3198244" cy="329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2250CA-25DF-604F-1824-7E8186D3E332}"/>
              </a:ext>
            </a:extLst>
          </p:cNvPr>
          <p:cNvSpPr txBox="1"/>
          <p:nvPr/>
        </p:nvSpPr>
        <p:spPr>
          <a:xfrm>
            <a:off x="3137647" y="751051"/>
            <a:ext cx="88212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سراق الظهر والساحقة </a:t>
            </a:r>
            <a:endParaRPr kumimoji="0" lang="ar-KW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54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PReplay_Final1674753452">
            <a:hlinkClick r:id="" action="ppaction://media"/>
            <a:extLst>
              <a:ext uri="{FF2B5EF4-FFF2-40B4-BE49-F238E27FC236}">
                <a16:creationId xmlns:a16="http://schemas.microsoft.com/office/drawing/2014/main" id="{C974CD05-8D78-47D8-AA8A-CE8A45CDB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0442" y="0"/>
            <a:ext cx="9967965" cy="667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8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C031C-25BF-66C8-6777-9D8C50576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2271E-7412-E379-FC06-F8657850F1B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E32A50-299A-24D6-6128-634A01EDA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4BCB30-6E9A-586A-E996-917C65276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93" y="2078365"/>
            <a:ext cx="3906482" cy="35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6745B4-F688-08C8-D0B4-8D26494ED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608" y="2106358"/>
            <a:ext cx="3742292" cy="3568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2944C-4BE3-3B0E-A76E-774036272538}"/>
              </a:ext>
            </a:extLst>
          </p:cNvPr>
          <p:cNvSpPr txBox="1"/>
          <p:nvPr/>
        </p:nvSpPr>
        <p:spPr>
          <a:xfrm>
            <a:off x="4541616" y="415198"/>
            <a:ext cx="61677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منشار </a:t>
            </a:r>
            <a:r>
              <a:rPr kumimoji="0" lang="ar-SA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آركت</a:t>
            </a: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84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6F534-6FC0-4F5E-4F71-C0E4A3EF3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DDCA1-BD60-432B-DCDC-51FB9D70E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F70EC5-2FF4-F6D2-E54E-40D21130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7AB0D058-62D6-39C4-CFC3-46BEC3EAC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2315630" y="622240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3">
            <a:extLst>
              <a:ext uri="{FF2B5EF4-FFF2-40B4-BE49-F238E27FC236}">
                <a16:creationId xmlns:a16="http://schemas.microsoft.com/office/drawing/2014/main" id="{D3EF4848-FF69-D472-83C0-6A1CCD53F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7607" y="63468"/>
            <a:ext cx="4701804" cy="4820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AC0B7-E530-A48E-6DAE-C78FB338249A}"/>
              </a:ext>
            </a:extLst>
          </p:cNvPr>
          <p:cNvSpPr txBox="1"/>
          <p:nvPr/>
        </p:nvSpPr>
        <p:spPr>
          <a:xfrm>
            <a:off x="7826812" y="1022513"/>
            <a:ext cx="362767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عند الانتهاء من العمل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ترتب العدد في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خزانة حفظ العدد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ليسهل الوصول إليها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71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3">
            <a:extLst>
              <a:ext uri="{FF2B5EF4-FFF2-40B4-BE49-F238E27FC236}">
                <a16:creationId xmlns:a16="http://schemas.microsoft.com/office/drawing/2014/main" id="{EAC9BA9B-AA00-2BE0-03A5-B2B51FFC19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" y="-57964"/>
            <a:ext cx="12192000" cy="687676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6591300" y="3924300"/>
            <a:ext cx="6448425" cy="310854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شكراً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لحسن إستماعكم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101" y="371566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D57BCF9F-0588-4086-851B-A91A36FA88A1}"/>
              </a:ext>
            </a:extLst>
          </p:cNvPr>
          <p:cNvSpPr/>
          <p:nvPr/>
        </p:nvSpPr>
        <p:spPr>
          <a:xfrm>
            <a:off x="1990725" y="333466"/>
            <a:ext cx="4733925" cy="1584262"/>
          </a:xfrm>
          <a:prstGeom prst="ellipse">
            <a:avLst/>
          </a:prstGeom>
          <a:solidFill>
            <a:srgbClr val="DBC7B9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هيا نعمل</a:t>
            </a:r>
            <a:endParaRPr kumimoji="0" lang="ar-KW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29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19456-E34F-3FA5-4F3C-2845B676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27FA9-C93A-88BB-BC13-A3C8FC34E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KW"/>
          </a:p>
        </p:txBody>
      </p:sp>
      <p:pic>
        <p:nvPicPr>
          <p:cNvPr id="4" name="صورة 13">
            <a:extLst>
              <a:ext uri="{FF2B5EF4-FFF2-40B4-BE49-F238E27FC236}">
                <a16:creationId xmlns:a16="http://schemas.microsoft.com/office/drawing/2014/main" id="{FCD86B82-B273-5D1A-4713-92FDC9938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883"/>
            <a:ext cx="12192000" cy="6876764"/>
          </a:xfrm>
          <a:prstGeom prst="rect">
            <a:avLst/>
          </a:prstGeom>
        </p:spPr>
      </p:pic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ADB2EBA-EF92-2756-CE3A-204965B69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7020" y="277817"/>
            <a:ext cx="5405828" cy="22214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EEB5AA8-4160-6434-A55B-555E57A7486A}"/>
              </a:ext>
            </a:extLst>
          </p:cNvPr>
          <p:cNvSpPr/>
          <p:nvPr/>
        </p:nvSpPr>
        <p:spPr>
          <a:xfrm>
            <a:off x="5551310" y="1144588"/>
            <a:ext cx="30572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قـوانين الـورشة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F5CC7-1527-FEE5-FB07-447A3672F270}"/>
              </a:ext>
            </a:extLst>
          </p:cNvPr>
          <p:cNvSpPr txBox="1"/>
          <p:nvPr/>
        </p:nvSpPr>
        <p:spPr>
          <a:xfrm>
            <a:off x="4294093" y="2499270"/>
            <a:ext cx="732416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الالتزام بارتداء البالطو قبل الدخول للورشة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الجلوس في المقاعد المخصصة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التزام الهدوء والاستئذان برفع اليد قبل الكلام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تجنب اللعب بالأدوات والعدد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عدم لمس فتيلة البنك النجاري وذلك حرصاً على سلامتك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عند العمل على طاولة البنك النجاري يجب ترك مسافة خطوتين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التقيد بإرشادات الأمن والسلامة المذكورة  للأدوات والعدد المستخدمة في كل حصة</a:t>
            </a:r>
          </a:p>
        </p:txBody>
      </p:sp>
    </p:spTree>
    <p:extLst>
      <p:ext uri="{BB962C8B-B14F-4D97-AF65-F5344CB8AC3E}">
        <p14:creationId xmlns:p14="http://schemas.microsoft.com/office/powerpoint/2010/main" val="339147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885933-4879-370A-49AD-7FBD7E0BF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6152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158B074-A4F6-4D16-BF20-8C73815A71DE}"/>
              </a:ext>
            </a:extLst>
          </p:cNvPr>
          <p:cNvSpPr/>
          <p:nvPr/>
        </p:nvSpPr>
        <p:spPr>
          <a:xfrm>
            <a:off x="4989819" y="546865"/>
            <a:ext cx="5224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التعرف على الورشة 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2B96B71B-0FDD-4C5E-63FC-5123CC23D8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5876" y="1585482"/>
            <a:ext cx="7994413" cy="472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1A7DF82-71FC-409D-42D2-8D14A17C4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" y="0"/>
            <a:ext cx="12161521" cy="6858000"/>
          </a:xfrm>
          <a:prstGeom prst="rect">
            <a:avLst/>
          </a:prstGeom>
        </p:spPr>
      </p:pic>
      <p:pic>
        <p:nvPicPr>
          <p:cNvPr id="3" name="صورة 4">
            <a:extLst>
              <a:ext uri="{FF2B5EF4-FFF2-40B4-BE49-F238E27FC236}">
                <a16:creationId xmlns:a16="http://schemas.microsoft.com/office/drawing/2014/main" id="{96874B88-F0C3-382E-07A6-010DE0127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270" y="-73544"/>
            <a:ext cx="3088730" cy="30887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A7950D2-39E9-A8D0-FDEE-0254F5776F85}"/>
              </a:ext>
            </a:extLst>
          </p:cNvPr>
          <p:cNvSpPr txBox="1"/>
          <p:nvPr/>
        </p:nvSpPr>
        <p:spPr>
          <a:xfrm>
            <a:off x="7580197" y="1042509"/>
            <a:ext cx="61348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العملي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483F226-EDB4-1A92-4CD7-FDED0B25E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124" y="2120808"/>
            <a:ext cx="5680697" cy="425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FD1F49A-4D2C-2FF3-2D45-EF4C7B21E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2" y="0"/>
            <a:ext cx="12159575" cy="68580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5EF6E7C-6088-8BC8-ECB2-F9FAC57C1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88" t="9867" r="16872" b="4355"/>
          <a:stretch/>
        </p:blipFill>
        <p:spPr>
          <a:xfrm>
            <a:off x="3518165" y="195943"/>
            <a:ext cx="5962261" cy="404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DE20B39-D33F-6B70-DC77-BE9B61747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693" t="-1673" r="-2007" b="-8957"/>
          <a:stretch/>
        </p:blipFill>
        <p:spPr>
          <a:xfrm>
            <a:off x="7464489" y="2024466"/>
            <a:ext cx="4567489" cy="490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34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13">
            <a:extLst>
              <a:ext uri="{FF2B5EF4-FFF2-40B4-BE49-F238E27FC236}">
                <a16:creationId xmlns:a16="http://schemas.microsoft.com/office/drawing/2014/main" id="{32BE15CA-13B5-038B-BDCA-DD98032E2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0" y="-18764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3668367" y="420985"/>
            <a:ext cx="11544392" cy="1485900"/>
          </a:xfrm>
        </p:spPr>
        <p:txBody>
          <a:bodyPr>
            <a:normAutofit/>
          </a:bodyPr>
          <a:lstStyle/>
          <a:p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من أين نحصل على الأخشاب الطبيعية ؟</a:t>
            </a:r>
            <a:r>
              <a:rPr lang="ar-KW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.............</a:t>
            </a:r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134534-14EE-4AE1-899F-04E83047E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" t="2183" r="3923" b="4381"/>
          <a:stretch/>
        </p:blipFill>
        <p:spPr>
          <a:xfrm>
            <a:off x="3129441" y="2436175"/>
            <a:ext cx="4508212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50C337-3C50-428E-8CC3-7A07305F87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13" b="14855"/>
          <a:stretch/>
        </p:blipFill>
        <p:spPr>
          <a:xfrm>
            <a:off x="7754314" y="2436175"/>
            <a:ext cx="4305545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0D76C8F-4DA2-43BF-A224-D1A625E8C6D3}"/>
              </a:ext>
            </a:extLst>
          </p:cNvPr>
          <p:cNvSpPr/>
          <p:nvPr/>
        </p:nvSpPr>
        <p:spPr>
          <a:xfrm>
            <a:off x="2224769" y="1298727"/>
            <a:ext cx="404469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الغابات و الأشجار  </a:t>
            </a:r>
            <a:endParaRPr kumimoji="0" lang="ar-KW" sz="40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4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13">
            <a:extLst>
              <a:ext uri="{FF2B5EF4-FFF2-40B4-BE49-F238E27FC236}">
                <a16:creationId xmlns:a16="http://schemas.microsoft.com/office/drawing/2014/main" id="{BC141C24-98B7-8012-AB4A-D20A144A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82"/>
            <a:ext cx="12192000" cy="6876764"/>
          </a:xfrm>
          <a:prstGeom prst="rect">
            <a:avLst/>
          </a:prstGeom>
        </p:spPr>
      </p:pic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2963447" y="102518"/>
            <a:ext cx="8824072" cy="14859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ar-KW" sz="7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مصادر الأخشاب؟..........</a:t>
            </a:r>
            <a:endParaRPr lang="ar-SA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852" y="2263231"/>
            <a:ext cx="462597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4CBB67D-756D-4C0D-8C4B-2C9B0AAF48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751" y="2253504"/>
            <a:ext cx="4422321" cy="43395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465103-E868-3CCB-033B-25E10DB62568}"/>
              </a:ext>
            </a:extLst>
          </p:cNvPr>
          <p:cNvSpPr/>
          <p:nvPr/>
        </p:nvSpPr>
        <p:spPr>
          <a:xfrm>
            <a:off x="3804727" y="198732"/>
            <a:ext cx="204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الغابات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97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ربطة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4.xml><?xml version="1.0" encoding="utf-8"?>
<a:theme xmlns:a="http://schemas.openxmlformats.org/drawingml/2006/main" name="2_نسق Office">
  <a:themeElements>
    <a:clrScheme name="نسق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نسق Office">
      <a:majorFont>
        <a:latin typeface="Calibri"/>
        <a:ea typeface=""/>
        <a:cs typeface="Source Han Sans CN"/>
      </a:majorFont>
      <a:minorFont>
        <a:latin typeface="Calibri"/>
        <a:ea typeface=""/>
        <a:cs typeface="Source Han Sans C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cs typeface="Source Han Sans CN" charset="0"/>
          </a:defRPr>
        </a:defPPr>
      </a:lstStyle>
    </a:lnDef>
  </a:objectDefaults>
  <a:extraClrSchemeLst>
    <a:extraClrScheme>
      <a:clrScheme name="نسق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نسق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نسق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4458</TotalTime>
  <Words>318</Words>
  <Application>Microsoft Office PowerPoint</Application>
  <PresentationFormat>شاشة عريضة</PresentationFormat>
  <Paragraphs>73</Paragraphs>
  <Slides>25</Slides>
  <Notes>1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4</vt:i4>
      </vt:variant>
      <vt:variant>
        <vt:lpstr>عناوين الشرائح</vt:lpstr>
      </vt:variant>
      <vt:variant>
        <vt:i4>25</vt:i4>
      </vt:variant>
    </vt:vector>
  </HeadingPairs>
  <TitlesOfParts>
    <vt:vector size="38" baseType="lpstr">
      <vt:lpstr>Adobe Arabic</vt:lpstr>
      <vt:lpstr>Arial</vt:lpstr>
      <vt:lpstr>Calibri</vt:lpstr>
      <vt:lpstr>Calibri Light</vt:lpstr>
      <vt:lpstr>Century Gothic</vt:lpstr>
      <vt:lpstr>Chalkduster</vt:lpstr>
      <vt:lpstr>Times New Roman</vt:lpstr>
      <vt:lpstr>Trebuchet MS</vt:lpstr>
      <vt:lpstr>Wingdings 3</vt:lpstr>
      <vt:lpstr>Office Theme</vt:lpstr>
      <vt:lpstr>1_نسق Office</vt:lpstr>
      <vt:lpstr>ربطة</vt:lpstr>
      <vt:lpstr>2_نسق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من أين نحصل على الأخشاب الطبيعية ؟............. </vt:lpstr>
      <vt:lpstr>مصادر الأخشاب؟..........</vt:lpstr>
      <vt:lpstr>أنواع الأخشاب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abdallah albannay</dc:creator>
  <cp:lastModifiedBy>نعيمة حسن</cp:lastModifiedBy>
  <cp:revision>8</cp:revision>
  <dcterms:created xsi:type="dcterms:W3CDTF">2023-02-09T09:25:44Z</dcterms:created>
  <dcterms:modified xsi:type="dcterms:W3CDTF">2023-10-11T08:31:35Z</dcterms:modified>
</cp:coreProperties>
</file>