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17" r:id="rId3"/>
    <p:sldId id="294" r:id="rId4"/>
    <p:sldId id="295" r:id="rId5"/>
    <p:sldId id="298" r:id="rId6"/>
    <p:sldId id="316" r:id="rId7"/>
    <p:sldId id="318" r:id="rId8"/>
    <p:sldId id="319" r:id="rId9"/>
    <p:sldId id="333" r:id="rId10"/>
    <p:sldId id="335" r:id="rId11"/>
    <p:sldId id="336" r:id="rId12"/>
    <p:sldId id="321" r:id="rId13"/>
    <p:sldId id="322" r:id="rId14"/>
    <p:sldId id="334" r:id="rId15"/>
    <p:sldId id="325" r:id="rId16"/>
    <p:sldId id="326" r:id="rId17"/>
    <p:sldId id="328" r:id="rId18"/>
    <p:sldId id="327" r:id="rId19"/>
    <p:sldId id="329" r:id="rId20"/>
    <p:sldId id="338" r:id="rId21"/>
    <p:sldId id="330" r:id="rId22"/>
    <p:sldId id="337" r:id="rId23"/>
    <p:sldId id="331" r:id="rId24"/>
    <p:sldId id="33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339933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نمط ذو سمات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9000" autoAdjust="0"/>
  </p:normalViewPr>
  <p:slideViewPr>
    <p:cSldViewPr>
      <p:cViewPr varScale="1">
        <p:scale>
          <a:sx n="89" d="100"/>
          <a:sy n="89" d="100"/>
        </p:scale>
        <p:origin x="6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07AA-DA69-4901-BF04-95B68BAE182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B549-D583-47E1-BF2A-48FEE59A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7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200" y="4343400"/>
            <a:ext cx="81534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مربع نص 3"/>
          <p:cNvSpPr txBox="1"/>
          <p:nvPr/>
        </p:nvSpPr>
        <p:spPr>
          <a:xfrm>
            <a:off x="0" y="1"/>
            <a:ext cx="9144000" cy="43088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KW" sz="4800" b="1" dirty="0"/>
          </a:p>
          <a:p>
            <a:pPr algn="ctr" rtl="1">
              <a:spcBef>
                <a:spcPts val="2400"/>
              </a:spcBef>
            </a:pPr>
            <a:r>
              <a:rPr lang="ar-KW" sz="4800" b="1" dirty="0">
                <a:ln>
                  <a:solidFill>
                    <a:schemeClr val="bg1"/>
                  </a:solidFill>
                </a:ln>
              </a:rPr>
              <a:t>النشاط: </a:t>
            </a:r>
            <a:r>
              <a:rPr lang="ar-KW" sz="4800" b="1" dirty="0">
                <a:solidFill>
                  <a:srgbClr val="0000CC"/>
                </a:solidFill>
              </a:rPr>
              <a:t>لغتي الجميلة ( 3-5)  </a:t>
            </a:r>
            <a:r>
              <a:rPr lang="ar-KW" sz="3600" b="1" dirty="0" err="1">
                <a:solidFill>
                  <a:srgbClr val="0000CC"/>
                </a:solidFill>
              </a:rPr>
              <a:t>ص</a:t>
            </a:r>
            <a:r>
              <a:rPr lang="ar-KW" sz="3600" b="1" dirty="0">
                <a:solidFill>
                  <a:srgbClr val="0000CC"/>
                </a:solidFill>
              </a:rPr>
              <a:t> 79-80-81</a:t>
            </a:r>
          </a:p>
          <a:p>
            <a:pPr algn="ctr" rtl="1">
              <a:spcBef>
                <a:spcPts val="3600"/>
              </a:spcBef>
            </a:pPr>
            <a:r>
              <a:rPr lang="ar-KW" sz="3400" b="1" dirty="0">
                <a:solidFill>
                  <a:sysClr val="windowText" lastClr="000000"/>
                </a:solidFill>
              </a:rPr>
              <a:t>المعيار: 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تستخدم الأسلوب المناسب وقواعد النحو</a:t>
            </a:r>
          </a:p>
          <a:p>
            <a:pPr algn="ctr" rtl="1">
              <a:spcBef>
                <a:spcPts val="1200"/>
              </a:spcBef>
            </a:pPr>
            <a:r>
              <a:rPr lang="ar-KW" sz="4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CC"/>
                </a:solidFill>
              </a:rPr>
              <a:t> </a:t>
            </a:r>
            <a:r>
              <a:rPr lang="ar-KW" sz="3200" b="1" dirty="0">
                <a:solidFill>
                  <a:srgbClr val="0000CC"/>
                </a:solidFill>
                <a:sym typeface="Wingdings"/>
              </a:rPr>
              <a:t> نصب الفعل المضارع 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IMG_2235.PNG"/>
          <p:cNvPicPr>
            <a:picLocks noChangeAspect="1"/>
          </p:cNvPicPr>
          <p:nvPr/>
        </p:nvPicPr>
        <p:blipFill>
          <a:blip r:embed="rId2" cstate="print"/>
          <a:srcRect l="16542" t="38180" r="12281" b="25011"/>
          <a:stretch>
            <a:fillRect/>
          </a:stretch>
        </p:blipFill>
        <p:spPr>
          <a:xfrm>
            <a:off x="0" y="0"/>
            <a:ext cx="9144000" cy="4800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4" name="صورة 23" descr="IMG_2236.PNG"/>
          <p:cNvPicPr>
            <a:picLocks noChangeAspect="1"/>
          </p:cNvPicPr>
          <p:nvPr/>
        </p:nvPicPr>
        <p:blipFill>
          <a:blip r:embed="rId3" cstate="print"/>
          <a:srcRect t="8954" b="75349"/>
          <a:stretch>
            <a:fillRect/>
          </a:stretch>
        </p:blipFill>
        <p:spPr>
          <a:xfrm>
            <a:off x="0" y="4876800"/>
            <a:ext cx="9144000" cy="1981200"/>
          </a:xfrm>
          <a:prstGeom prst="rect">
            <a:avLst/>
          </a:prstGeom>
        </p:spPr>
      </p:pic>
      <p:sp>
        <p:nvSpPr>
          <p:cNvPr id="25" name="TextBox 17"/>
          <p:cNvSpPr txBox="1"/>
          <p:nvPr/>
        </p:nvSpPr>
        <p:spPr>
          <a:xfrm>
            <a:off x="228600" y="5410200"/>
            <a:ext cx="8915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u="sng" dirty="0">
                <a:solidFill>
                  <a:srgbClr val="FF0000"/>
                </a:solidFill>
              </a:rPr>
              <a:t>أن / لن / كي / حتى / فاء السببية / لام التعليل</a:t>
            </a:r>
            <a:endParaRPr lang="ar-KW" sz="2800" b="1" dirty="0">
              <a:solidFill>
                <a:srgbClr val="0000CC"/>
              </a:solidFill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0" y="6334780"/>
            <a:ext cx="2209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u="sng" dirty="0">
                <a:solidFill>
                  <a:srgbClr val="FF0000"/>
                </a:solidFill>
              </a:rPr>
              <a:t>الفتحة</a:t>
            </a:r>
            <a:r>
              <a:rPr lang="ar-KW" sz="2800" b="1" dirty="0">
                <a:solidFill>
                  <a:srgbClr val="0000CC"/>
                </a:solidFill>
              </a:rPr>
              <a:t> الظاهرة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IMG_2235.PNG"/>
          <p:cNvPicPr>
            <a:picLocks noChangeAspect="1"/>
          </p:cNvPicPr>
          <p:nvPr/>
        </p:nvPicPr>
        <p:blipFill>
          <a:blip r:embed="rId2" cstate="print"/>
          <a:srcRect l="16542" t="38180" r="12281" b="25011"/>
          <a:stretch>
            <a:fillRect/>
          </a:stretch>
        </p:blipFill>
        <p:spPr>
          <a:xfrm>
            <a:off x="0" y="0"/>
            <a:ext cx="9144000" cy="52578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4" name="صورة 23" descr="IMG_2236.PNG"/>
          <p:cNvPicPr>
            <a:picLocks noChangeAspect="1"/>
          </p:cNvPicPr>
          <p:nvPr/>
        </p:nvPicPr>
        <p:blipFill>
          <a:blip r:embed="rId3" cstate="print"/>
          <a:srcRect t="24134" b="68104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26" name="TextBox 17"/>
          <p:cNvSpPr txBox="1"/>
          <p:nvPr/>
        </p:nvSpPr>
        <p:spPr>
          <a:xfrm>
            <a:off x="4038600" y="6334780"/>
            <a:ext cx="2590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2800" b="1" dirty="0"/>
              <a:t> </a:t>
            </a:r>
            <a:r>
              <a:rPr lang="ar-SA" sz="2800" b="1" dirty="0"/>
              <a:t>الفعل : </a:t>
            </a:r>
            <a:r>
              <a:rPr lang="ar-SA" sz="2800" b="1" dirty="0">
                <a:solidFill>
                  <a:srgbClr val="0000CC"/>
                </a:solidFill>
              </a:rPr>
              <a:t>ترقى</a:t>
            </a:r>
            <a:r>
              <a:rPr lang="ar-SA" sz="2800" b="1" dirty="0"/>
              <a:t> ؛ </a:t>
            </a:r>
            <a:endParaRPr lang="ar-KW" sz="2800" b="1" dirty="0">
              <a:solidFill>
                <a:srgbClr val="0000CC"/>
              </a:solidFill>
            </a:endParaRPr>
          </a:p>
        </p:txBody>
      </p:sp>
      <p:sp>
        <p:nvSpPr>
          <p:cNvPr id="27" name="TextBox 17"/>
          <p:cNvSpPr txBox="1"/>
          <p:nvPr/>
        </p:nvSpPr>
        <p:spPr>
          <a:xfrm>
            <a:off x="0" y="6334780"/>
            <a:ext cx="47244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لأنه معتل الآخر بالألف. </a:t>
            </a:r>
            <a:endParaRPr lang="ar-KW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صورة 23" descr="IMG_2236.PNG"/>
          <p:cNvPicPr>
            <a:picLocks noChangeAspect="1"/>
          </p:cNvPicPr>
          <p:nvPr/>
        </p:nvPicPr>
        <p:blipFill>
          <a:blip r:embed="rId3" cstate="print"/>
          <a:srcRect t="31308" b="28103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25" name="TextBox 17"/>
          <p:cNvSpPr txBox="1"/>
          <p:nvPr/>
        </p:nvSpPr>
        <p:spPr>
          <a:xfrm>
            <a:off x="3505200" y="1295400"/>
            <a:ext cx="14478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الفتحة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6" name="TextBox 17"/>
          <p:cNvSpPr txBox="1"/>
          <p:nvPr/>
        </p:nvSpPr>
        <p:spPr>
          <a:xfrm>
            <a:off x="3505200" y="2438400"/>
            <a:ext cx="14478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الفتحة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7" name="TextBox 17"/>
          <p:cNvSpPr txBox="1"/>
          <p:nvPr/>
        </p:nvSpPr>
        <p:spPr>
          <a:xfrm>
            <a:off x="4953000" y="4114800"/>
            <a:ext cx="10668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يشجعَ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8" name="TextBox 17"/>
          <p:cNvSpPr txBox="1"/>
          <p:nvPr/>
        </p:nvSpPr>
        <p:spPr>
          <a:xfrm>
            <a:off x="2362200" y="4114800"/>
            <a:ext cx="10668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يسيرَ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4419600" y="5715000"/>
            <a:ext cx="1295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تتسامى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30" name="TextBox 17"/>
          <p:cNvSpPr txBox="1"/>
          <p:nvPr/>
        </p:nvSpPr>
        <p:spPr>
          <a:xfrm>
            <a:off x="4876800" y="6273225"/>
            <a:ext cx="1295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0000CC"/>
                </a:solidFill>
              </a:rPr>
              <a:t>ف</a:t>
            </a:r>
            <a:r>
              <a:rPr lang="ar-KW" sz="3200" b="1" dirty="0">
                <a:solidFill>
                  <a:srgbClr val="FF0000"/>
                </a:solidFill>
              </a:rPr>
              <a:t>ـيرضى</a:t>
            </a:r>
            <a:endParaRPr lang="ar-KW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7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200" y="4343400"/>
            <a:ext cx="81534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مربع نص 3"/>
          <p:cNvSpPr txBox="1"/>
          <p:nvPr/>
        </p:nvSpPr>
        <p:spPr>
          <a:xfrm>
            <a:off x="0" y="1"/>
            <a:ext cx="9144000" cy="43088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800" b="1" dirty="0">
                <a:ln>
                  <a:solidFill>
                    <a:schemeClr val="bg1"/>
                  </a:solidFill>
                </a:ln>
              </a:rPr>
              <a:t>الوحدة التعليمية الثانية: </a:t>
            </a:r>
            <a:r>
              <a:rPr lang="ar-KW" sz="4800" b="1" dirty="0">
                <a:solidFill>
                  <a:srgbClr val="0000CC"/>
                </a:solidFill>
              </a:rPr>
              <a:t>رحلات ومغامرات</a:t>
            </a:r>
            <a:endParaRPr lang="ar-KW" sz="4800" b="1" dirty="0"/>
          </a:p>
          <a:p>
            <a:pPr algn="ctr" rtl="1">
              <a:spcBef>
                <a:spcPts val="2400"/>
              </a:spcBef>
            </a:pPr>
            <a:r>
              <a:rPr lang="ar-KW" sz="4800" b="1" dirty="0">
                <a:ln>
                  <a:solidFill>
                    <a:schemeClr val="bg1"/>
                  </a:solidFill>
                </a:ln>
              </a:rPr>
              <a:t>النشاط: </a:t>
            </a:r>
            <a:r>
              <a:rPr lang="ar-KW" sz="4800" b="1" dirty="0">
                <a:solidFill>
                  <a:srgbClr val="0000CC"/>
                </a:solidFill>
              </a:rPr>
              <a:t>لغتي الجميلة ( 3-5)  </a:t>
            </a:r>
            <a:r>
              <a:rPr lang="ar-KW" sz="3600" b="1" dirty="0" err="1">
                <a:solidFill>
                  <a:srgbClr val="0000CC"/>
                </a:solidFill>
              </a:rPr>
              <a:t>ص</a:t>
            </a:r>
            <a:r>
              <a:rPr lang="ar-KW" sz="3600" b="1" dirty="0">
                <a:solidFill>
                  <a:srgbClr val="0000CC"/>
                </a:solidFill>
              </a:rPr>
              <a:t> 79-80-81</a:t>
            </a:r>
          </a:p>
          <a:p>
            <a:pPr algn="ctr" rtl="1">
              <a:spcBef>
                <a:spcPts val="3600"/>
              </a:spcBef>
            </a:pPr>
            <a:r>
              <a:rPr lang="ar-KW" sz="3400" b="1" dirty="0">
                <a:solidFill>
                  <a:sysClr val="windowText" lastClr="000000"/>
                </a:solidFill>
              </a:rPr>
              <a:t>المعيار: 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تستخدم الأسلوب المناسب وقواعد النحو</a:t>
            </a:r>
          </a:p>
          <a:p>
            <a:pPr algn="ctr" rtl="1">
              <a:spcBef>
                <a:spcPts val="1200"/>
              </a:spcBef>
            </a:pPr>
            <a:r>
              <a:rPr lang="ar-KW" sz="4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CC"/>
                </a:solidFill>
              </a:rPr>
              <a:t> </a:t>
            </a:r>
            <a:r>
              <a:rPr lang="ar-KW" sz="3200" b="1" dirty="0">
                <a:solidFill>
                  <a:srgbClr val="0000CC"/>
                </a:solidFill>
                <a:sym typeface="Wingdings"/>
              </a:rPr>
              <a:t> نصب الفعل المضارع 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أنواع الجمل في اللغة العربية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23928" y="2060848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فعلية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4509120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اسمية</a:t>
            </a:r>
          </a:p>
        </p:txBody>
      </p:sp>
      <p:sp>
        <p:nvSpPr>
          <p:cNvPr id="6" name="Heptagon 5"/>
          <p:cNvSpPr/>
          <p:nvPr/>
        </p:nvSpPr>
        <p:spPr>
          <a:xfrm>
            <a:off x="2195736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فعل</a:t>
            </a:r>
          </a:p>
        </p:txBody>
      </p:sp>
      <p:sp>
        <p:nvSpPr>
          <p:cNvPr id="7" name="Heptagon 6"/>
          <p:cNvSpPr/>
          <p:nvPr/>
        </p:nvSpPr>
        <p:spPr>
          <a:xfrm>
            <a:off x="323528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فاعل</a:t>
            </a:r>
          </a:p>
        </p:txBody>
      </p:sp>
      <p:sp>
        <p:nvSpPr>
          <p:cNvPr id="8" name="Heptagon 7"/>
          <p:cNvSpPr/>
          <p:nvPr/>
        </p:nvSpPr>
        <p:spPr>
          <a:xfrm>
            <a:off x="7236296" y="4365104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مبتدأ</a:t>
            </a:r>
          </a:p>
        </p:txBody>
      </p:sp>
      <p:sp>
        <p:nvSpPr>
          <p:cNvPr id="9" name="Heptagon 8"/>
          <p:cNvSpPr/>
          <p:nvPr/>
        </p:nvSpPr>
        <p:spPr>
          <a:xfrm>
            <a:off x="5436096" y="4293096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خبر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أنواع الجمل في اللغة العربية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23928" y="2060848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فعلية</a:t>
            </a:r>
          </a:p>
        </p:txBody>
      </p:sp>
      <p:sp>
        <p:nvSpPr>
          <p:cNvPr id="6" name="Heptagon 5"/>
          <p:cNvSpPr/>
          <p:nvPr/>
        </p:nvSpPr>
        <p:spPr>
          <a:xfrm>
            <a:off x="2195736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فعل</a:t>
            </a:r>
          </a:p>
        </p:txBody>
      </p:sp>
      <p:sp>
        <p:nvSpPr>
          <p:cNvPr id="7" name="Heptagon 6"/>
          <p:cNvSpPr/>
          <p:nvPr/>
        </p:nvSpPr>
        <p:spPr>
          <a:xfrm>
            <a:off x="323528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فاعل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5940152" y="3717032"/>
            <a:ext cx="2808312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400" b="1" dirty="0"/>
              <a:t>ماضٍ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491880" y="4293096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مضارع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683568" y="4509120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أمر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63888" y="3429000"/>
            <a:ext cx="2736304" cy="7920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5856" y="3717032"/>
            <a:ext cx="792088" cy="108012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79712" y="3356992"/>
            <a:ext cx="432048" cy="129614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734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الفعل المضارع المرفوع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10400" y="11430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حالاته:</a:t>
            </a:r>
          </a:p>
        </p:txBody>
      </p:sp>
      <p:sp>
        <p:nvSpPr>
          <p:cNvPr id="6" name="Cross 5"/>
          <p:cNvSpPr/>
          <p:nvPr/>
        </p:nvSpPr>
        <p:spPr>
          <a:xfrm>
            <a:off x="3657600" y="1219200"/>
            <a:ext cx="3276600" cy="14478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000" b="1" dirty="0"/>
              <a:t>صحيح </a:t>
            </a:r>
            <a:r>
              <a:rPr lang="ar-KW" sz="4100" b="1" dirty="0"/>
              <a:t>الآخر</a:t>
            </a:r>
          </a:p>
          <a:p>
            <a:pPr algn="ctr" rtl="1"/>
            <a:endParaRPr lang="ar-KW" sz="4000" b="1" dirty="0"/>
          </a:p>
        </p:txBody>
      </p:sp>
      <p:sp>
        <p:nvSpPr>
          <p:cNvPr id="7" name="Cross 6"/>
          <p:cNvSpPr/>
          <p:nvPr/>
        </p:nvSpPr>
        <p:spPr>
          <a:xfrm>
            <a:off x="0" y="1219200"/>
            <a:ext cx="3276600" cy="13716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200" b="1" dirty="0"/>
              <a:t>معتل الآخر</a:t>
            </a:r>
          </a:p>
          <a:p>
            <a:pPr algn="ctr" rtl="1"/>
            <a:r>
              <a:rPr lang="ar-KW" sz="4200" b="1" dirty="0"/>
              <a:t>و – ي - ى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10400" y="2819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إعرابه:</a:t>
            </a:r>
          </a:p>
        </p:txBody>
      </p:sp>
      <p:sp>
        <p:nvSpPr>
          <p:cNvPr id="19" name="Teardrop 18"/>
          <p:cNvSpPr/>
          <p:nvPr/>
        </p:nvSpPr>
        <p:spPr>
          <a:xfrm>
            <a:off x="3733800" y="28194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مرفوع بالضمة ا</a:t>
            </a:r>
            <a:r>
              <a:rPr lang="ar-KW" sz="3600" b="1" u="sng" dirty="0">
                <a:solidFill>
                  <a:srgbClr val="FF0000"/>
                </a:solidFill>
              </a:rPr>
              <a:t>لظاهرة</a:t>
            </a:r>
          </a:p>
        </p:txBody>
      </p:sp>
      <p:sp>
        <p:nvSpPr>
          <p:cNvPr id="20" name="Teardrop 19"/>
          <p:cNvSpPr/>
          <p:nvPr/>
        </p:nvSpPr>
        <p:spPr>
          <a:xfrm>
            <a:off x="0" y="27432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مرفوع بالضمة </a:t>
            </a:r>
            <a:r>
              <a:rPr lang="ar-KW" sz="3600" b="1" u="sng" dirty="0">
                <a:solidFill>
                  <a:srgbClr val="FF0000"/>
                </a:solidFill>
              </a:rPr>
              <a:t>المقدرة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10400" y="4724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مثال: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3733800" y="4724400"/>
            <a:ext cx="3124200" cy="18288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يكتب</a:t>
            </a:r>
            <a:r>
              <a:rPr lang="ar-KW" sz="3600" b="1" dirty="0">
                <a:solidFill>
                  <a:srgbClr val="FF0000"/>
                </a:solidFill>
              </a:rPr>
              <a:t>ُ</a:t>
            </a:r>
            <a:endParaRPr lang="ar-KW" sz="3600" b="1" dirty="0">
              <a:solidFill>
                <a:srgbClr val="0000CC"/>
              </a:solidFill>
            </a:endParaRP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يدرسُ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يقولُ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304800" y="4724400"/>
            <a:ext cx="3124200" cy="181277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يسم</a:t>
            </a:r>
            <a:r>
              <a:rPr lang="ar-KW" sz="3600" b="1" dirty="0">
                <a:solidFill>
                  <a:srgbClr val="FF0000"/>
                </a:solidFill>
              </a:rPr>
              <a:t>و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يجر</a:t>
            </a:r>
            <a:r>
              <a:rPr lang="ar-KW" sz="3600" b="1" dirty="0">
                <a:solidFill>
                  <a:srgbClr val="FF0000"/>
                </a:solidFill>
              </a:rPr>
              <a:t>ي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يسع</a:t>
            </a:r>
            <a:r>
              <a:rPr lang="ar-KW" sz="3600" b="1" dirty="0">
                <a:solidFill>
                  <a:srgbClr val="FF0000"/>
                </a:solidFill>
              </a:rPr>
              <a:t>ى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734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الفعل المضارع المنصوب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10400" y="2819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أدواته</a:t>
            </a:r>
          </a:p>
        </p:txBody>
      </p:sp>
      <p:sp>
        <p:nvSpPr>
          <p:cNvPr id="19" name="Teardrop 18"/>
          <p:cNvSpPr/>
          <p:nvPr/>
        </p:nvSpPr>
        <p:spPr>
          <a:xfrm>
            <a:off x="3657600" y="11430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7200" b="1" dirty="0">
                <a:solidFill>
                  <a:srgbClr val="FF0000"/>
                </a:solidFill>
              </a:rPr>
              <a:t>أنْ</a:t>
            </a:r>
          </a:p>
        </p:txBody>
      </p:sp>
      <p:sp>
        <p:nvSpPr>
          <p:cNvPr id="20" name="Teardrop 19"/>
          <p:cNvSpPr/>
          <p:nvPr/>
        </p:nvSpPr>
        <p:spPr>
          <a:xfrm>
            <a:off x="228600" y="12192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7200" b="1" dirty="0">
                <a:solidFill>
                  <a:srgbClr val="FF0000"/>
                </a:solidFill>
              </a:rPr>
              <a:t>لنْ</a:t>
            </a:r>
            <a:endParaRPr lang="ar-KW" sz="7200" b="1" u="sng" dirty="0">
              <a:solidFill>
                <a:srgbClr val="FF0000"/>
              </a:solidFill>
            </a:endParaRPr>
          </a:p>
        </p:txBody>
      </p:sp>
      <p:sp>
        <p:nvSpPr>
          <p:cNvPr id="12" name="Teardrop 18"/>
          <p:cNvSpPr/>
          <p:nvPr/>
        </p:nvSpPr>
        <p:spPr>
          <a:xfrm>
            <a:off x="3733800" y="29718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7200" b="1" dirty="0">
                <a:solidFill>
                  <a:srgbClr val="FF0000"/>
                </a:solidFill>
              </a:rPr>
              <a:t>كي</a:t>
            </a:r>
          </a:p>
        </p:txBody>
      </p:sp>
      <p:sp>
        <p:nvSpPr>
          <p:cNvPr id="13" name="Teardrop 18"/>
          <p:cNvSpPr/>
          <p:nvPr/>
        </p:nvSpPr>
        <p:spPr>
          <a:xfrm>
            <a:off x="228600" y="30480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7200" b="1" dirty="0">
                <a:solidFill>
                  <a:srgbClr val="FF0000"/>
                </a:solidFill>
              </a:rPr>
              <a:t>حتى</a:t>
            </a:r>
          </a:p>
        </p:txBody>
      </p:sp>
      <p:sp>
        <p:nvSpPr>
          <p:cNvPr id="14" name="Teardrop 18"/>
          <p:cNvSpPr/>
          <p:nvPr/>
        </p:nvSpPr>
        <p:spPr>
          <a:xfrm>
            <a:off x="3962400" y="4724400"/>
            <a:ext cx="3124200" cy="1981200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فاء السببية</a:t>
            </a:r>
          </a:p>
          <a:p>
            <a:pPr algn="ctr" rtl="1"/>
            <a:r>
              <a:rPr lang="ar-KW" sz="3600" b="1" dirty="0">
                <a:solidFill>
                  <a:srgbClr val="339933"/>
                </a:solidFill>
              </a:rPr>
              <a:t>مسبوقة</a:t>
            </a:r>
          </a:p>
          <a:p>
            <a:pPr algn="ctr" rtl="1"/>
            <a:r>
              <a:rPr lang="ar-KW" sz="3600" b="1" dirty="0">
                <a:solidFill>
                  <a:srgbClr val="339933"/>
                </a:solidFill>
              </a:rPr>
              <a:t> بنفي أو طلب</a:t>
            </a:r>
          </a:p>
        </p:txBody>
      </p:sp>
      <p:sp>
        <p:nvSpPr>
          <p:cNvPr id="15" name="Teardrop 18"/>
          <p:cNvSpPr/>
          <p:nvPr/>
        </p:nvSpPr>
        <p:spPr>
          <a:xfrm>
            <a:off x="304800" y="49530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800" b="1" dirty="0">
                <a:solidFill>
                  <a:srgbClr val="FF0000"/>
                </a:solidFill>
              </a:rPr>
              <a:t>لام التعليل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734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الفعل المضارع المنصوب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10400" y="11430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حالاته:</a:t>
            </a:r>
          </a:p>
        </p:txBody>
      </p:sp>
      <p:sp>
        <p:nvSpPr>
          <p:cNvPr id="6" name="Cross 5"/>
          <p:cNvSpPr/>
          <p:nvPr/>
        </p:nvSpPr>
        <p:spPr>
          <a:xfrm>
            <a:off x="3657600" y="1143000"/>
            <a:ext cx="3276600" cy="12954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ar-KW" sz="4000" b="1" dirty="0"/>
          </a:p>
          <a:p>
            <a:pPr algn="ctr" rtl="1"/>
            <a:r>
              <a:rPr lang="ar-KW" sz="4000" b="1" dirty="0"/>
              <a:t>(صحيح </a:t>
            </a:r>
            <a:r>
              <a:rPr lang="ar-KW" sz="4100" b="1" dirty="0"/>
              <a:t>الآخر)</a:t>
            </a:r>
          </a:p>
          <a:p>
            <a:pPr algn="ctr" rtl="1"/>
            <a:r>
              <a:rPr lang="ar-KW" sz="4100" b="1" dirty="0"/>
              <a:t>(معتل) </a:t>
            </a:r>
            <a:r>
              <a:rPr lang="ar-KW" sz="4100" b="1" dirty="0" err="1"/>
              <a:t>و</a:t>
            </a:r>
            <a:r>
              <a:rPr lang="ar-KW" sz="4100" b="1" dirty="0"/>
              <a:t>- </a:t>
            </a:r>
            <a:r>
              <a:rPr lang="ar-KW" sz="4100" b="1" dirty="0" err="1"/>
              <a:t>ي</a:t>
            </a:r>
            <a:endParaRPr lang="ar-KW" sz="4100" b="1" dirty="0"/>
          </a:p>
          <a:p>
            <a:pPr algn="ctr" rtl="1"/>
            <a:endParaRPr lang="ar-KW" sz="4000" b="1" dirty="0"/>
          </a:p>
        </p:txBody>
      </p:sp>
      <p:sp>
        <p:nvSpPr>
          <p:cNvPr id="7" name="Cross 6"/>
          <p:cNvSpPr/>
          <p:nvPr/>
        </p:nvSpPr>
        <p:spPr>
          <a:xfrm>
            <a:off x="0" y="1219200"/>
            <a:ext cx="3276600" cy="13716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200" b="1" dirty="0"/>
              <a:t>(معتل الآخر)</a:t>
            </a:r>
          </a:p>
          <a:p>
            <a:pPr algn="ctr" rtl="1"/>
            <a:r>
              <a:rPr lang="ar-KW" sz="4200" b="1" dirty="0"/>
              <a:t>ى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10400" y="2819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إعرابه:</a:t>
            </a:r>
          </a:p>
        </p:txBody>
      </p:sp>
      <p:sp>
        <p:nvSpPr>
          <p:cNvPr id="19" name="Teardrop 18"/>
          <p:cNvSpPr/>
          <p:nvPr/>
        </p:nvSpPr>
        <p:spPr>
          <a:xfrm>
            <a:off x="3733800" y="28194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منصوب بالفتحة ا</a:t>
            </a:r>
            <a:r>
              <a:rPr lang="ar-KW" sz="3600" b="1" u="sng" dirty="0">
                <a:solidFill>
                  <a:srgbClr val="FF0000"/>
                </a:solidFill>
              </a:rPr>
              <a:t>لظاهرة</a:t>
            </a:r>
          </a:p>
        </p:txBody>
      </p:sp>
      <p:sp>
        <p:nvSpPr>
          <p:cNvPr id="20" name="Teardrop 19"/>
          <p:cNvSpPr/>
          <p:nvPr/>
        </p:nvSpPr>
        <p:spPr>
          <a:xfrm>
            <a:off x="0" y="27432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منصوب بالفتحة </a:t>
            </a:r>
            <a:r>
              <a:rPr lang="ar-KW" sz="3600" b="1" u="sng" dirty="0">
                <a:solidFill>
                  <a:srgbClr val="FF0000"/>
                </a:solidFill>
              </a:rPr>
              <a:t>المقدرة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10400" y="4724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مثال: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3733800" y="4724400"/>
            <a:ext cx="3124200" cy="18288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لن يكذبَ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لن يسموَ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لن يجريَ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304800" y="4724400"/>
            <a:ext cx="3124200" cy="181277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لن يسعى</a:t>
            </a:r>
            <a:endParaRPr lang="ar-KW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صورة 23" descr="IMG_2236.PNG"/>
          <p:cNvPicPr>
            <a:picLocks noChangeAspect="1"/>
          </p:cNvPicPr>
          <p:nvPr/>
        </p:nvPicPr>
        <p:blipFill>
          <a:blip r:embed="rId3" cstate="print"/>
          <a:srcRect t="71897" b="12375"/>
          <a:stretch>
            <a:fillRect/>
          </a:stretch>
        </p:blipFill>
        <p:spPr>
          <a:xfrm>
            <a:off x="537308" y="2659886"/>
            <a:ext cx="7872372" cy="3048000"/>
          </a:xfrm>
          <a:prstGeom prst="rect">
            <a:avLst/>
          </a:prstGeom>
        </p:spPr>
      </p:pic>
      <p:sp>
        <p:nvSpPr>
          <p:cNvPr id="25" name="TextBox 17"/>
          <p:cNvSpPr txBox="1"/>
          <p:nvPr/>
        </p:nvSpPr>
        <p:spPr>
          <a:xfrm>
            <a:off x="5269523" y="4063426"/>
            <a:ext cx="1447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مضارع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2426678" y="4095027"/>
            <a:ext cx="14478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الفتحة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771618" y="4679802"/>
            <a:ext cx="1295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منصوب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2894" y="4766082"/>
            <a:ext cx="9906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نصبه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778978" y="4766081"/>
            <a:ext cx="12954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0000"/>
                </a:solidFill>
              </a:rPr>
              <a:t>المقدرة.</a:t>
            </a:r>
            <a:endParaRPr lang="ar-KW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7200" y="2057400"/>
            <a:ext cx="83058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2000" b="1" dirty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Arabic Typesetting" pitchFamily="66" charset="-78"/>
                <a:cs typeface="Arabic Typesetting" pitchFamily="66" charset="-78"/>
              </a:rPr>
              <a:t>نشاط علاجي</a:t>
            </a:r>
            <a:endParaRPr lang="en-US" sz="12000" b="1" dirty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صورة 13" descr="IMG_2237.PNG"/>
          <p:cNvPicPr>
            <a:picLocks noChangeAspect="1"/>
          </p:cNvPicPr>
          <p:nvPr/>
        </p:nvPicPr>
        <p:blipFill>
          <a:blip r:embed="rId3" cstate="print"/>
          <a:srcRect l="1917" t="8889" r="2500" b="83772"/>
          <a:stretch>
            <a:fillRect/>
          </a:stretch>
        </p:blipFill>
        <p:spPr>
          <a:xfrm>
            <a:off x="-187243" y="1333500"/>
            <a:ext cx="9144000" cy="1752600"/>
          </a:xfrm>
          <a:prstGeom prst="rect">
            <a:avLst/>
          </a:prstGeom>
        </p:spPr>
      </p:pic>
      <p:sp>
        <p:nvSpPr>
          <p:cNvPr id="20" name="TextBox 17"/>
          <p:cNvSpPr txBox="1"/>
          <p:nvPr/>
        </p:nvSpPr>
        <p:spPr>
          <a:xfrm>
            <a:off x="-366346" y="3505200"/>
            <a:ext cx="914400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>
                <a:solidFill>
                  <a:srgbClr val="FF0000"/>
                </a:solidFill>
              </a:rPr>
              <a:t> أدعوَ:</a:t>
            </a:r>
          </a:p>
          <a:p>
            <a:pPr algn="r" rtl="1"/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-187243" y="5067300"/>
            <a:ext cx="914400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>
                <a:solidFill>
                  <a:srgbClr val="FF0000"/>
                </a:solidFill>
              </a:rPr>
              <a:t>أعودَ:</a:t>
            </a:r>
          </a:p>
          <a:p>
            <a:pPr algn="r" rtl="1"/>
            <a:r>
              <a:rPr lang="ar-KW" sz="3200" b="1" dirty="0">
                <a:solidFill>
                  <a:srgbClr val="FF0000"/>
                </a:solidFill>
              </a:rPr>
              <a:t>أستمر:</a:t>
            </a:r>
          </a:p>
        </p:txBody>
      </p:sp>
      <p:sp>
        <p:nvSpPr>
          <p:cNvPr id="22" name="TextBox 17"/>
          <p:cNvSpPr txBox="1"/>
          <p:nvPr/>
        </p:nvSpPr>
        <p:spPr>
          <a:xfrm>
            <a:off x="1083570" y="3570982"/>
            <a:ext cx="624416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فعل مضارع منصوب وعلامة نصبة الفتحة الظاهرة ؛ لأنه </a:t>
            </a:r>
            <a:r>
              <a:rPr lang="ar-KW" sz="3200" b="1" dirty="0">
                <a:solidFill>
                  <a:srgbClr val="0000CC"/>
                </a:solidFill>
              </a:rPr>
              <a:t>معتل</a:t>
            </a:r>
            <a:r>
              <a:rPr lang="ar-SA" sz="3200" b="1" dirty="0">
                <a:solidFill>
                  <a:srgbClr val="0000CC"/>
                </a:solidFill>
              </a:rPr>
              <a:t> الآخر</a:t>
            </a:r>
            <a:r>
              <a:rPr lang="ar-KW" sz="3200" b="1" dirty="0">
                <a:solidFill>
                  <a:srgbClr val="0000CC"/>
                </a:solidFill>
              </a:rPr>
              <a:t> بالواو</a:t>
            </a:r>
            <a:r>
              <a:rPr lang="ar-SA" sz="3200" b="1" dirty="0">
                <a:solidFill>
                  <a:srgbClr val="0000CC"/>
                </a:solidFill>
              </a:rPr>
              <a:t>.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1" name="TextBox 17"/>
          <p:cNvSpPr txBox="1"/>
          <p:nvPr/>
        </p:nvSpPr>
        <p:spPr>
          <a:xfrm>
            <a:off x="1405141" y="5067300"/>
            <a:ext cx="5959231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فعل مضارع منصوب وعلامة نصبة الفتحة الظاهرة ؛ لأنه صحيح الآخر.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7628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صورة 13" descr="IMG_2237.PNG"/>
          <p:cNvPicPr>
            <a:picLocks noChangeAspect="1"/>
          </p:cNvPicPr>
          <p:nvPr/>
        </p:nvPicPr>
        <p:blipFill>
          <a:blip r:embed="rId3" cstate="print"/>
          <a:srcRect l="420" t="16228" r="985" b="76047"/>
          <a:stretch>
            <a:fillRect/>
          </a:stretch>
        </p:blipFill>
        <p:spPr>
          <a:xfrm>
            <a:off x="1892788" y="1793983"/>
            <a:ext cx="5739423" cy="1524000"/>
          </a:xfrm>
          <a:prstGeom prst="rect">
            <a:avLst/>
          </a:prstGeom>
        </p:spPr>
      </p:pic>
      <p:sp>
        <p:nvSpPr>
          <p:cNvPr id="20" name="TextBox 17"/>
          <p:cNvSpPr txBox="1"/>
          <p:nvPr/>
        </p:nvSpPr>
        <p:spPr>
          <a:xfrm>
            <a:off x="4309208" y="3540017"/>
            <a:ext cx="166630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4400" b="1" dirty="0">
                <a:solidFill>
                  <a:srgbClr val="FF0000"/>
                </a:solidFill>
              </a:rPr>
              <a:t> تلقى: </a:t>
            </a:r>
          </a:p>
        </p:txBody>
      </p:sp>
      <p:sp>
        <p:nvSpPr>
          <p:cNvPr id="22" name="TextBox 17"/>
          <p:cNvSpPr txBox="1"/>
          <p:nvPr/>
        </p:nvSpPr>
        <p:spPr>
          <a:xfrm>
            <a:off x="838200" y="4461934"/>
            <a:ext cx="7848600" cy="14465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4400" b="1" dirty="0">
                <a:solidFill>
                  <a:srgbClr val="0000CC"/>
                </a:solidFill>
              </a:rPr>
              <a:t>فعل مضارع منصوب وعلامة نصبة الفتحة </a:t>
            </a:r>
            <a:r>
              <a:rPr lang="ar-KW" sz="4400" b="1" dirty="0">
                <a:solidFill>
                  <a:srgbClr val="0000CC"/>
                </a:solidFill>
              </a:rPr>
              <a:t>المقدرة</a:t>
            </a:r>
            <a:r>
              <a:rPr lang="ar-SA" sz="4400" b="1" dirty="0">
                <a:solidFill>
                  <a:srgbClr val="0000CC"/>
                </a:solidFill>
              </a:rPr>
              <a:t> ؛ لأنه </a:t>
            </a:r>
            <a:r>
              <a:rPr lang="ar-KW" sz="4400" b="1" dirty="0">
                <a:solidFill>
                  <a:srgbClr val="0000CC"/>
                </a:solidFill>
              </a:rPr>
              <a:t>معتل</a:t>
            </a:r>
            <a:r>
              <a:rPr lang="ar-SA" sz="4400" b="1" dirty="0">
                <a:solidFill>
                  <a:srgbClr val="0000CC"/>
                </a:solidFill>
              </a:rPr>
              <a:t> الآخر</a:t>
            </a:r>
            <a:r>
              <a:rPr lang="ar-KW" sz="4400" b="1" dirty="0">
                <a:solidFill>
                  <a:srgbClr val="0000CC"/>
                </a:solidFill>
              </a:rPr>
              <a:t> بالألف</a:t>
            </a:r>
            <a:r>
              <a:rPr lang="ar-SA" sz="4400" b="1" dirty="0">
                <a:solidFill>
                  <a:srgbClr val="0000CC"/>
                </a:solidFill>
              </a:rPr>
              <a:t>.</a:t>
            </a:r>
            <a:endParaRPr lang="en-US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" name="TextBox 17"/>
          <p:cNvSpPr txBox="1"/>
          <p:nvPr/>
        </p:nvSpPr>
        <p:spPr>
          <a:xfrm>
            <a:off x="6413173" y="3836643"/>
            <a:ext cx="151976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>
                <a:solidFill>
                  <a:srgbClr val="FF0000"/>
                </a:solidFill>
              </a:rPr>
              <a:t>تحظى:</a:t>
            </a:r>
          </a:p>
        </p:txBody>
      </p:sp>
      <p:pic>
        <p:nvPicPr>
          <p:cNvPr id="23" name="صورة 22" descr="IMG_2237.PNG"/>
          <p:cNvPicPr>
            <a:picLocks noChangeAspect="1"/>
          </p:cNvPicPr>
          <p:nvPr/>
        </p:nvPicPr>
        <p:blipFill>
          <a:blip r:embed="rId3" cstate="print"/>
          <a:srcRect l="420" t="23567" r="985" b="68322"/>
          <a:stretch>
            <a:fillRect/>
          </a:stretch>
        </p:blipFill>
        <p:spPr>
          <a:xfrm>
            <a:off x="2041118" y="1843472"/>
            <a:ext cx="5202115" cy="1371600"/>
          </a:xfrm>
          <a:prstGeom prst="rect">
            <a:avLst/>
          </a:prstGeom>
        </p:spPr>
      </p:pic>
      <p:sp>
        <p:nvSpPr>
          <p:cNvPr id="26" name="TextBox 17"/>
          <p:cNvSpPr txBox="1"/>
          <p:nvPr/>
        </p:nvSpPr>
        <p:spPr>
          <a:xfrm>
            <a:off x="185615" y="3590421"/>
            <a:ext cx="574756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فعل مضارع منصوب وعلامة نصبة الفتحة </a:t>
            </a:r>
            <a:r>
              <a:rPr lang="ar-KW" sz="3200" b="1" dirty="0">
                <a:solidFill>
                  <a:srgbClr val="0000CC"/>
                </a:solidFill>
              </a:rPr>
              <a:t>المقدرة</a:t>
            </a:r>
            <a:r>
              <a:rPr lang="ar-SA" sz="3200" b="1" dirty="0">
                <a:solidFill>
                  <a:srgbClr val="0000CC"/>
                </a:solidFill>
              </a:rPr>
              <a:t> ؛ لأنه </a:t>
            </a:r>
            <a:r>
              <a:rPr lang="ar-KW" sz="3200" b="1" dirty="0">
                <a:solidFill>
                  <a:srgbClr val="0000CC"/>
                </a:solidFill>
              </a:rPr>
              <a:t>معتل</a:t>
            </a:r>
            <a:r>
              <a:rPr lang="ar-SA" sz="3200" b="1" dirty="0">
                <a:solidFill>
                  <a:srgbClr val="0000CC"/>
                </a:solidFill>
              </a:rPr>
              <a:t> الآخر</a:t>
            </a:r>
            <a:r>
              <a:rPr lang="ar-KW" sz="3200" b="1" dirty="0">
                <a:solidFill>
                  <a:srgbClr val="0000CC"/>
                </a:solidFill>
              </a:rPr>
              <a:t> بالألف</a:t>
            </a:r>
            <a:r>
              <a:rPr lang="ar-SA" sz="3200" b="1" dirty="0">
                <a:solidFill>
                  <a:srgbClr val="0000CC"/>
                </a:solidFill>
              </a:rPr>
              <a:t>.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27" name="TextBox 17"/>
          <p:cNvSpPr txBox="1"/>
          <p:nvPr/>
        </p:nvSpPr>
        <p:spPr>
          <a:xfrm>
            <a:off x="6293013" y="5004882"/>
            <a:ext cx="141653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>
                <a:solidFill>
                  <a:srgbClr val="FF0000"/>
                </a:solidFill>
              </a:rPr>
              <a:t>تتحمل:</a:t>
            </a:r>
          </a:p>
        </p:txBody>
      </p:sp>
      <p:sp>
        <p:nvSpPr>
          <p:cNvPr id="28" name="TextBox 17"/>
          <p:cNvSpPr txBox="1"/>
          <p:nvPr/>
        </p:nvSpPr>
        <p:spPr>
          <a:xfrm>
            <a:off x="381000" y="4881330"/>
            <a:ext cx="5552179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فعل مضارع منصوب وعلامة نصبة الفتحة الظاهرة ؛ لأنه صحيح الآخر.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3174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3) الممارسة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صورة 14" descr="IMG_2237.PNG"/>
          <p:cNvPicPr>
            <a:picLocks noChangeAspect="1"/>
          </p:cNvPicPr>
          <p:nvPr/>
        </p:nvPicPr>
        <p:blipFill>
          <a:blip r:embed="rId3" cstate="print"/>
          <a:srcRect l="4074" t="31879" r="10000" b="37778"/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  <p:sp>
        <p:nvSpPr>
          <p:cNvPr id="16" name="TextBox 17"/>
          <p:cNvSpPr txBox="1"/>
          <p:nvPr/>
        </p:nvSpPr>
        <p:spPr>
          <a:xfrm>
            <a:off x="0" y="2286000"/>
            <a:ext cx="9144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/>
              <a:t>  1- </a:t>
            </a:r>
            <a:r>
              <a:rPr lang="ar-SA" sz="3200" b="1" dirty="0"/>
              <a:t>قرر الولد </a:t>
            </a:r>
            <a:r>
              <a:rPr lang="ar-SA" sz="3200" b="1" u="sng" dirty="0">
                <a:solidFill>
                  <a:srgbClr val="FF0000"/>
                </a:solidFill>
              </a:rPr>
              <a:t>أن</a:t>
            </a:r>
            <a:r>
              <a:rPr lang="ar-SA" sz="3200" b="1" u="sng" dirty="0"/>
              <a:t> </a:t>
            </a:r>
            <a:r>
              <a:rPr lang="ar-SA" sz="3200" b="1" u="sng" dirty="0">
                <a:solidFill>
                  <a:srgbClr val="0000CC"/>
                </a:solidFill>
              </a:rPr>
              <a:t>يسافر</a:t>
            </a:r>
            <a:r>
              <a:rPr lang="ar-KW" sz="3200" b="1" u="sng" dirty="0">
                <a:solidFill>
                  <a:srgbClr val="0000CC"/>
                </a:solidFill>
              </a:rPr>
              <a:t>َ</a:t>
            </a:r>
            <a:r>
              <a:rPr lang="ar-SA" sz="3200" b="1" dirty="0">
                <a:solidFill>
                  <a:srgbClr val="0000CC"/>
                </a:solidFill>
              </a:rPr>
              <a:t> </a:t>
            </a:r>
            <a:r>
              <a:rPr lang="ar-SA" sz="3200" b="1" dirty="0"/>
              <a:t>مع عائلته بالعطلة</a:t>
            </a:r>
            <a:r>
              <a:rPr lang="ar-KW" sz="3200" b="1" dirty="0"/>
              <a:t>.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0" y="2286000"/>
            <a:ext cx="32004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منصوب بالفتحة</a:t>
            </a:r>
            <a:r>
              <a:rPr lang="ar-KW" sz="28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276600"/>
            <a:ext cx="9144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/>
              <a:t>  2</a:t>
            </a:r>
            <a:r>
              <a:rPr lang="ar-SA" sz="3200" b="1" dirty="0"/>
              <a:t>- </a:t>
            </a:r>
            <a:r>
              <a:rPr lang="ar-SA" sz="3200" b="1" u="sng" dirty="0">
                <a:solidFill>
                  <a:srgbClr val="FF0000"/>
                </a:solidFill>
              </a:rPr>
              <a:t>لن</a:t>
            </a:r>
            <a:r>
              <a:rPr lang="ar-SA" sz="3200" b="1" u="sng" dirty="0">
                <a:solidFill>
                  <a:srgbClr val="0000CC"/>
                </a:solidFill>
              </a:rPr>
              <a:t> تتحقق</a:t>
            </a:r>
            <a:r>
              <a:rPr lang="ar-KW" sz="3200" b="1" u="sng" dirty="0">
                <a:solidFill>
                  <a:srgbClr val="0000CC"/>
                </a:solidFill>
              </a:rPr>
              <a:t>َ</a:t>
            </a:r>
            <a:r>
              <a:rPr lang="ar-SA" sz="3200" b="1" dirty="0"/>
              <a:t> أهدافك في الحياة إلا بالاجتهاد</a:t>
            </a:r>
            <a:r>
              <a:rPr lang="ar-KW" sz="3200" b="1" dirty="0"/>
              <a:t>.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0" y="3276600"/>
            <a:ext cx="30480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منصوب بالفتحة</a:t>
            </a:r>
            <a:r>
              <a:rPr lang="ar-KW" sz="28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24" name="TextBox 17"/>
          <p:cNvSpPr txBox="1"/>
          <p:nvPr/>
        </p:nvSpPr>
        <p:spPr>
          <a:xfrm>
            <a:off x="0" y="4114800"/>
            <a:ext cx="9144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/>
              <a:t> 3- </a:t>
            </a:r>
            <a:r>
              <a:rPr lang="ar-SA" sz="3200" b="1" dirty="0"/>
              <a:t>يذهب المسلم إلى المسجد </a:t>
            </a:r>
            <a:r>
              <a:rPr lang="ar-SA" sz="32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</a:t>
            </a:r>
            <a:r>
              <a:rPr lang="ar-SA" sz="3200" b="1" u="sng" dirty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يؤدي</a:t>
            </a:r>
            <a:r>
              <a:rPr lang="ar-KW" sz="3200" b="1" u="sng" dirty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َ</a:t>
            </a:r>
            <a:r>
              <a:rPr lang="ar-SA" sz="3200" b="1" dirty="0"/>
              <a:t> الصلاة</a:t>
            </a:r>
            <a:r>
              <a:rPr lang="ar-KW" sz="3200" b="1" dirty="0"/>
              <a:t>.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25" name="TextBox 17"/>
          <p:cNvSpPr txBox="1"/>
          <p:nvPr/>
        </p:nvSpPr>
        <p:spPr>
          <a:xfrm>
            <a:off x="0" y="4191000"/>
            <a:ext cx="30480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منصوب بالفتحة</a:t>
            </a:r>
            <a:r>
              <a:rPr lang="ar-KW" sz="28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32" name="TextBox 17"/>
          <p:cNvSpPr txBox="1"/>
          <p:nvPr/>
        </p:nvSpPr>
        <p:spPr>
          <a:xfrm>
            <a:off x="0" y="5334000"/>
            <a:ext cx="9144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KW" sz="3200" b="1" dirty="0"/>
              <a:t>  4</a:t>
            </a:r>
            <a:r>
              <a:rPr lang="ar-SA" sz="3200" b="1" dirty="0"/>
              <a:t>- </a:t>
            </a:r>
            <a:r>
              <a:rPr lang="ar-SA" sz="3200" b="1" u="dotted" dirty="0"/>
              <a:t>احرص على </a:t>
            </a:r>
            <a:r>
              <a:rPr lang="ar-KW" sz="3200" b="1" u="dotted" dirty="0"/>
              <a:t>العدل</a:t>
            </a:r>
            <a:r>
              <a:rPr lang="ar-SA" sz="3200" b="1" dirty="0"/>
              <a:t> </a:t>
            </a:r>
            <a:r>
              <a:rPr lang="ar-SA" sz="3200" b="1" u="sng" dirty="0">
                <a:solidFill>
                  <a:srgbClr val="FF0000"/>
                </a:solidFill>
              </a:rPr>
              <a:t>ف</a:t>
            </a:r>
            <a:r>
              <a:rPr lang="ar-KW" sz="3200" b="1" u="sng" dirty="0">
                <a:solidFill>
                  <a:srgbClr val="FF0000"/>
                </a:solidFill>
              </a:rPr>
              <a:t>ـ</a:t>
            </a:r>
            <a:r>
              <a:rPr lang="ar-SA" sz="3200" b="1" u="sng" dirty="0">
                <a:solidFill>
                  <a:srgbClr val="0000CC"/>
                </a:solidFill>
              </a:rPr>
              <a:t>يرضى</a:t>
            </a:r>
            <a:r>
              <a:rPr lang="ar-SA" sz="3200" b="1" dirty="0"/>
              <a:t> الله عنك</a:t>
            </a:r>
            <a:r>
              <a:rPr lang="ar-KW" sz="3200" b="1" dirty="0"/>
              <a:t>.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33" name="TextBox 17"/>
          <p:cNvSpPr txBox="1"/>
          <p:nvPr/>
        </p:nvSpPr>
        <p:spPr>
          <a:xfrm>
            <a:off x="0" y="5410200"/>
            <a:ext cx="30480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منصوب بالفتحة</a:t>
            </a:r>
            <a:r>
              <a:rPr lang="ar-KW" sz="2800" b="1" dirty="0">
                <a:solidFill>
                  <a:srgbClr val="0000CC"/>
                </a:solidFill>
              </a:rPr>
              <a:t> المقدرة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32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3) الممارسة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صورة 14" descr="IMG_2237.PNG"/>
          <p:cNvPicPr>
            <a:picLocks noChangeAspect="1"/>
          </p:cNvPicPr>
          <p:nvPr/>
        </p:nvPicPr>
        <p:blipFill>
          <a:blip r:embed="rId3" cstate="print"/>
          <a:srcRect l="4074" t="61082" r="10000" b="11861"/>
          <a:stretch>
            <a:fillRect/>
          </a:stretch>
        </p:blipFill>
        <p:spPr>
          <a:xfrm>
            <a:off x="0" y="914400"/>
            <a:ext cx="9144000" cy="5715000"/>
          </a:xfrm>
          <a:prstGeom prst="rect">
            <a:avLst/>
          </a:prstGeom>
        </p:spPr>
      </p:pic>
      <p:sp>
        <p:nvSpPr>
          <p:cNvPr id="10" name="TextBox 17"/>
          <p:cNvSpPr txBox="1"/>
          <p:nvPr/>
        </p:nvSpPr>
        <p:spPr>
          <a:xfrm>
            <a:off x="0" y="2819400"/>
            <a:ext cx="9144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/>
              <a:t>1</a:t>
            </a:r>
            <a:r>
              <a:rPr lang="ar-SA" sz="3200" b="1" dirty="0"/>
              <a:t>- تحرص الكويت على </a:t>
            </a:r>
            <a:r>
              <a:rPr lang="ar-SA" sz="3200" b="1" u="sng" dirty="0">
                <a:solidFill>
                  <a:srgbClr val="FF0000"/>
                </a:solidFill>
              </a:rPr>
              <a:t>أن </a:t>
            </a:r>
            <a:r>
              <a:rPr lang="ar-SA" sz="3200" b="1" u="sng" dirty="0">
                <a:solidFill>
                  <a:srgbClr val="0000CC"/>
                </a:solidFill>
              </a:rPr>
              <a:t>تساعد</a:t>
            </a:r>
            <a:r>
              <a:rPr lang="ar-KW" sz="3200" b="1" u="sng" dirty="0">
                <a:solidFill>
                  <a:srgbClr val="0000CC"/>
                </a:solidFill>
              </a:rPr>
              <a:t>َ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/>
              <a:t>المحتاجين</a:t>
            </a:r>
            <a:r>
              <a:rPr lang="ar-KW" sz="3200" b="1" dirty="0"/>
              <a:t>.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0" y="3810000"/>
            <a:ext cx="9144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/>
              <a:t>2</a:t>
            </a:r>
            <a:r>
              <a:rPr lang="ar-SA" sz="3200" b="1" dirty="0"/>
              <a:t> - على كل إنسان </a:t>
            </a:r>
            <a:r>
              <a:rPr lang="ar-SA" sz="3200" b="1" u="sng" dirty="0">
                <a:solidFill>
                  <a:srgbClr val="FF0000"/>
                </a:solidFill>
              </a:rPr>
              <a:t>أن </a:t>
            </a:r>
            <a:r>
              <a:rPr lang="ar-SA" sz="3200" b="1" u="sng" dirty="0">
                <a:solidFill>
                  <a:srgbClr val="0000CC"/>
                </a:solidFill>
              </a:rPr>
              <a:t>يدعو</a:t>
            </a:r>
            <a:r>
              <a:rPr lang="ar-KW" sz="3200" b="1" u="sng" dirty="0">
                <a:solidFill>
                  <a:srgbClr val="0000CC"/>
                </a:solidFill>
              </a:rPr>
              <a:t>َ</a:t>
            </a:r>
            <a:r>
              <a:rPr lang="ar-SA" sz="3200" b="1" dirty="0"/>
              <a:t> ربه في كل وقت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2" name="TextBox 17"/>
          <p:cNvSpPr txBox="1"/>
          <p:nvPr/>
        </p:nvSpPr>
        <p:spPr>
          <a:xfrm>
            <a:off x="0" y="4648200"/>
            <a:ext cx="9144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/>
              <a:t>3</a:t>
            </a:r>
            <a:r>
              <a:rPr lang="ar-SA" sz="3200" b="1" dirty="0"/>
              <a:t> - </a:t>
            </a:r>
            <a:r>
              <a:rPr lang="ar-SA" sz="3200" b="1" dirty="0">
                <a:solidFill>
                  <a:srgbClr val="FF0000"/>
                </a:solidFill>
              </a:rPr>
              <a:t>لن </a:t>
            </a:r>
            <a:r>
              <a:rPr lang="ar-SA" sz="4000" b="1" u="sng" dirty="0">
                <a:solidFill>
                  <a:srgbClr val="0000CC"/>
                </a:solidFill>
                <a:latin typeface="Arabic Typesetting" pitchFamily="66" charset="-78"/>
                <a:cs typeface="Arabic Transparent" pitchFamily="2" charset="-78"/>
              </a:rPr>
              <a:t>يهدي</a:t>
            </a:r>
            <a:r>
              <a:rPr lang="ar-KW" sz="4000" b="1" u="sng" dirty="0">
                <a:solidFill>
                  <a:srgbClr val="0000CC"/>
                </a:solidFill>
                <a:latin typeface="Arabic Typesetting" pitchFamily="66" charset="-78"/>
                <a:cs typeface="Arabic Transparent" pitchFamily="2" charset="-78"/>
              </a:rPr>
              <a:t>َ</a:t>
            </a:r>
            <a:r>
              <a:rPr lang="ar-SA" sz="4000" b="1" dirty="0">
                <a:solidFill>
                  <a:srgbClr val="0000CC"/>
                </a:solidFill>
              </a:rPr>
              <a:t> </a:t>
            </a:r>
            <a:r>
              <a:rPr lang="ar-SA" sz="3200" b="1" dirty="0"/>
              <a:t>الله القوم الكاذبين</a:t>
            </a:r>
            <a:r>
              <a:rPr lang="ar-KW" sz="3200" b="1" dirty="0"/>
              <a:t>.</a:t>
            </a:r>
            <a:r>
              <a:rPr lang="ar-SA" sz="3200" b="1" dirty="0"/>
              <a:t> </a:t>
            </a:r>
            <a:endParaRPr lang="ar-KW" sz="3200" b="1" dirty="0">
              <a:solidFill>
                <a:srgbClr val="0000CC"/>
              </a:solidFill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0" y="5715000"/>
            <a:ext cx="9144000" cy="58477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/>
              <a:t>4</a:t>
            </a:r>
            <a:r>
              <a:rPr lang="ar-SA" sz="3200" b="1" dirty="0"/>
              <a:t> - أحرص على القراءة كثيرا </a:t>
            </a:r>
            <a:r>
              <a:rPr lang="ar-SA" sz="3200" b="1" u="sng" dirty="0">
                <a:solidFill>
                  <a:srgbClr val="FF0000"/>
                </a:solidFill>
              </a:rPr>
              <a:t>كي </a:t>
            </a:r>
            <a:r>
              <a:rPr lang="ar-SA" sz="3200" b="1" u="sng" dirty="0">
                <a:solidFill>
                  <a:srgbClr val="0000CC"/>
                </a:solidFill>
              </a:rPr>
              <a:t>يرقى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/>
              <a:t>عقلي.</a:t>
            </a:r>
            <a:endParaRPr lang="ar-KW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أنواع الجمل في اللغة العربية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23928" y="2060848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فعلية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4509120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اسمية</a:t>
            </a:r>
          </a:p>
        </p:txBody>
      </p:sp>
      <p:sp>
        <p:nvSpPr>
          <p:cNvPr id="6" name="Heptagon 5"/>
          <p:cNvSpPr/>
          <p:nvPr/>
        </p:nvSpPr>
        <p:spPr>
          <a:xfrm>
            <a:off x="2195736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فعل</a:t>
            </a:r>
          </a:p>
        </p:txBody>
      </p:sp>
      <p:sp>
        <p:nvSpPr>
          <p:cNvPr id="7" name="Heptagon 6"/>
          <p:cNvSpPr/>
          <p:nvPr/>
        </p:nvSpPr>
        <p:spPr>
          <a:xfrm>
            <a:off x="323528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فاعل</a:t>
            </a:r>
          </a:p>
        </p:txBody>
      </p:sp>
      <p:sp>
        <p:nvSpPr>
          <p:cNvPr id="8" name="Heptagon 7"/>
          <p:cNvSpPr/>
          <p:nvPr/>
        </p:nvSpPr>
        <p:spPr>
          <a:xfrm>
            <a:off x="7236296" y="4365104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مبتدأ</a:t>
            </a:r>
          </a:p>
        </p:txBody>
      </p:sp>
      <p:sp>
        <p:nvSpPr>
          <p:cNvPr id="9" name="Heptagon 8"/>
          <p:cNvSpPr/>
          <p:nvPr/>
        </p:nvSpPr>
        <p:spPr>
          <a:xfrm>
            <a:off x="5436096" y="4293096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خبر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أنواع الجمل في اللغة العربية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23928" y="2060848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فعلية</a:t>
            </a:r>
          </a:p>
        </p:txBody>
      </p:sp>
      <p:sp>
        <p:nvSpPr>
          <p:cNvPr id="6" name="Heptagon 5"/>
          <p:cNvSpPr/>
          <p:nvPr/>
        </p:nvSpPr>
        <p:spPr>
          <a:xfrm>
            <a:off x="2195736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فعل</a:t>
            </a:r>
          </a:p>
        </p:txBody>
      </p:sp>
      <p:sp>
        <p:nvSpPr>
          <p:cNvPr id="7" name="Heptagon 6"/>
          <p:cNvSpPr/>
          <p:nvPr/>
        </p:nvSpPr>
        <p:spPr>
          <a:xfrm>
            <a:off x="323528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فاعل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5940152" y="3717032"/>
            <a:ext cx="2808312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400" b="1" dirty="0"/>
              <a:t>ماضٍ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491880" y="4293096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مضارع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683568" y="4509120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أمر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63888" y="3429000"/>
            <a:ext cx="2736304" cy="7920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5856" y="3717032"/>
            <a:ext cx="792088" cy="108012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79712" y="3356992"/>
            <a:ext cx="432048" cy="129614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أنواع الجمل في اللغة العربية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23928" y="2060848"/>
            <a:ext cx="5220072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جملة فعلية</a:t>
            </a:r>
          </a:p>
        </p:txBody>
      </p:sp>
      <p:sp>
        <p:nvSpPr>
          <p:cNvPr id="6" name="Heptagon 5"/>
          <p:cNvSpPr/>
          <p:nvPr/>
        </p:nvSpPr>
        <p:spPr>
          <a:xfrm>
            <a:off x="2195736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600" b="1" dirty="0"/>
              <a:t>فعل</a:t>
            </a:r>
          </a:p>
        </p:txBody>
      </p:sp>
      <p:sp>
        <p:nvSpPr>
          <p:cNvPr id="7" name="Heptagon 6"/>
          <p:cNvSpPr/>
          <p:nvPr/>
        </p:nvSpPr>
        <p:spPr>
          <a:xfrm>
            <a:off x="323528" y="1916832"/>
            <a:ext cx="1584176" cy="1584176"/>
          </a:xfrm>
          <a:prstGeom prst="hep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5400" b="1" dirty="0"/>
              <a:t>فاعل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6335688" y="3717032"/>
            <a:ext cx="2808312" cy="1368152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400" b="1" dirty="0"/>
              <a:t>ماضٍ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203848" y="3789040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مضارع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0" y="3789040"/>
            <a:ext cx="2952328" cy="1296144"/>
          </a:xfrm>
          <a:prstGeom prst="triangle">
            <a:avLst>
              <a:gd name="adj" fmla="val 575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/>
              <a:t>أمر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07904" y="3429000"/>
            <a:ext cx="3096344" cy="93610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645024"/>
            <a:ext cx="720080" cy="864096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95736" y="3356992"/>
            <a:ext cx="216024" cy="72008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ocess 12"/>
          <p:cNvSpPr/>
          <p:nvPr/>
        </p:nvSpPr>
        <p:spPr>
          <a:xfrm>
            <a:off x="6732240" y="5229200"/>
            <a:ext cx="1944216" cy="119675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>
                <a:solidFill>
                  <a:srgbClr val="002060"/>
                </a:solidFill>
              </a:rPr>
              <a:t>أكل</a:t>
            </a:r>
          </a:p>
          <a:p>
            <a:pPr algn="ctr"/>
            <a:r>
              <a:rPr lang="ar-KW" sz="4000" b="1" dirty="0">
                <a:solidFill>
                  <a:srgbClr val="002060"/>
                </a:solidFill>
              </a:rPr>
              <a:t>أكلت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3779912" y="5229200"/>
            <a:ext cx="1944216" cy="119675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>
                <a:solidFill>
                  <a:srgbClr val="002060"/>
                </a:solidFill>
              </a:rPr>
              <a:t>يأكل</a:t>
            </a:r>
          </a:p>
          <a:p>
            <a:pPr algn="ctr"/>
            <a:r>
              <a:rPr lang="ar-KW" sz="4000" b="1" dirty="0">
                <a:solidFill>
                  <a:srgbClr val="002060"/>
                </a:solidFill>
              </a:rPr>
              <a:t>تأكل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683568" y="5229200"/>
            <a:ext cx="1944216" cy="119675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>
                <a:solidFill>
                  <a:srgbClr val="002060"/>
                </a:solidFill>
              </a:rPr>
              <a:t>كل</a:t>
            </a:r>
          </a:p>
          <a:p>
            <a:pPr algn="ctr"/>
            <a:r>
              <a:rPr lang="ar-KW" sz="4000" b="1" dirty="0">
                <a:solidFill>
                  <a:srgbClr val="002060"/>
                </a:solidFill>
              </a:rPr>
              <a:t>كُلي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32656"/>
            <a:ext cx="9144000" cy="734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FF0000"/>
                </a:solidFill>
              </a:rPr>
              <a:t>الفعل المضارع المرفوع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10400" y="11430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حالاته:</a:t>
            </a:r>
          </a:p>
        </p:txBody>
      </p:sp>
      <p:sp>
        <p:nvSpPr>
          <p:cNvPr id="6" name="Cross 5"/>
          <p:cNvSpPr/>
          <p:nvPr/>
        </p:nvSpPr>
        <p:spPr>
          <a:xfrm>
            <a:off x="3657600" y="1219200"/>
            <a:ext cx="3276600" cy="14478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000" b="1" dirty="0"/>
              <a:t>صحيح </a:t>
            </a:r>
            <a:r>
              <a:rPr lang="ar-KW" sz="4100" b="1" dirty="0"/>
              <a:t>الآخر</a:t>
            </a:r>
          </a:p>
          <a:p>
            <a:pPr algn="ctr" rtl="1"/>
            <a:endParaRPr lang="ar-KW" sz="4000" b="1" dirty="0"/>
          </a:p>
        </p:txBody>
      </p:sp>
      <p:sp>
        <p:nvSpPr>
          <p:cNvPr id="7" name="Cross 6"/>
          <p:cNvSpPr/>
          <p:nvPr/>
        </p:nvSpPr>
        <p:spPr>
          <a:xfrm>
            <a:off x="0" y="1219200"/>
            <a:ext cx="3276600" cy="1371600"/>
          </a:xfrm>
          <a:prstGeom prst="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4200" b="1" dirty="0"/>
              <a:t>معتل الآخر</a:t>
            </a:r>
          </a:p>
          <a:p>
            <a:pPr algn="ctr" rtl="1"/>
            <a:r>
              <a:rPr lang="ar-KW" sz="4200" b="1" dirty="0"/>
              <a:t>و – ي - ى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10400" y="2819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إعرابه:</a:t>
            </a:r>
          </a:p>
        </p:txBody>
      </p:sp>
      <p:sp>
        <p:nvSpPr>
          <p:cNvPr id="19" name="Teardrop 18"/>
          <p:cNvSpPr/>
          <p:nvPr/>
        </p:nvSpPr>
        <p:spPr>
          <a:xfrm>
            <a:off x="3733800" y="28194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مرفوع بالضمة ا</a:t>
            </a:r>
            <a:r>
              <a:rPr lang="ar-KW" sz="3600" b="1" u="sng" dirty="0">
                <a:solidFill>
                  <a:srgbClr val="FF0000"/>
                </a:solidFill>
              </a:rPr>
              <a:t>لظاهرة</a:t>
            </a:r>
          </a:p>
        </p:txBody>
      </p:sp>
      <p:sp>
        <p:nvSpPr>
          <p:cNvPr id="20" name="Teardrop 19"/>
          <p:cNvSpPr/>
          <p:nvPr/>
        </p:nvSpPr>
        <p:spPr>
          <a:xfrm>
            <a:off x="0" y="2743200"/>
            <a:ext cx="3124200" cy="158417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FF0000"/>
                </a:solidFill>
              </a:rPr>
              <a:t>مرفوع بالضمة </a:t>
            </a:r>
            <a:r>
              <a:rPr lang="ar-KW" sz="3600" b="1" u="sng" dirty="0">
                <a:solidFill>
                  <a:srgbClr val="FF0000"/>
                </a:solidFill>
              </a:rPr>
              <a:t>المقدرة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10400" y="4724400"/>
            <a:ext cx="2133600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ts val="1800"/>
              </a:spcBef>
            </a:pPr>
            <a:r>
              <a:rPr lang="ar-KW" sz="5400" b="1" dirty="0">
                <a:solidFill>
                  <a:srgbClr val="000099"/>
                </a:solidFill>
              </a:rPr>
              <a:t>مثال: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3733800" y="4724400"/>
            <a:ext cx="3124200" cy="18288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يكتب</a:t>
            </a:r>
            <a:r>
              <a:rPr lang="ar-KW" sz="3600" b="1" dirty="0">
                <a:solidFill>
                  <a:srgbClr val="FF0000"/>
                </a:solidFill>
              </a:rPr>
              <a:t>ُ</a:t>
            </a:r>
            <a:endParaRPr lang="ar-KW" sz="3600" b="1" dirty="0">
              <a:solidFill>
                <a:srgbClr val="0000CC"/>
              </a:solidFill>
            </a:endParaRP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يدرسُ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يقولُ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304800" y="4724400"/>
            <a:ext cx="3124200" cy="181277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يسم</a:t>
            </a:r>
            <a:r>
              <a:rPr lang="ar-KW" sz="3600" b="1" dirty="0">
                <a:solidFill>
                  <a:srgbClr val="FF0000"/>
                </a:solidFill>
              </a:rPr>
              <a:t>و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يجر</a:t>
            </a:r>
            <a:r>
              <a:rPr lang="ar-KW" sz="3600" b="1" dirty="0">
                <a:solidFill>
                  <a:srgbClr val="FF0000"/>
                </a:solidFill>
              </a:rPr>
              <a:t>ي</a:t>
            </a:r>
          </a:p>
          <a:p>
            <a:pPr algn="ctr" rtl="1"/>
            <a:r>
              <a:rPr lang="ar-KW" sz="3600" b="1" dirty="0">
                <a:solidFill>
                  <a:srgbClr val="0000CC"/>
                </a:solidFill>
              </a:rPr>
              <a:t>يسع</a:t>
            </a:r>
            <a:r>
              <a:rPr lang="ar-KW" sz="3600" b="1" dirty="0">
                <a:solidFill>
                  <a:srgbClr val="FF0000"/>
                </a:solidFill>
              </a:rPr>
              <a:t>ى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1) تمهيد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76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76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صورة 12" descr="IMG_2235.PNG"/>
          <p:cNvPicPr>
            <a:picLocks noChangeAspect="1"/>
          </p:cNvPicPr>
          <p:nvPr/>
        </p:nvPicPr>
        <p:blipFill>
          <a:blip r:embed="rId3" cstate="print"/>
          <a:srcRect t="18889" b="68889"/>
          <a:stretch>
            <a:fillRect/>
          </a:stretch>
        </p:blipFill>
        <p:spPr>
          <a:xfrm>
            <a:off x="304800" y="838200"/>
            <a:ext cx="8305800" cy="1752600"/>
          </a:xfrm>
          <a:prstGeom prst="rect">
            <a:avLst/>
          </a:prstGeom>
        </p:spPr>
      </p:pic>
      <p:sp>
        <p:nvSpPr>
          <p:cNvPr id="14" name="TextBox 17"/>
          <p:cNvSpPr txBox="1"/>
          <p:nvPr/>
        </p:nvSpPr>
        <p:spPr>
          <a:xfrm>
            <a:off x="6248400" y="2743200"/>
            <a:ext cx="2667000" cy="3170099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solidFill>
                  <a:srgbClr val="FF0000"/>
                </a:solidFill>
              </a:rPr>
              <a:t>يحرص</a:t>
            </a:r>
            <a:r>
              <a:rPr lang="ar-KW" sz="4000" b="1" dirty="0">
                <a:solidFill>
                  <a:srgbClr val="FF0000"/>
                </a:solidFill>
              </a:rPr>
              <a:t>ُ</a:t>
            </a:r>
            <a:r>
              <a:rPr lang="ar-SA" sz="4000" b="1" dirty="0"/>
              <a:t> المسلم</a:t>
            </a:r>
            <a:r>
              <a:rPr lang="ar-KW" sz="4000" b="1" dirty="0"/>
              <a:t>ُ</a:t>
            </a:r>
            <a:r>
              <a:rPr lang="ar-SA" sz="4000" b="1" dirty="0"/>
              <a:t> على طاعة</a:t>
            </a:r>
            <a:r>
              <a:rPr lang="ar-KW" sz="4000" b="1" dirty="0"/>
              <a:t>ِ</a:t>
            </a:r>
            <a:r>
              <a:rPr lang="ar-SA" sz="4000" b="1" dirty="0"/>
              <a:t> رب</a:t>
            </a:r>
            <a:r>
              <a:rPr lang="ar-KW" sz="4000" b="1" dirty="0"/>
              <a:t>ِ</a:t>
            </a:r>
            <a:r>
              <a:rPr lang="ar-SA" sz="4000" b="1" dirty="0"/>
              <a:t>ه</a:t>
            </a:r>
            <a:r>
              <a:rPr lang="ar-KW" sz="4000" b="1" dirty="0"/>
              <a:t>ِ</a:t>
            </a:r>
            <a:r>
              <a:rPr lang="ar-SA" sz="4000" b="1" dirty="0"/>
              <a:t> </a:t>
            </a:r>
            <a:endParaRPr lang="ar-KW" sz="4000" b="1" dirty="0">
              <a:solidFill>
                <a:srgbClr val="0000CC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276600" y="2743200"/>
            <a:ext cx="2667000" cy="2554545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solidFill>
                  <a:srgbClr val="FF0000"/>
                </a:solidFill>
              </a:rPr>
              <a:t>يدعو</a:t>
            </a:r>
            <a:r>
              <a:rPr lang="ar-SA" sz="4000" b="1" dirty="0"/>
              <a:t> المسلم</a:t>
            </a:r>
            <a:r>
              <a:rPr lang="ar-KW" sz="4000" b="1" dirty="0"/>
              <a:t>ُ</a:t>
            </a:r>
            <a:r>
              <a:rPr lang="ar-SA" sz="4000" b="1" dirty="0"/>
              <a:t> إلى عمل</a:t>
            </a:r>
            <a:r>
              <a:rPr lang="ar-KW" sz="4000" b="1" dirty="0"/>
              <a:t>ِ</a:t>
            </a:r>
            <a:r>
              <a:rPr lang="ar-SA" sz="4000" b="1" dirty="0"/>
              <a:t> الخير</a:t>
            </a:r>
            <a:r>
              <a:rPr lang="ar-KW" sz="4000" b="1" dirty="0"/>
              <a:t>ِ</a:t>
            </a:r>
            <a:endParaRPr lang="ar-KW" sz="4000" b="1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743200"/>
            <a:ext cx="2819400" cy="3170099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solidFill>
                  <a:srgbClr val="FF0000"/>
                </a:solidFill>
              </a:rPr>
              <a:t>يجري </a:t>
            </a:r>
            <a:r>
              <a:rPr lang="ar-SA" sz="4000" b="1" dirty="0"/>
              <a:t>المتسابق</a:t>
            </a:r>
            <a:r>
              <a:rPr lang="ar-KW" sz="4000" b="1" dirty="0"/>
              <a:t>ُ</a:t>
            </a:r>
            <a:r>
              <a:rPr lang="ar-SA" sz="4000" b="1" dirty="0"/>
              <a:t> في الأولمبياد</a:t>
            </a:r>
            <a:r>
              <a:rPr lang="ar-KW" sz="4000" b="1" dirty="0"/>
              <a:t>ِ</a:t>
            </a:r>
            <a:r>
              <a:rPr lang="ar-SA" sz="4000" b="1" dirty="0"/>
              <a:t>  سريع</a:t>
            </a:r>
            <a:r>
              <a:rPr lang="ar-KW" sz="4000" b="1" dirty="0"/>
              <a:t>ً</a:t>
            </a:r>
            <a:r>
              <a:rPr lang="ar-SA" sz="4000" b="1" dirty="0"/>
              <a:t>ا</a:t>
            </a:r>
            <a:endParaRPr lang="ar-KW" sz="4000" b="1" dirty="0">
              <a:solidFill>
                <a:srgbClr val="0000CC"/>
              </a:solidFill>
            </a:endParaRPr>
          </a:p>
        </p:txBody>
      </p:sp>
      <p:sp>
        <p:nvSpPr>
          <p:cNvPr id="19" name="سحابة 18"/>
          <p:cNvSpPr/>
          <p:nvPr/>
        </p:nvSpPr>
        <p:spPr>
          <a:xfrm>
            <a:off x="0" y="5943600"/>
            <a:ext cx="9144000" cy="762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000" b="1" dirty="0">
                <a:solidFill>
                  <a:srgbClr val="0000CC"/>
                </a:solidFill>
              </a:rPr>
              <a:t>لأنها لم تسبق </a:t>
            </a:r>
            <a:r>
              <a:rPr lang="ar-SA" sz="3000" b="1" u="sng" dirty="0">
                <a:solidFill>
                  <a:srgbClr val="FF0000"/>
                </a:solidFill>
              </a:rPr>
              <a:t>بأداة نصب </a:t>
            </a:r>
            <a:r>
              <a:rPr lang="ar-SA" sz="3000" b="1" dirty="0">
                <a:solidFill>
                  <a:srgbClr val="FF0000"/>
                </a:solidFill>
              </a:rPr>
              <a:t>ولا </a:t>
            </a:r>
            <a:r>
              <a:rPr lang="ar-SA" sz="3000" b="1" u="sng" dirty="0">
                <a:solidFill>
                  <a:srgbClr val="FF0000"/>
                </a:solidFill>
              </a:rPr>
              <a:t>أداة جزم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صورة 12" descr="IMG_2235.PNG"/>
          <p:cNvPicPr>
            <a:picLocks noChangeAspect="1"/>
          </p:cNvPicPr>
          <p:nvPr/>
        </p:nvPicPr>
        <p:blipFill>
          <a:blip r:embed="rId3" cstate="print"/>
          <a:srcRect l="20648" t="38659" r="17756" b="247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الوحدة التعليمية الثانية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رحلات ومغامرات</a:t>
            </a:r>
          </a:p>
          <a:p>
            <a:pPr algn="ctr" rtl="1"/>
            <a:r>
              <a:rPr lang="ar-KW" sz="2000" b="1" dirty="0">
                <a:solidFill>
                  <a:schemeClr val="tx1"/>
                </a:solidFill>
                <a:effectLst/>
                <a:cs typeface="+mj-cs"/>
              </a:rPr>
              <a:t>النشاط : </a:t>
            </a:r>
            <a:r>
              <a:rPr lang="ar-KW" sz="2000" b="1" dirty="0">
                <a:solidFill>
                  <a:srgbClr val="0000CC"/>
                </a:solidFill>
                <a:effectLst/>
                <a:cs typeface="+mj-cs"/>
              </a:rPr>
              <a:t>لغتي الجميلة   (3-</a:t>
            </a:r>
            <a:r>
              <a:rPr lang="ar-KW" sz="2000" b="1" dirty="0">
                <a:solidFill>
                  <a:srgbClr val="0000CC"/>
                </a:solidFill>
                <a:cs typeface="+mj-cs"/>
              </a:rPr>
              <a:t>5) ص79 – 80 – 81 </a:t>
            </a:r>
            <a:endParaRPr lang="ar-KW" sz="2000" b="1" dirty="0">
              <a:solidFill>
                <a:srgbClr val="0000CC"/>
              </a:solidFill>
              <a:effectLst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0"/>
            <a:ext cx="83058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2) التطبيق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708660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slide7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353" t="50877" r="38824"/>
          <a:stretch>
            <a:fillRect/>
          </a:stretch>
        </p:blipFill>
        <p:spPr>
          <a:xfrm>
            <a:off x="0" y="0"/>
            <a:ext cx="2057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صورة 12" descr="IMG_2235.PNG"/>
          <p:cNvPicPr>
            <a:picLocks noChangeAspect="1"/>
          </p:cNvPicPr>
          <p:nvPr/>
        </p:nvPicPr>
        <p:blipFill>
          <a:blip r:embed="rId3" cstate="print"/>
          <a:srcRect l="7645" t="30000" r="10228" b="916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extBox 17"/>
          <p:cNvSpPr txBox="1"/>
          <p:nvPr/>
        </p:nvSpPr>
        <p:spPr>
          <a:xfrm>
            <a:off x="2971800" y="990600"/>
            <a:ext cx="1447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1905000" y="13716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6" name="TextBox 17"/>
          <p:cNvSpPr txBox="1"/>
          <p:nvPr/>
        </p:nvSpPr>
        <p:spPr>
          <a:xfrm>
            <a:off x="2438400" y="18288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14400" y="22098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26670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19" name="TextBox 17"/>
          <p:cNvSpPr txBox="1"/>
          <p:nvPr/>
        </p:nvSpPr>
        <p:spPr>
          <a:xfrm>
            <a:off x="152400" y="30480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b="1" u="sng" dirty="0">
                <a:solidFill>
                  <a:srgbClr val="FF0000"/>
                </a:solidFill>
              </a:rPr>
              <a:t>الفتحة</a:t>
            </a:r>
            <a:r>
              <a:rPr lang="ar-KW" b="1" dirty="0">
                <a:solidFill>
                  <a:srgbClr val="0000CC"/>
                </a:solidFill>
              </a:rPr>
              <a:t> </a:t>
            </a:r>
            <a:r>
              <a:rPr lang="ar-KW" sz="2000" b="1" dirty="0">
                <a:solidFill>
                  <a:srgbClr val="0000CC"/>
                </a:solidFill>
              </a:rPr>
              <a:t>الظاهرة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1295400" y="35814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21" name="TextBox 17"/>
          <p:cNvSpPr txBox="1"/>
          <p:nvPr/>
        </p:nvSpPr>
        <p:spPr>
          <a:xfrm>
            <a:off x="3124200" y="38100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22" name="TextBox 17"/>
          <p:cNvSpPr txBox="1"/>
          <p:nvPr/>
        </p:nvSpPr>
        <p:spPr>
          <a:xfrm>
            <a:off x="2362200" y="42672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  <p:sp>
        <p:nvSpPr>
          <p:cNvPr id="23" name="TextBox 17"/>
          <p:cNvSpPr txBox="1"/>
          <p:nvPr/>
        </p:nvSpPr>
        <p:spPr>
          <a:xfrm>
            <a:off x="1828800" y="4724400"/>
            <a:ext cx="1447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000" b="1" u="sng" dirty="0">
                <a:solidFill>
                  <a:srgbClr val="FF0000"/>
                </a:solidFill>
              </a:rPr>
              <a:t>الفتحة</a:t>
            </a:r>
            <a:r>
              <a:rPr lang="ar-KW" sz="2000" b="1" dirty="0">
                <a:solidFill>
                  <a:srgbClr val="0000CC"/>
                </a:solidFill>
              </a:rPr>
              <a:t> الظاهرة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730</Words>
  <Application>Microsoft Office PowerPoint</Application>
  <PresentationFormat>عرض على الشاشة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9" baseType="lpstr">
      <vt:lpstr>Arabic Typesetting</vt:lpstr>
      <vt:lpstr>Arial</vt:lpstr>
      <vt:lpstr>Arial Unicode MS</vt:lpstr>
      <vt:lpstr>Calibri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tamer-hesham@hotmail.com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Imagination Boy</dc:creator>
  <cp:lastModifiedBy>دانه الهاجري</cp:lastModifiedBy>
  <cp:revision>96</cp:revision>
  <dcterms:created xsi:type="dcterms:W3CDTF">2016-10-02T11:51:49Z</dcterms:created>
  <dcterms:modified xsi:type="dcterms:W3CDTF">2022-11-01T18:06:31Z</dcterms:modified>
</cp:coreProperties>
</file>