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8" r:id="rId3"/>
    <p:sldId id="256" r:id="rId4"/>
    <p:sldId id="257" r:id="rId5"/>
    <p:sldId id="259" r:id="rId6"/>
    <p:sldId id="264" r:id="rId7"/>
    <p:sldId id="262" r:id="rId8"/>
    <p:sldId id="263" r:id="rId9"/>
    <p:sldId id="260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401CAC-4AB9-A08D-E3FB-1642100FEA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0DB67F-B314-0662-0AE4-9B217A8EF5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8A4AA6-3C46-4B14-8A40-F3D942DB527F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7320592-6C1C-68F7-E198-388D1156E3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CFA01A9-2E92-D768-B51E-6E6DDF39A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93F1C-FDD4-54C6-5443-83B5F5746F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E501A-392A-37EE-4F87-B4102E1EE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anose="020F0502020204030204" pitchFamily="34" charset="0"/>
              </a:defRPr>
            </a:lvl1pPr>
          </a:lstStyle>
          <a:p>
            <a:fld id="{A30506D5-5C0A-4D0E-8BBA-18CF4CE067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EF38DD45-48DA-1705-D437-3CEE7FC180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6DE6B69-BD27-63B4-AB97-6146ABAD40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altLang="ar-KW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F6C2FE3-13CF-7DEB-C3FA-CC71FDD1B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F6A1C2-A6F4-4849-BE44-B90F88146E31}" type="slidenum">
              <a:rPr lang="en-US" altLang="ar-KW"/>
              <a:pPr algn="r" eaLnBrk="1" hangingPunct="1">
                <a:spcBef>
                  <a:spcPct val="0"/>
                </a:spcBef>
              </a:pPr>
              <a:t>2</a:t>
            </a:fld>
            <a:endParaRPr lang="en-US" altLang="ar-K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9DD33166-E912-F339-05F1-A87AD46FE6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F0AFE2D3-E1D9-444B-1A31-D51522C053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altLang="ar-KW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4678743D-FD9D-FEAD-1D5D-2ACAC37D0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106A9C-00DD-4D88-A7AD-23077CE58661}" type="slidenum">
              <a:rPr lang="en-US" altLang="ar-KW"/>
              <a:pPr algn="r" eaLnBrk="1" hangingPunct="1">
                <a:spcBef>
                  <a:spcPct val="0"/>
                </a:spcBef>
              </a:pPr>
              <a:t>10</a:t>
            </a:fld>
            <a:endParaRPr lang="en-US" altLang="ar-K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CD228-B27A-AFCD-B25A-5C1FDA40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CB8E7-74D8-43C6-9EB7-EB9EAB15B269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99B61-FA6C-18E8-B678-A74EF371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9D253-107A-441C-30AC-0D1D95B1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A632A-6AB4-40EC-A396-953FFF75B0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52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A349B-700B-2A33-390B-67208F85F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E572F-7EC6-4291-8CC6-5829AF2AEDEB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F5D2F-A6CF-7505-433A-49B4D849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1C37-F9CB-0221-FADF-0AD179D8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F6664-141E-44C4-889A-B72829C713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21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63169-1C33-2289-2AA3-13862A374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58334-CDE5-427A-A4DC-F7A202E552C4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E66A-6819-EE38-0569-45F40997C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C7C67-4808-BBF8-A687-D520BBA0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691C4-5816-4328-922A-99819FD643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04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66C2A-D9CC-90AB-37CA-35AE46BB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6EADF-A6A6-4ACA-A779-00BFD42C1DF3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2472D-9C6E-236D-ACB1-CCF8FEC18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11DA-20B8-25C4-BD79-A03AFE78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F5536-1FAE-4690-AF4C-599550BEE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18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02B4F-2687-74D5-92A3-F30E446F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FFDBE-65E6-475E-9201-4CBB856DC165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684DF-7F26-B674-EF93-F4060A925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394AF-068F-A863-B820-572CC8451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D8F4-6290-4E79-9DCA-0F14E5FD3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62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A0A8AD-9916-243C-5B7B-051E6ECE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D7AF-46CD-4046-9258-7C74758509E7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FB266F-AFD5-E7C5-AA37-EEAD542EF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1EB54C-BB98-4ECF-0E3C-64D7C102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252F9-CEBB-4C12-B412-7CAE1ABDF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71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1B78607-933F-3D10-C3FA-BCBD0140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A8C84-CCDA-4B18-A834-BF0FAEC439C8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B300ECE-BD34-8857-C186-D1312C1FE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239B1C-5A17-138F-1852-F5D65B20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041C0-3FD9-4D89-903D-06C1218A45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4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E577897-5EE1-DFEE-47E6-3236E8A49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87E9E-F90E-4D5D-8823-DA38797D862C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139E447-E5EA-53EA-9BEB-20918B1C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CBC4E8-42E8-570F-A37B-A049B73A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13D44-2718-4109-96A3-5A3D55F00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58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C8E2739-172A-0025-0B2C-0B61E6B6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4526A-74CE-4CCB-8F83-1154652C5BCC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04280CC-A543-3675-6DB0-305E05CC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11A456-5286-F466-F02F-EF68657D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37DA7-1B85-4665-AB9A-14B036FC9D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19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5523BA-FABC-8B78-CFB7-711B959F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2D573-E734-48EE-86B6-EBE0094A3879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245695-ABEF-3391-BDFF-4B1C9E15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7EEA48-D6BE-583B-6912-5D3F8E49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D4341-2BA2-4900-912B-5CBF8208A7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20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3559EC-05E4-DEF2-050E-5035CD0C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8CD0-C2A8-4F8D-A53A-BE0F53287F2C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09DFED-ABF0-BEF9-49EA-0B9A5257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C30B38-7EDD-4B2F-CECE-AF25B0C83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2E9E6-9598-4F55-B081-B85F6365DB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51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275CA69-551D-D4DD-EBB5-07D77E1CE4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KW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65A3231-0D84-7B2A-EADA-A46B8DF966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KW"/>
              <a:t>Click to edit Master text styles</a:t>
            </a:r>
          </a:p>
          <a:p>
            <a:pPr lvl="1"/>
            <a:r>
              <a:rPr lang="en-US" altLang="ar-KW"/>
              <a:t>Second level</a:t>
            </a:r>
          </a:p>
          <a:p>
            <a:pPr lvl="2"/>
            <a:r>
              <a:rPr lang="en-US" altLang="ar-KW"/>
              <a:t>Third level</a:t>
            </a:r>
          </a:p>
          <a:p>
            <a:pPr lvl="3"/>
            <a:r>
              <a:rPr lang="en-US" altLang="ar-KW"/>
              <a:t>Fourth level</a:t>
            </a:r>
          </a:p>
          <a:p>
            <a:pPr lvl="4"/>
            <a:r>
              <a:rPr lang="en-US" altLang="ar-KW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E3D94-3ACB-AB48-E01A-E7A0A3101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9CCDF5-8DF5-47B1-9B28-AF4A280847E2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4DA1D-DF65-E56E-2415-B48FBC2B2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318F5-0BFF-DF40-A598-F04482ED6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7BADFF3-B268-43B0-AAA5-06CB0D9901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903563EE-C9CD-812A-5D63-AA7069D97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51"/>
            <a:ext cx="91440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8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1C8F59E4-C7B1-D856-5406-DC224F8DD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r="54305" b="4761"/>
          <a:stretch>
            <a:fillRect/>
          </a:stretch>
        </p:blipFill>
        <p:spPr bwMode="auto">
          <a:xfrm>
            <a:off x="3175" y="-6350"/>
            <a:ext cx="8991600" cy="66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>
            <a:extLst>
              <a:ext uri="{FF2B5EF4-FFF2-40B4-BE49-F238E27FC236}">
                <a16:creationId xmlns:a16="http://schemas.microsoft.com/office/drawing/2014/main" id="{FF2235A8-C9BE-66D7-9699-4B1D762FA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15674" r="15889" b="8575"/>
          <a:stretch>
            <a:fillRect/>
          </a:stretch>
        </p:blipFill>
        <p:spPr bwMode="auto">
          <a:xfrm>
            <a:off x="1447800" y="1295400"/>
            <a:ext cx="60960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>
            <a:extLst>
              <a:ext uri="{FF2B5EF4-FFF2-40B4-BE49-F238E27FC236}">
                <a16:creationId xmlns:a16="http://schemas.microsoft.com/office/drawing/2014/main" id="{FABCB4EE-80AE-6D54-BC8A-7B427404C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84550D-8B02-0A16-171B-630AF21E29D7}"/>
              </a:ext>
            </a:extLst>
          </p:cNvPr>
          <p:cNvSpPr/>
          <p:nvPr/>
        </p:nvSpPr>
        <p:spPr>
          <a:xfrm>
            <a:off x="3643313" y="706438"/>
            <a:ext cx="4929187" cy="5508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rgbClr val="FF0000"/>
                </a:solidFill>
              </a:rPr>
              <a:t>أرقب : </a:t>
            </a:r>
            <a:r>
              <a:rPr lang="ar-SA" sz="3200" b="1" dirty="0"/>
              <a:t>أنتظر   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rgbClr val="FF0000"/>
                </a:solidFill>
              </a:rPr>
              <a:t>قافية: </a:t>
            </a:r>
            <a:r>
              <a:rPr lang="ar-SA" sz="3200" b="1" dirty="0"/>
              <a:t>آخِرُ كَلِمَةٍ فِي الْبَيْتِ الشِّعْرِيِّ 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rgbClr val="FF0000"/>
                </a:solidFill>
              </a:rPr>
              <a:t>أنبشه : </a:t>
            </a:r>
            <a:r>
              <a:rPr lang="ar-SA" sz="3200" b="1" dirty="0"/>
              <a:t>أحفره 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rgbClr val="FF0000"/>
                </a:solidFill>
              </a:rPr>
              <a:t>الغافي: </a:t>
            </a:r>
            <a:r>
              <a:rPr lang="ar-SA" sz="3200" b="1" dirty="0"/>
              <a:t>النائم نومة خفيفة    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/>
              <a:t> </a:t>
            </a:r>
            <a:r>
              <a:rPr lang="ar-SA" sz="3200" b="1" dirty="0">
                <a:solidFill>
                  <a:srgbClr val="FF0000"/>
                </a:solidFill>
              </a:rPr>
              <a:t>السمر : </a:t>
            </a:r>
            <a:r>
              <a:rPr lang="ar-SA" sz="3200" b="1" dirty="0"/>
              <a:t>الحكايات بالليل   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/>
              <a:t> </a:t>
            </a:r>
            <a:r>
              <a:rPr lang="ar-SA" sz="3200" b="1" dirty="0">
                <a:solidFill>
                  <a:srgbClr val="FF0000"/>
                </a:solidFill>
              </a:rPr>
              <a:t>الولهان : </a:t>
            </a:r>
            <a:r>
              <a:rPr lang="ar-SA" sz="3200" b="1" dirty="0"/>
              <a:t>مُتَحَيِّرٌ مِنْ شِدَّةِ الْحُبِّ 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rgbClr val="FF0000"/>
                </a:solidFill>
              </a:rPr>
              <a:t>ذرَّع   : </a:t>
            </a:r>
            <a:r>
              <a:rPr lang="ar-SA" sz="3200" b="1" dirty="0"/>
              <a:t>مشى سريعا محركًا ذراعيه 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rgbClr val="FF0000"/>
                </a:solidFill>
              </a:rPr>
              <a:t>مرفأ : </a:t>
            </a:r>
            <a:r>
              <a:rPr lang="ar-SA" sz="3200" b="1" dirty="0"/>
              <a:t>مرسى السفن (الميناء)  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/>
              <a:t> </a:t>
            </a:r>
            <a:r>
              <a:rPr lang="ar-SA" sz="3200" b="1" dirty="0">
                <a:solidFill>
                  <a:srgbClr val="FF0000"/>
                </a:solidFill>
              </a:rPr>
              <a:t>الضجر : </a:t>
            </a:r>
            <a:r>
              <a:rPr lang="ar-SA" sz="3200" b="1" dirty="0"/>
              <a:t>الضيق والملل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/>
              <a:t> </a:t>
            </a:r>
            <a:r>
              <a:rPr lang="ar-SA" sz="3200" b="1" dirty="0">
                <a:solidFill>
                  <a:srgbClr val="FF0000"/>
                </a:solidFill>
              </a:rPr>
              <a:t>البيد : </a:t>
            </a:r>
            <a:r>
              <a:rPr lang="ar-SA" sz="3200" b="1" dirty="0"/>
              <a:t>الصحراء   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/>
              <a:t> </a:t>
            </a:r>
            <a:r>
              <a:rPr lang="ar-SA" sz="3200" b="1" dirty="0">
                <a:solidFill>
                  <a:srgbClr val="FF0000"/>
                </a:solidFill>
              </a:rPr>
              <a:t>النوى : </a:t>
            </a:r>
            <a:r>
              <a:rPr lang="ar-SA" sz="3200" b="1" dirty="0"/>
              <a:t>البعد</a:t>
            </a:r>
            <a:r>
              <a:rPr lang="ar-SA" dirty="0"/>
              <a:t> .</a:t>
            </a:r>
            <a:endParaRPr lang="en-US" dirty="0"/>
          </a:p>
        </p:txBody>
      </p:sp>
      <p:pic>
        <p:nvPicPr>
          <p:cNvPr id="11268" name="Picture 2" descr="Image result for ‫معجم‬‎">
            <a:extLst>
              <a:ext uri="{FF2B5EF4-FFF2-40B4-BE49-F238E27FC236}">
                <a16:creationId xmlns:a16="http://schemas.microsoft.com/office/drawing/2014/main" id="{A0A65C2E-E94F-DF07-0496-089805A24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7"/>
              </a:clrFrom>
              <a:clrTo>
                <a:srgbClr val="FD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6" r="25644"/>
          <a:stretch>
            <a:fillRect/>
          </a:stretch>
        </p:blipFill>
        <p:spPr bwMode="auto">
          <a:xfrm>
            <a:off x="500063" y="1357313"/>
            <a:ext cx="2840037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Related image">
            <a:extLst>
              <a:ext uri="{FF2B5EF4-FFF2-40B4-BE49-F238E27FC236}">
                <a16:creationId xmlns:a16="http://schemas.microsoft.com/office/drawing/2014/main" id="{04168394-1508-EC53-5573-EBA835132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101600"/>
            <a:ext cx="52387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Image result for ‫البيئة الخليجية‬‎">
            <a:extLst>
              <a:ext uri="{FF2B5EF4-FFF2-40B4-BE49-F238E27FC236}">
                <a16:creationId xmlns:a16="http://schemas.microsoft.com/office/drawing/2014/main" id="{F1DE75BE-1868-0FF0-569D-BB51DA095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59100"/>
            <a:ext cx="9047163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Image result for ‫البيئة الخليجية‬‎">
            <a:extLst>
              <a:ext uri="{FF2B5EF4-FFF2-40B4-BE49-F238E27FC236}">
                <a16:creationId xmlns:a16="http://schemas.microsoft.com/office/drawing/2014/main" id="{4559D4F2-6370-FFED-3298-46B0FA04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3813"/>
            <a:ext cx="4052888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2A0C73-71D8-9870-63B0-CC1FCC80D424}"/>
              </a:ext>
            </a:extLst>
          </p:cNvPr>
          <p:cNvSpPr/>
          <p:nvPr/>
        </p:nvSpPr>
        <p:spPr>
          <a:xfrm>
            <a:off x="231775" y="2949575"/>
            <a:ext cx="8686800" cy="1838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203575" algn="l"/>
              </a:tabLst>
              <a:defRPr/>
            </a:pPr>
            <a:r>
              <a:rPr lang="ar-KW" sz="3600" b="1" dirty="0">
                <a:solidFill>
                  <a:srgbClr val="C00000"/>
                </a:solidFill>
                <a:ea typeface="Calibri"/>
                <a:cs typeface="Sultan Medium"/>
              </a:rPr>
              <a:t>س/ </a:t>
            </a:r>
            <a:r>
              <a:rPr lang="ar-SA" sz="3600" b="1" dirty="0">
                <a:solidFill>
                  <a:srgbClr val="C00000"/>
                </a:solidFill>
                <a:ea typeface="Calibri"/>
                <a:cs typeface="Sultan Medium"/>
              </a:rPr>
              <a:t>وضح ملامح البيئة التي تصورها الأبيات السابقة</a:t>
            </a:r>
            <a:r>
              <a:rPr lang="ar-KW" sz="3600" b="1" dirty="0">
                <a:solidFill>
                  <a:srgbClr val="C00000"/>
                </a:solidFill>
                <a:ea typeface="Calibri"/>
                <a:cs typeface="Sultan Medium"/>
              </a:rPr>
              <a:t> . </a:t>
            </a:r>
            <a:endParaRPr lang="en-US" sz="3600" b="1" dirty="0">
              <a:ea typeface="Calibri"/>
              <a:cs typeface="Arial"/>
            </a:endParaRP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ea typeface="Calibri"/>
                <a:cs typeface="Sultan Medium"/>
                <a:sym typeface="Wingdings 2"/>
              </a:rPr>
              <a:t></a:t>
            </a:r>
            <a:r>
              <a:rPr lang="ar-KW" sz="3600" b="1" dirty="0">
                <a:solidFill>
                  <a:srgbClr val="002060"/>
                </a:solidFill>
                <a:ea typeface="Calibri"/>
                <a:cs typeface="Sultan Medium"/>
              </a:rPr>
              <a:t>  قمر  -  موج   -  شطآن  -  جزر  -  رمل  -  أصداف   -   در   -    مواني  -   صحراء   -  مطر </a:t>
            </a:r>
            <a:r>
              <a:rPr lang="ar-KW" dirty="0">
                <a:solidFill>
                  <a:srgbClr val="002060"/>
                </a:solidFill>
                <a:ea typeface="Calibri"/>
                <a:cs typeface="Sultan Medium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9FF17E-3449-9EE7-2D13-D4EEDAA233E3}"/>
              </a:ext>
            </a:extLst>
          </p:cNvPr>
          <p:cNvSpPr/>
          <p:nvPr/>
        </p:nvSpPr>
        <p:spPr>
          <a:xfrm>
            <a:off x="214312" y="2385972"/>
            <a:ext cx="8715375" cy="2216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tabLst>
                <a:tab pos="320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20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20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20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20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>
              <a:lnSpc>
                <a:spcPct val="115000"/>
              </a:lnSpc>
            </a:pPr>
            <a:r>
              <a:rPr lang="ar-KW" altLang="en-US" sz="4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س/ ما ذكريات الطفولة التي هزت عواطف الشاعر ؟</a:t>
            </a:r>
            <a:endParaRPr lang="en-US" altLang="en-US" sz="40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Low" eaLnBrk="1" hangingPunct="1">
              <a:lnSpc>
                <a:spcPct val="115000"/>
              </a:lnSpc>
            </a:pPr>
            <a:r>
              <a:rPr lang="en-US" altLang="en-US" sz="4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</a:t>
            </a:r>
            <a:r>
              <a:rPr lang="ar-KW" altLang="en-US" sz="4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المرور بالشاطئ ، وجلسات السمر والبحث عن الأصداف واللآلئ .</a:t>
            </a:r>
            <a:endParaRPr lang="en-US" altLang="en-US" sz="40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8DFD7219-6314-2E9B-BD09-589E78FA3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7" y="4257755"/>
            <a:ext cx="4607658" cy="227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419DC8-A059-E786-77FB-2EF3C3193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39" y="927996"/>
            <a:ext cx="8303521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2035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203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203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rtl="1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ar-KW" altLang="ar-KW" sz="4400" b="1">
                <a:solidFill>
                  <a:srgbClr val="C00000"/>
                </a:solidFill>
                <a:ea typeface="Calibri" panose="020F0502020204030204" pitchFamily="34" charset="0"/>
              </a:rPr>
              <a:t>س/ استنتج اثنين من إحساسات الشاعر في الأبيات السابقة ؟</a:t>
            </a:r>
            <a:endParaRPr lang="en-US" altLang="ar-KW" sz="4400" b="1">
              <a:ea typeface="Calibri" panose="020F0502020204030204" pitchFamily="34" charset="0"/>
            </a:endParaRPr>
          </a:p>
          <a:p>
            <a:pPr algn="justLow" rtl="1" eaLnBrk="1" hangingPunct="1">
              <a:spcBef>
                <a:spcPct val="0"/>
              </a:spcBef>
              <a:buFontTx/>
              <a:buNone/>
            </a:pPr>
            <a:r>
              <a:rPr lang="en-US" altLang="ar-KW" sz="4400" b="1">
                <a:solidFill>
                  <a:srgbClr val="002060"/>
                </a:solidFill>
                <a:ea typeface="Calibri" panose="020F0502020204030204" pitchFamily="34" charset="0"/>
                <a:sym typeface="Wingdings 2" panose="05020102010507070707" pitchFamily="18" charset="2"/>
              </a:rPr>
              <a:t></a:t>
            </a:r>
            <a:r>
              <a:rPr lang="ar-KW" altLang="ar-KW" sz="4400" b="1">
                <a:solidFill>
                  <a:srgbClr val="002060"/>
                </a:solidFill>
                <a:ea typeface="Calibri" panose="020F0502020204030204" pitchFamily="34" charset="0"/>
              </a:rPr>
              <a:t>  الشوق للخليج ولفترة الطفولة   /   الحب الشديد للخليج   /  الفخر والاعتزاز بصمود الخليج </a:t>
            </a:r>
            <a:r>
              <a:rPr lang="ar-KW" altLang="ar-KW" sz="240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  <a:endParaRPr lang="en-US" altLang="ar-KW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E719A4-C201-E74E-2D51-1ECC2FBBD1B8}"/>
              </a:ext>
            </a:extLst>
          </p:cNvPr>
          <p:cNvSpPr/>
          <p:nvPr/>
        </p:nvSpPr>
        <p:spPr>
          <a:xfrm>
            <a:off x="646113" y="457200"/>
            <a:ext cx="7851775" cy="6461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ar-SA" altLang="en-US" sz="3600" b="1" u="sng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KW" altLang="en-US" sz="3600" b="1" u="sng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لخص المفهوم العام للنص في لغة سليمة وواضحة </a:t>
            </a:r>
            <a:endParaRPr lang="en-US" altLang="en-US" sz="3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CDB40F-235D-A948-60CA-4540794679A9}"/>
              </a:ext>
            </a:extLst>
          </p:cNvPr>
          <p:cNvSpPr/>
          <p:nvPr/>
        </p:nvSpPr>
        <p:spPr>
          <a:xfrm>
            <a:off x="249238" y="3200400"/>
            <a:ext cx="8555037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tabLst>
                <a:tab pos="320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20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20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20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20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rtl="1"/>
            <a:r>
              <a:rPr lang="ar-SA" sz="4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ultan Medium"/>
              </a:rPr>
              <a:t>الإنسان مرتبط بنشأته ومنبته والشوق للأوطان من صفات المخلصين. </a:t>
            </a:r>
            <a:endParaRPr lang="en-US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B0271199-F9CC-D0B8-2767-631CD7B05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1113"/>
            <a:ext cx="25908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9DA8B4-AC1D-4827-A673-46FEA868BF88}"/>
              </a:ext>
            </a:extLst>
          </p:cNvPr>
          <p:cNvSpPr/>
          <p:nvPr/>
        </p:nvSpPr>
        <p:spPr>
          <a:xfrm>
            <a:off x="2228687" y="204312"/>
            <a:ext cx="4959838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ar-KW" altLang="en-US" sz="4000" b="1" u="sng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أهم الفكر (الرئيسة) </a:t>
            </a:r>
            <a:endParaRPr lang="en-US" altLang="en-US" sz="4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F32601-5005-3D67-29F3-83C211A3A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1296988"/>
            <a:ext cx="8369300" cy="180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2035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203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203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203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r"/>
            <a:endParaRPr lang="en-US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 rtl="1" eaLnBrk="1" hangingPunct="1">
              <a:lnSpc>
                <a:spcPct val="115000"/>
              </a:lnSpc>
              <a:spcBef>
                <a:spcPct val="0"/>
              </a:spcBef>
              <a:buFont typeface="Wingdings 2" panose="05020102010507070707" pitchFamily="18" charset="2"/>
              <a:buChar char="¡"/>
            </a:pPr>
            <a:endParaRPr lang="ar-KW" altLang="ar-KW" sz="6000" b="1" dirty="0">
              <a:ea typeface="Calibri" panose="020F0502020204030204" pitchFamily="34" charset="0"/>
              <a:sym typeface="Wingdings 2" panose="05020102010507070707" pitchFamily="18" charset="2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F35B5C6-6747-853A-3C46-1EBD79E8E02E}"/>
              </a:ext>
            </a:extLst>
          </p:cNvPr>
          <p:cNvSpPr txBox="1"/>
          <p:nvPr/>
        </p:nvSpPr>
        <p:spPr>
          <a:xfrm>
            <a:off x="270139" y="1036697"/>
            <a:ext cx="86037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0" indent="-685800" algn="r">
              <a:buFontTx/>
              <a:buChar char="-"/>
            </a:pPr>
            <a:r>
              <a:rPr lang="ar-SA" sz="4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ultan Medium"/>
              </a:rPr>
              <a:t>جمال الشاطئ سبب في تعلق الناس به </a:t>
            </a:r>
          </a:p>
          <a:p>
            <a:pPr marL="685800" lvl="0" indent="-685800" algn="r">
              <a:buFontTx/>
              <a:buChar char="-"/>
            </a:pPr>
            <a:endParaRPr lang="en-US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/>
            <a:r>
              <a:rPr lang="ar-SA" sz="4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ultan Medium"/>
              </a:rPr>
              <a:t>ــ ذكريات الطفولة جميلة ودائما نشتاق لها</a:t>
            </a:r>
          </a:p>
          <a:p>
            <a:pPr lvl="0" algn="r"/>
            <a:r>
              <a:rPr lang="ar-SA" sz="4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ultan Medium"/>
              </a:rPr>
              <a:t> </a:t>
            </a:r>
            <a:endParaRPr lang="en-US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/>
            <a:r>
              <a:rPr lang="ar-SA" sz="4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ultan Medium"/>
              </a:rPr>
              <a:t>ــ حب الوطن والشوق له صفة المخلصين من أبنائه</a:t>
            </a:r>
            <a:endParaRPr lang="ar-KW" sz="4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981B246-7FB4-B06C-34E3-93116C0E3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04" y="4912733"/>
            <a:ext cx="3484196" cy="172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23110DE-56C4-876A-CAEA-97B884BFC2A2}"/>
              </a:ext>
            </a:extLst>
          </p:cNvPr>
          <p:cNvSpPr txBox="1"/>
          <p:nvPr/>
        </p:nvSpPr>
        <p:spPr>
          <a:xfrm>
            <a:off x="1104573" y="4255151"/>
            <a:ext cx="490350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أ. نهى المطيري</a:t>
            </a:r>
            <a:endParaRPr lang="ar-KW" sz="6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9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0FB5514-77CC-BBF6-0217-296197B4F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12302" r="13547" b="51984"/>
          <a:stretch>
            <a:fillRect/>
          </a:stretch>
        </p:blipFill>
        <p:spPr bwMode="auto">
          <a:xfrm>
            <a:off x="222250" y="214313"/>
            <a:ext cx="87376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http://www.moqatel.com/openshare/Behoth/Monzmat3/TAWN-KALIG/map01.jpg">
            <a:extLst>
              <a:ext uri="{FF2B5EF4-FFF2-40B4-BE49-F238E27FC236}">
                <a16:creationId xmlns:a16="http://schemas.microsoft.com/office/drawing/2014/main" id="{769D9A93-F1AB-D341-FE36-D1455039A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90713"/>
            <a:ext cx="48006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‫خريطة دول مجلس التعاون الخليجي‬‎">
            <a:extLst>
              <a:ext uri="{FF2B5EF4-FFF2-40B4-BE49-F238E27FC236}">
                <a16:creationId xmlns:a16="http://schemas.microsoft.com/office/drawing/2014/main" id="{C4463A0C-9D17-88CD-810C-55E0FB121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7"/>
          <a:stretch>
            <a:fillRect/>
          </a:stretch>
        </p:blipFill>
        <p:spPr bwMode="auto">
          <a:xfrm>
            <a:off x="990600" y="228600"/>
            <a:ext cx="7162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E68E14-6A38-F843-547D-6586517DB6D2}"/>
              </a:ext>
            </a:extLst>
          </p:cNvPr>
          <p:cNvSpPr/>
          <p:nvPr/>
        </p:nvSpPr>
        <p:spPr>
          <a:xfrm>
            <a:off x="1011238" y="228600"/>
            <a:ext cx="6981825" cy="830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/>
              <a:t>أعدد دول مجلس التعاون الخليجي </a:t>
            </a:r>
            <a:endParaRPr lang="en-US" sz="4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-p_w9pG723f0/UauYUAXk9dI/AAAAAAAAJFA/20YaeGfv9VE/s1600/4067595387_f393dc0c95_z.jpg">
            <a:extLst>
              <a:ext uri="{FF2B5EF4-FFF2-40B4-BE49-F238E27FC236}">
                <a16:creationId xmlns:a16="http://schemas.microsoft.com/office/drawing/2014/main" id="{B8230B76-9487-7648-62E5-8193F3EA2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0338"/>
            <a:ext cx="895985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ABAE87-94D6-19D2-90A5-B49E8B22CDA8}"/>
              </a:ext>
            </a:extLst>
          </p:cNvPr>
          <p:cNvSpPr/>
          <p:nvPr/>
        </p:nvSpPr>
        <p:spPr>
          <a:xfrm>
            <a:off x="69850" y="533400"/>
            <a:ext cx="9059863" cy="769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/>
              <a:t>أعدد بعض الروابط المشتركة لدول الخليج العربي</a:t>
            </a:r>
            <a:endParaRPr lang="en-US" sz="4400" b="1" dirty="0"/>
          </a:p>
        </p:txBody>
      </p:sp>
      <p:pic>
        <p:nvPicPr>
          <p:cNvPr id="5123" name="Picture 4" descr="https://upload.wikimedia.org/wikipedia/commons/thumb/2/2c/Mecca.JPG/800px-Mecca.JPG">
            <a:extLst>
              <a:ext uri="{FF2B5EF4-FFF2-40B4-BE49-F238E27FC236}">
                <a16:creationId xmlns:a16="http://schemas.microsoft.com/office/drawing/2014/main" id="{B9736FCA-7D2B-64E6-B54C-184BC28C9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33550"/>
            <a:ext cx="86868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082B078A-7D96-D96A-4384-B97703539FAA}"/>
              </a:ext>
            </a:extLst>
          </p:cNvPr>
          <p:cNvSpPr/>
          <p:nvPr/>
        </p:nvSpPr>
        <p:spPr>
          <a:xfrm>
            <a:off x="3228109" y="1733690"/>
            <a:ext cx="1981200" cy="838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/>
              <a:t>الدين 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‫اللغة العربية‬‎">
            <a:extLst>
              <a:ext uri="{FF2B5EF4-FFF2-40B4-BE49-F238E27FC236}">
                <a16:creationId xmlns:a16="http://schemas.microsoft.com/office/drawing/2014/main" id="{B870AF45-5642-7429-8195-5696936CC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38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B3B19BBE-B35F-461B-0A19-38772641F809}"/>
              </a:ext>
            </a:extLst>
          </p:cNvPr>
          <p:cNvSpPr/>
          <p:nvPr/>
        </p:nvSpPr>
        <p:spPr>
          <a:xfrm>
            <a:off x="1447800" y="228600"/>
            <a:ext cx="1981200" cy="11430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/>
              <a:t>اللغة 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‫عادات و تقاليد دول مجلس التعاون الخليجي‬‎">
            <a:extLst>
              <a:ext uri="{FF2B5EF4-FFF2-40B4-BE49-F238E27FC236}">
                <a16:creationId xmlns:a16="http://schemas.microsoft.com/office/drawing/2014/main" id="{1B44A794-CFE6-B664-8459-AA0B987E4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4288"/>
            <a:ext cx="8923337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67AE34A-5F11-0F86-A435-A53F19EA53B4}"/>
              </a:ext>
            </a:extLst>
          </p:cNvPr>
          <p:cNvSpPr/>
          <p:nvPr/>
        </p:nvSpPr>
        <p:spPr>
          <a:xfrm>
            <a:off x="3699164" y="214745"/>
            <a:ext cx="5386820" cy="9906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/>
              <a:t>العادات و التقاليد  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35C37F1A-4C13-E940-3C4E-2E9B96B29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7313"/>
            <a:ext cx="552767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Image result for ‫عادات و تقاليد دول مجلس التعاون الخليجي‬‎">
            <a:extLst>
              <a:ext uri="{FF2B5EF4-FFF2-40B4-BE49-F238E27FC236}">
                <a16:creationId xmlns:a16="http://schemas.microsoft.com/office/drawing/2014/main" id="{FB7BA1E2-A379-F254-C22D-15F5F9FC2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953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Related image">
            <a:extLst>
              <a:ext uri="{FF2B5EF4-FFF2-40B4-BE49-F238E27FC236}">
                <a16:creationId xmlns:a16="http://schemas.microsoft.com/office/drawing/2014/main" id="{9151647C-36D1-BA8C-C679-CFF99E96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3810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Image result for ‫عادات و تقاليد دول مجلس التعاون الخليجي‬‎">
            <a:extLst>
              <a:ext uri="{FF2B5EF4-FFF2-40B4-BE49-F238E27FC236}">
                <a16:creationId xmlns:a16="http://schemas.microsoft.com/office/drawing/2014/main" id="{9CA69ADD-1E86-C39F-3617-3539559FC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429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333F0D-7088-BF0F-00B8-ECA6373DC08D}"/>
              </a:ext>
            </a:extLst>
          </p:cNvPr>
          <p:cNvSpPr/>
          <p:nvPr/>
        </p:nvSpPr>
        <p:spPr>
          <a:xfrm>
            <a:off x="1936750" y="87313"/>
            <a:ext cx="3289300" cy="7699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/>
              <a:t>التاريخ المشترك 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Image result for ‫عادات و تقاليد دول مجلس التعاون الخليجي‬‎">
            <a:extLst>
              <a:ext uri="{FF2B5EF4-FFF2-40B4-BE49-F238E27FC236}">
                <a16:creationId xmlns:a16="http://schemas.microsoft.com/office/drawing/2014/main" id="{62F35A0C-3938-B2FA-3D51-AE544133D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42900"/>
            <a:ext cx="847407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2BC7D0-9630-72CD-EDAD-84B602E11CAC}"/>
              </a:ext>
            </a:extLst>
          </p:cNvPr>
          <p:cNvSpPr/>
          <p:nvPr/>
        </p:nvSpPr>
        <p:spPr>
          <a:xfrm>
            <a:off x="4397375" y="342900"/>
            <a:ext cx="4392613" cy="830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/>
              <a:t>الأصل العربي الواحد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211</Words>
  <Application>Microsoft Office PowerPoint</Application>
  <PresentationFormat>عرض على الشاشة (4:3)</PresentationFormat>
  <Paragraphs>35</Paragraphs>
  <Slides>17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Wingdings 2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دانه محمد راشد راشد</cp:lastModifiedBy>
  <cp:revision>19</cp:revision>
  <dcterms:created xsi:type="dcterms:W3CDTF">2006-08-16T00:00:00Z</dcterms:created>
  <dcterms:modified xsi:type="dcterms:W3CDTF">2023-06-12T15:33:25Z</dcterms:modified>
</cp:coreProperties>
</file>