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48" r:id="rId5"/>
    <p:sldMasterId id="2147483681" r:id="rId6"/>
    <p:sldMasterId id="2147483693" r:id="rId7"/>
    <p:sldMasterId id="2147483662" r:id="rId8"/>
  </p:sldMasterIdLst>
  <p:notesMasterIdLst>
    <p:notesMasterId r:id="rId29"/>
  </p:notesMasterIdLst>
  <p:handoutMasterIdLst>
    <p:handoutMasterId r:id="rId30"/>
  </p:handoutMasterIdLst>
  <p:sldIdLst>
    <p:sldId id="314" r:id="rId9"/>
    <p:sldId id="303" r:id="rId10"/>
    <p:sldId id="310" r:id="rId11"/>
    <p:sldId id="259" r:id="rId12"/>
    <p:sldId id="311" r:id="rId13"/>
    <p:sldId id="262" r:id="rId14"/>
    <p:sldId id="264" r:id="rId15"/>
    <p:sldId id="265" r:id="rId16"/>
    <p:sldId id="304" r:id="rId17"/>
    <p:sldId id="306" r:id="rId18"/>
    <p:sldId id="307" r:id="rId19"/>
    <p:sldId id="302" r:id="rId20"/>
    <p:sldId id="312" r:id="rId21"/>
    <p:sldId id="313" r:id="rId22"/>
    <p:sldId id="305" r:id="rId23"/>
    <p:sldId id="261" r:id="rId24"/>
    <p:sldId id="258" r:id="rId25"/>
    <p:sldId id="260" r:id="rId26"/>
    <p:sldId id="308" r:id="rId27"/>
    <p:sldId id="30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040"/>
    <a:srgbClr val="F3F3F4"/>
    <a:srgbClr val="AF8E5A"/>
    <a:srgbClr val="1FA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712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5/30/2023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id="{3E8A46E0-47C2-4441-B7DD-F621A80F1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id="{48A1A904-FE62-4BE3-BAE9-0EEAE7B1E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037E8B-906B-196F-3510-5F13D4AA8BF9}"/>
              </a:ext>
            </a:extLst>
          </p:cNvPr>
          <p:cNvSpPr/>
          <p:nvPr userDrawn="1"/>
        </p:nvSpPr>
        <p:spPr>
          <a:xfrm>
            <a:off x="10362733" y="6399398"/>
            <a:ext cx="932631" cy="378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340-73F7-4CB8-ADE2-32F0E9C1C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C2E8C-958A-4000-A002-7BD7CE74F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6F70F-FA9C-4FAA-BB35-05AA38E2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BE08D-FF5D-4B48-A0A0-98E626CA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F70B7-653A-4E6E-A5D0-1646B691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360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B4CB-55E9-47D4-81A4-16BB2D1D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B92F-4BD0-46E7-8B19-457C37EC4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62303-31BF-48F7-89F5-828A71B7F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F4A-1B66-40A0-9671-2F2B866F9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C9B77-31F5-40EE-82EE-DC2E06FB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189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94E6-8AF3-4C7A-B848-B64B8E2E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DB9A-18DA-42FC-9CD8-279E5481B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F5EA6-B5EB-4BCC-92A5-46F8CA8BE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00F87-443A-4945-8D43-B2F30502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45B3-62ED-44E0-AA4E-5789D7B4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0083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3CB7-9B53-43A3-8C14-5BB2B053F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ABE3-EC85-450B-84AC-81B3F836D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FC8E1-90EA-4CD0-B7F3-06B56344C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25F45-AEF7-40AA-AE99-B034822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4529E-C7D0-4113-8EDF-62D83C8A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D91C0-C56C-4E02-8A3D-8589EBBB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027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411F-DA7D-4742-8514-54EE816C0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A8132-FC37-44E0-9A8E-B81BE0796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B99D1-C3E2-4D33-A982-3EBD49FD2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20E55-D28D-474A-B81A-D4ED99FC6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520BB-EEB1-4F9E-93F3-9016AB9B1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C2FEC-49A5-4E08-98CB-288DA1424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748A4-56A5-40D2-A0C5-003F7DF2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2D1D-C14A-4CF8-B4EE-23648465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058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18E28-273F-4E13-9D97-0EFB1254F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5CB1E-28FC-4D57-B60C-9408F8CC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7BABE-36DC-4682-AFC9-87682D84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DD8E8-C5C8-494B-A95C-9DA5CDFA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776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8F764-3760-471E-9612-FE1CB58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431C3F-5449-46F1-A69E-41C168C5C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4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D41B97-B37F-4E66-8257-DC79BB68D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9FBE8D-F7AB-487F-BBA1-367FA9EF2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DBCA6F-E5DC-4777-B91E-92F00DA7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4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76D5D-5620-4B23-B078-A950B6919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90E7-87A0-41C3-BE12-69799CD0A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86079-2622-478F-8456-DCEFE5B9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18901-CB0D-444E-97D5-88801242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83F8F-1299-4DF8-918F-486D2E1C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12111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CAFA-FEED-4BD8-B38C-2E836F41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FACA8-E841-4088-A55D-BE95A287C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2E0D4-4429-4770-B6A9-C664CBF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FA27-54D8-4334-AA96-FC629D05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97A28-0353-4E3E-ABBB-76652101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5878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872-0BF6-472B-B05A-11CC6DBC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2679E-643B-4685-AC42-C4295DAD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D9A46-08EA-4E6F-BD1E-258D893D6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7D25B-FB17-4FC7-8BDB-129BC121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DAA9-C06E-462F-B3DD-2BF9355E7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995794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93808-F7F7-4761-AC1A-E4830622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4EA75-F361-4B45-BE43-171EAEAE5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BD820-B4FA-4383-BE38-53543DCD7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509A9-1410-4426-8E14-54A98393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AC460-2BF9-4C04-B6A1-8BC2A1785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218-3467-4952-91E1-EB148582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7904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E06E-5673-42AB-AEE4-7B6E39E8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EDCE-ADA7-4360-A916-B9191535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9F4FC-726C-408D-9A5E-C351E7D3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DDFE71-85A2-45D5-BFD4-A47072B6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C6387-7E00-4A10-BDD5-4EB0F010A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32EB4-F613-45E1-BF0C-DDF940A5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DF6F1-9300-41A7-92F3-5E68C860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452CD-DB89-4FE9-9F8D-28C0AABA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575096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76001-69E7-4F87-84FC-6A2BEFCD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F0E89-48A6-4E83-A2C8-0BE278FB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604AD-4907-4862-9FB9-51D74B92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AB04-AA89-4046-974B-8BF91F09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33855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2E788-3DC6-4834-A9E7-C6947768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E3B209-6940-4C0C-A6D6-091FFF858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9187-EE02-456E-BBE2-DCFBF1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358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224-67EA-42E8-9ABA-1ADF88BD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471D-1857-4BBA-A1F6-A5E1902D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0BEA8-2637-4690-A3D2-FDE318A1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F3C9A-2751-415C-BA8F-E8495010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D423-1E93-46E1-AAB0-6ABEA518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0924-750A-456E-AA5E-1342A8C5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6406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9304-214E-4138-BD6A-E7FD1365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7F85D9-B827-47E4-B8D2-A89B45D8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68E75-AB22-4D2F-9C0B-BD7490350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EDE3C-F271-46EA-AFCF-29478F98B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F0CF-3821-4447-A467-439ED165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3FE53-C61C-453F-BDC4-2E0670B1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31116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90E7-DB2B-40B1-A180-84C25AE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171F0-2C09-4EAD-B8DB-A2527AE37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00A30-511C-4F2D-8855-4CE48754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EBAAC-5B75-434D-8520-493102C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A116D-BC92-47B8-93DB-19DB0D37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517874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D13C6-00A6-4F0F-89B3-E7BCC25AD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9ECD95-D7C5-459B-8546-F895BE24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32C3A-150B-4266-847B-83C9CA43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BD510-2BF2-4384-870E-1A084639F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9D648-D72A-45C2-9ACD-BCDB5204F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999808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id="{BBC0CAF5-0DE6-4BEA-824E-124A54A76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id="{ED008080-B2F5-441A-8B15-30AE86BBF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893D0-E8E0-E119-0732-FE4F14BBD38A}"/>
              </a:ext>
            </a:extLst>
          </p:cNvPr>
          <p:cNvSpPr/>
          <p:nvPr userDrawn="1"/>
        </p:nvSpPr>
        <p:spPr>
          <a:xfrm>
            <a:off x="10336696" y="6371351"/>
            <a:ext cx="868017" cy="4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6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B4510-893B-4E42-B510-DC00A2AB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397A8-CC0A-45E3-BE28-6548F676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54E56-3A03-480C-8CA1-C9DB452C0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A2D16-4571-407F-A8D3-7AD1AFC0EB20}" type="datetimeFigureOut">
              <a:rPr lang="ar-AE" smtClean="0"/>
              <a:t>11/11/1444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DF585-3EF1-4427-A7C7-C25169947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565C0-14BE-4832-BE44-2C24A4362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B881D-7653-4644-A85D-B44D16BA45F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2001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B3CD0-1F3E-4EF0-A7A7-544CC730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EBD49-A776-4BA8-B1E5-322CB3B1F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EB8FF-56C5-4D67-A61F-C5CF1F640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ADF79-ED67-458B-8677-09F15C7659A3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E03C0-7221-4C6A-A7BC-218471A4E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EE6D-6D36-4088-9954-CFB5C5708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DF975-A3C1-4427-8003-51105A27687C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49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gif"/><Relationship Id="rId18" Type="http://schemas.openxmlformats.org/officeDocument/2006/relationships/image" Target="../media/image20.gi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4.gif"/><Relationship Id="rId12" Type="http://schemas.openxmlformats.org/officeDocument/2006/relationships/slide" Target="slide4.xml"/><Relationship Id="rId17" Type="http://schemas.openxmlformats.org/officeDocument/2006/relationships/slide" Target="slide7.xml"/><Relationship Id="rId2" Type="http://schemas.openxmlformats.org/officeDocument/2006/relationships/audio" Target="../media/media1.wav"/><Relationship Id="rId16" Type="http://schemas.openxmlformats.org/officeDocument/2006/relationships/image" Target="../media/image19.png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slide" Target="slide5.xml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gi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gi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0.gi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gif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222718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(4-7): مساحة أشكال مستوية أخرى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95D1A0F-C4EB-B632-795C-FE8E658C3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CF911-00AE-01DF-099F-5A6499042F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917"/>
            <a:ext cx="12192000" cy="3840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67C3A9-A886-F04A-8882-3BB3E1BD1E44}"/>
              </a:ext>
            </a:extLst>
          </p:cNvPr>
          <p:cNvSpPr/>
          <p:nvPr/>
        </p:nvSpPr>
        <p:spPr>
          <a:xfrm>
            <a:off x="937746" y="3394635"/>
            <a:ext cx="2070848" cy="144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367EA4C3-1679-1EAC-4CD3-8200CCE2FEE9}"/>
              </a:ext>
            </a:extLst>
          </p:cNvPr>
          <p:cNvSpPr/>
          <p:nvPr/>
        </p:nvSpPr>
        <p:spPr>
          <a:xfrm>
            <a:off x="3008594" y="4060826"/>
            <a:ext cx="636306" cy="777410"/>
          </a:xfrm>
          <a:prstGeom prst="triangle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E2A18-9987-8146-700C-A54D26BB3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56384"/>
          <a:stretch/>
        </p:blipFill>
        <p:spPr>
          <a:xfrm>
            <a:off x="272984" y="3384851"/>
            <a:ext cx="664762" cy="1463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930C52-69A1-275C-3607-325ED50C4645}"/>
              </a:ext>
            </a:extLst>
          </p:cNvPr>
          <p:cNvSpPr txBox="1"/>
          <p:nvPr/>
        </p:nvSpPr>
        <p:spPr>
          <a:xfrm>
            <a:off x="209006" y="248193"/>
            <a:ext cx="2481943" cy="76944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صفحة 174</a:t>
            </a:r>
          </a:p>
        </p:txBody>
      </p:sp>
    </p:spTree>
    <p:extLst>
      <p:ext uri="{BB962C8B-B14F-4D97-AF65-F5344CB8AC3E}">
        <p14:creationId xmlns:p14="http://schemas.microsoft.com/office/powerpoint/2010/main" val="361686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4CEF6-CCEE-32C5-783A-1DF5758BEF93}"/>
              </a:ext>
            </a:extLst>
          </p:cNvPr>
          <p:cNvSpPr txBox="1"/>
          <p:nvPr/>
        </p:nvSpPr>
        <p:spPr>
          <a:xfrm>
            <a:off x="209006" y="248193"/>
            <a:ext cx="2481943" cy="769441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صفحة 174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C85766-49BD-B9B2-7114-1ABE7D4A4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274" y="0"/>
            <a:ext cx="8808720" cy="6342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7484E-35B0-6B3C-D75A-86FA65E0D1C8}"/>
              </a:ext>
            </a:extLst>
          </p:cNvPr>
          <p:cNvSpPr txBox="1"/>
          <p:nvPr/>
        </p:nvSpPr>
        <p:spPr>
          <a:xfrm>
            <a:off x="6687094" y="1082880"/>
            <a:ext cx="178308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spc="300" dirty="0">
                <a:solidFill>
                  <a:srgbClr val="FF0000"/>
                </a:solidFill>
              </a:rPr>
              <a:t>ل × 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DCFCA-991A-77B0-73FA-DEAEB51B7945}"/>
              </a:ext>
            </a:extLst>
          </p:cNvPr>
          <p:cNvSpPr txBox="1"/>
          <p:nvPr/>
        </p:nvSpPr>
        <p:spPr>
          <a:xfrm>
            <a:off x="6687094" y="1594509"/>
            <a:ext cx="178308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spc="300" dirty="0">
                <a:solidFill>
                  <a:srgbClr val="FF0000"/>
                </a:solidFill>
              </a:rPr>
              <a:t>25 × 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119AF-830A-6038-6F91-659A22A7E0DA}"/>
              </a:ext>
            </a:extLst>
          </p:cNvPr>
          <p:cNvSpPr txBox="1"/>
          <p:nvPr/>
        </p:nvSpPr>
        <p:spPr>
          <a:xfrm>
            <a:off x="6777445" y="2040823"/>
            <a:ext cx="178308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spc="300" dirty="0">
                <a:solidFill>
                  <a:srgbClr val="FF0000"/>
                </a:solidFill>
              </a:rPr>
              <a:t>500 م</a:t>
            </a:r>
            <a:r>
              <a:rPr lang="ar-KW" sz="3600" b="1" spc="300" baseline="38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7E4EA-6DDF-4E7D-D8D8-8C3463AFA56A}"/>
              </a:ext>
            </a:extLst>
          </p:cNvPr>
          <p:cNvSpPr txBox="1"/>
          <p:nvPr/>
        </p:nvSpPr>
        <p:spPr>
          <a:xfrm>
            <a:off x="6559185" y="2587146"/>
            <a:ext cx="203889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30 - 25 = 5م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AC0B3-2756-BBB8-9CA1-67B89B8397E5}"/>
              </a:ext>
            </a:extLst>
          </p:cNvPr>
          <p:cNvSpPr txBox="1"/>
          <p:nvPr/>
        </p:nvSpPr>
        <p:spPr>
          <a:xfrm>
            <a:off x="6559185" y="3123703"/>
            <a:ext cx="203889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20 + 5 = 25م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DC4134-4B34-7605-710C-2195268C6A48}"/>
              </a:ext>
            </a:extLst>
          </p:cNvPr>
          <p:cNvGrpSpPr/>
          <p:nvPr/>
        </p:nvGrpSpPr>
        <p:grpSpPr>
          <a:xfrm>
            <a:off x="6713218" y="3545089"/>
            <a:ext cx="1838882" cy="1139410"/>
            <a:chOff x="6713218" y="3545089"/>
            <a:chExt cx="1838882" cy="11394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866685-81DB-1C50-D76F-A106CA48E506}"/>
                </a:ext>
              </a:extLst>
            </p:cNvPr>
            <p:cNvSpPr txBox="1"/>
            <p:nvPr/>
          </p:nvSpPr>
          <p:spPr>
            <a:xfrm>
              <a:off x="6713218" y="3635332"/>
              <a:ext cx="1235528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× ق × ع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F0920D8-5820-B6B4-D670-F5B4A561B0A0}"/>
                </a:ext>
              </a:extLst>
            </p:cNvPr>
            <p:cNvGrpSpPr/>
            <p:nvPr/>
          </p:nvGrpSpPr>
          <p:grpSpPr>
            <a:xfrm>
              <a:off x="7922622" y="3545089"/>
              <a:ext cx="629478" cy="1139410"/>
              <a:chOff x="9068503" y="4165536"/>
              <a:chExt cx="629478" cy="151098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F4DA443-FF99-1601-7AD6-A5632E53EF55}"/>
                  </a:ext>
                </a:extLst>
              </p:cNvPr>
              <p:cNvSpPr txBox="1"/>
              <p:nvPr/>
            </p:nvSpPr>
            <p:spPr>
              <a:xfrm>
                <a:off x="9068504" y="4165536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2C95B-763A-F75E-6CF3-0D2AFDF09F13}"/>
                  </a:ext>
                </a:extLst>
              </p:cNvPr>
              <p:cNvSpPr txBox="1"/>
              <p:nvPr/>
            </p:nvSpPr>
            <p:spPr>
              <a:xfrm>
                <a:off x="9068503" y="4677067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6B61145-D52D-5E06-B791-DF33528365C3}"/>
                  </a:ext>
                </a:extLst>
              </p:cNvPr>
              <p:cNvCxnSpPr/>
              <p:nvPr/>
            </p:nvCxnSpPr>
            <p:spPr>
              <a:xfrm>
                <a:off x="9160602" y="4827744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65FD98-C635-FF11-0515-023D6126FB3A}"/>
              </a:ext>
            </a:extLst>
          </p:cNvPr>
          <p:cNvGrpSpPr/>
          <p:nvPr/>
        </p:nvGrpSpPr>
        <p:grpSpPr>
          <a:xfrm>
            <a:off x="6050280" y="3956753"/>
            <a:ext cx="2064344" cy="1086852"/>
            <a:chOff x="6713218" y="3358333"/>
            <a:chExt cx="1838882" cy="1326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4897FE-3F39-6E9A-427D-0118CED208DA}"/>
                </a:ext>
              </a:extLst>
            </p:cNvPr>
            <p:cNvSpPr txBox="1"/>
            <p:nvPr/>
          </p:nvSpPr>
          <p:spPr>
            <a:xfrm>
              <a:off x="6713218" y="3358333"/>
              <a:ext cx="1235528" cy="1200329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× 5 × 25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AE38DCC-01E1-0C66-2A25-9AF716682ABD}"/>
                </a:ext>
              </a:extLst>
            </p:cNvPr>
            <p:cNvGrpSpPr/>
            <p:nvPr/>
          </p:nvGrpSpPr>
          <p:grpSpPr>
            <a:xfrm>
              <a:off x="7922622" y="3545089"/>
              <a:ext cx="629478" cy="1139410"/>
              <a:chOff x="9068503" y="4165536"/>
              <a:chExt cx="629478" cy="1510981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0FBA66-8528-D42D-61FC-62F60463037A}"/>
                  </a:ext>
                </a:extLst>
              </p:cNvPr>
              <p:cNvSpPr txBox="1"/>
              <p:nvPr/>
            </p:nvSpPr>
            <p:spPr>
              <a:xfrm>
                <a:off x="9068504" y="4165536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374886-816D-3C84-2669-0E42AC48323D}"/>
                  </a:ext>
                </a:extLst>
              </p:cNvPr>
              <p:cNvSpPr txBox="1"/>
              <p:nvPr/>
            </p:nvSpPr>
            <p:spPr>
              <a:xfrm>
                <a:off x="9068503" y="4677067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F2EB6C2-1EE0-C3E3-7ACD-497AFA76E6B8}"/>
                  </a:ext>
                </a:extLst>
              </p:cNvPr>
              <p:cNvCxnSpPr/>
              <p:nvPr/>
            </p:nvCxnSpPr>
            <p:spPr>
              <a:xfrm>
                <a:off x="9160602" y="4827744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CD4BB57-B93E-9542-D763-59B8E65C6DF2}"/>
              </a:ext>
            </a:extLst>
          </p:cNvPr>
          <p:cNvSpPr/>
          <p:nvPr/>
        </p:nvSpPr>
        <p:spPr>
          <a:xfrm>
            <a:off x="4716236" y="5184873"/>
            <a:ext cx="6726834" cy="1117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48C7BD-F2E7-ECC9-5E4E-036EC06B8AE6}"/>
              </a:ext>
            </a:extLst>
          </p:cNvPr>
          <p:cNvGrpSpPr/>
          <p:nvPr/>
        </p:nvGrpSpPr>
        <p:grpSpPr>
          <a:xfrm>
            <a:off x="5753320" y="4487425"/>
            <a:ext cx="1943842" cy="1009231"/>
            <a:chOff x="7340661" y="3478200"/>
            <a:chExt cx="1204798" cy="12314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1FA7EF-A1F5-6C06-4D96-2A5F193CE4DC}"/>
                </a:ext>
              </a:extLst>
            </p:cNvPr>
            <p:cNvSpPr txBox="1"/>
            <p:nvPr/>
          </p:nvSpPr>
          <p:spPr>
            <a:xfrm>
              <a:off x="7340661" y="3564652"/>
              <a:ext cx="682771" cy="7886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62 م</a:t>
              </a:r>
              <a:r>
                <a:rPr lang="ar-KW" sz="3600" b="1" baseline="38000" dirty="0">
                  <a:solidFill>
                    <a:srgbClr val="FF0000"/>
                  </a:solidFill>
                </a:rPr>
                <a:t>2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32294F-C71A-1A46-17F1-630D635E580A}"/>
                </a:ext>
              </a:extLst>
            </p:cNvPr>
            <p:cNvGrpSpPr/>
            <p:nvPr/>
          </p:nvGrpSpPr>
          <p:grpSpPr>
            <a:xfrm>
              <a:off x="7909981" y="3478200"/>
              <a:ext cx="635478" cy="1231454"/>
              <a:chOff x="9055862" y="4076836"/>
              <a:chExt cx="635478" cy="163304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9D951B-39EC-A6D9-6B33-ECFF3C1CBA29}"/>
                  </a:ext>
                </a:extLst>
              </p:cNvPr>
              <p:cNvSpPr txBox="1"/>
              <p:nvPr/>
            </p:nvSpPr>
            <p:spPr>
              <a:xfrm>
                <a:off x="9055862" y="4076836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F9FD7BB-7141-9B34-1373-4D8824903655}"/>
                  </a:ext>
                </a:extLst>
              </p:cNvPr>
              <p:cNvSpPr txBox="1"/>
              <p:nvPr/>
            </p:nvSpPr>
            <p:spPr>
              <a:xfrm>
                <a:off x="9061863" y="4710428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E0DFE7-74B3-B84A-857A-F1629C7C8B17}"/>
                  </a:ext>
                </a:extLst>
              </p:cNvPr>
              <p:cNvCxnSpPr/>
              <p:nvPr/>
            </p:nvCxnSpPr>
            <p:spPr>
              <a:xfrm>
                <a:off x="9160602" y="4827744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FB7F32-73F6-9E49-5525-E2288B7457F9}"/>
              </a:ext>
            </a:extLst>
          </p:cNvPr>
          <p:cNvGrpSpPr/>
          <p:nvPr/>
        </p:nvGrpSpPr>
        <p:grpSpPr>
          <a:xfrm>
            <a:off x="4821832" y="5037383"/>
            <a:ext cx="1539244" cy="1009231"/>
            <a:chOff x="7591432" y="3478200"/>
            <a:chExt cx="954027" cy="123145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6BCB41-699B-5D5E-746B-AB0E32CFBB90}"/>
                </a:ext>
              </a:extLst>
            </p:cNvPr>
            <p:cNvSpPr txBox="1"/>
            <p:nvPr/>
          </p:nvSpPr>
          <p:spPr>
            <a:xfrm>
              <a:off x="7591432" y="3564652"/>
              <a:ext cx="432000" cy="7886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62</a:t>
              </a:r>
              <a:endParaRPr lang="ar-KW" sz="3600" b="1" baseline="38000" dirty="0">
                <a:solidFill>
                  <a:srgbClr val="FF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41573F4-09A8-F397-9EF8-57D8E156A333}"/>
                </a:ext>
              </a:extLst>
            </p:cNvPr>
            <p:cNvGrpSpPr/>
            <p:nvPr/>
          </p:nvGrpSpPr>
          <p:grpSpPr>
            <a:xfrm>
              <a:off x="7909981" y="3478200"/>
              <a:ext cx="635478" cy="1231454"/>
              <a:chOff x="9055862" y="4076836"/>
              <a:chExt cx="635478" cy="1633042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736BA37-5FB6-18EA-1256-9A6CAAC82774}"/>
                  </a:ext>
                </a:extLst>
              </p:cNvPr>
              <p:cNvSpPr txBox="1"/>
              <p:nvPr/>
            </p:nvSpPr>
            <p:spPr>
              <a:xfrm>
                <a:off x="9055862" y="4076836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B4746B4-476D-B949-0345-462F085AD9F6}"/>
                  </a:ext>
                </a:extLst>
              </p:cNvPr>
              <p:cNvSpPr txBox="1"/>
              <p:nvPr/>
            </p:nvSpPr>
            <p:spPr>
              <a:xfrm>
                <a:off x="9061863" y="4710428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23B9E49-1154-CCFA-99EB-959B4102C785}"/>
                  </a:ext>
                </a:extLst>
              </p:cNvPr>
              <p:cNvCxnSpPr/>
              <p:nvPr/>
            </p:nvCxnSpPr>
            <p:spPr>
              <a:xfrm>
                <a:off x="9160602" y="4827744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D80C111-A582-F45E-EE1F-14E648755819}"/>
              </a:ext>
            </a:extLst>
          </p:cNvPr>
          <p:cNvSpPr txBox="1"/>
          <p:nvPr/>
        </p:nvSpPr>
        <p:spPr>
          <a:xfrm>
            <a:off x="7119574" y="5127195"/>
            <a:ext cx="110159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spc="300" dirty="0">
                <a:solidFill>
                  <a:srgbClr val="FF0000"/>
                </a:solidFill>
              </a:rPr>
              <a:t>500</a:t>
            </a:r>
            <a:endParaRPr lang="ar-KW" sz="3600" b="1" spc="300" baseline="38000" dirty="0">
              <a:solidFill>
                <a:srgbClr val="FF0000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92A3C7-08CA-7E4B-AE38-0E24B439FDE5}"/>
              </a:ext>
            </a:extLst>
          </p:cNvPr>
          <p:cNvGrpSpPr/>
          <p:nvPr/>
        </p:nvGrpSpPr>
        <p:grpSpPr>
          <a:xfrm>
            <a:off x="6264096" y="5483134"/>
            <a:ext cx="2109868" cy="1009231"/>
            <a:chOff x="7237758" y="3478200"/>
            <a:chExt cx="1307701" cy="123145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817233-778E-16A0-FACE-B38746870BD2}"/>
                </a:ext>
              </a:extLst>
            </p:cNvPr>
            <p:cNvSpPr txBox="1"/>
            <p:nvPr/>
          </p:nvSpPr>
          <p:spPr>
            <a:xfrm>
              <a:off x="7237758" y="3564652"/>
              <a:ext cx="785675" cy="788647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562 م</a:t>
              </a:r>
              <a:r>
                <a:rPr lang="ar-KW" sz="3600" b="1" baseline="38000" dirty="0">
                  <a:solidFill>
                    <a:srgbClr val="FF0000"/>
                  </a:solidFill>
                </a:rPr>
                <a:t>2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353D687-0738-6811-5979-0FE1493EA87A}"/>
                </a:ext>
              </a:extLst>
            </p:cNvPr>
            <p:cNvGrpSpPr/>
            <p:nvPr/>
          </p:nvGrpSpPr>
          <p:grpSpPr>
            <a:xfrm>
              <a:off x="7909981" y="3478200"/>
              <a:ext cx="635478" cy="1231454"/>
              <a:chOff x="9055862" y="4076836"/>
              <a:chExt cx="635478" cy="1633042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8719D74-106A-2275-0C0D-B89BB7896F30}"/>
                  </a:ext>
                </a:extLst>
              </p:cNvPr>
              <p:cNvSpPr txBox="1"/>
              <p:nvPr/>
            </p:nvSpPr>
            <p:spPr>
              <a:xfrm>
                <a:off x="9055862" y="4076836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A5763F-062F-40CF-126A-6B0BBA112E62}"/>
                  </a:ext>
                </a:extLst>
              </p:cNvPr>
              <p:cNvSpPr txBox="1"/>
              <p:nvPr/>
            </p:nvSpPr>
            <p:spPr>
              <a:xfrm>
                <a:off x="9061863" y="4710428"/>
                <a:ext cx="629477" cy="999450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AA7DD2-BA94-87A3-2864-9290146EB08C}"/>
                  </a:ext>
                </a:extLst>
              </p:cNvPr>
              <p:cNvCxnSpPr/>
              <p:nvPr/>
            </p:nvCxnSpPr>
            <p:spPr>
              <a:xfrm>
                <a:off x="9160602" y="4827744"/>
                <a:ext cx="432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873C6419-223C-004D-978C-A256BB49923D}"/>
              </a:ext>
            </a:extLst>
          </p:cNvPr>
          <p:cNvSpPr/>
          <p:nvPr/>
        </p:nvSpPr>
        <p:spPr>
          <a:xfrm>
            <a:off x="6580491" y="1169126"/>
            <a:ext cx="4980138" cy="142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9F2E881-A252-67F4-E629-35B6C8C0B376}"/>
              </a:ext>
            </a:extLst>
          </p:cNvPr>
          <p:cNvSpPr/>
          <p:nvPr/>
        </p:nvSpPr>
        <p:spPr>
          <a:xfrm>
            <a:off x="6580490" y="2594976"/>
            <a:ext cx="4862573" cy="2528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99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46" grpId="0" animBg="1"/>
      <p:bldP spid="37" grpId="0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E76A3F-AE5E-3492-C127-DBF03C240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0" t="11127" r="15693" b="23685"/>
          <a:stretch/>
        </p:blipFill>
        <p:spPr>
          <a:xfrm>
            <a:off x="7662453" y="2665513"/>
            <a:ext cx="4128052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grass, writing implement, outdoor, stationary&#10;&#10;Description automatically generated">
            <a:extLst>
              <a:ext uri="{FF2B5EF4-FFF2-40B4-BE49-F238E27FC236}">
                <a16:creationId xmlns:a16="http://schemas.microsoft.com/office/drawing/2014/main" id="{1EA8DC5B-4222-C9AC-5FA3-F80BC17B15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20000"/>
          </a:blip>
          <a:srcRect l="5079" r="5079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090CD64-16E7-838E-E9F6-CC6CDCAFC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KW" dirty="0"/>
              <a:t>أوجدي الأشياء المخبأة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0385674-9985-77B5-7A8A-CE8CCC5897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910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0689BE1C-A04B-1599-403F-E152C85F0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9"/>
          <a:stretch/>
        </p:blipFill>
        <p:spPr>
          <a:xfrm>
            <a:off x="0" y="72888"/>
            <a:ext cx="12192000" cy="67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FEB183-80C6-B980-A2D0-C5DC22739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2" t="11691" r="7417" b="22802"/>
          <a:stretch/>
        </p:blipFill>
        <p:spPr>
          <a:xfrm>
            <a:off x="1321289" y="907774"/>
            <a:ext cx="9549422" cy="504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45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BE9226-598D-82B7-4966-0A7B44D60C79}"/>
              </a:ext>
            </a:extLst>
          </p:cNvPr>
          <p:cNvSpPr/>
          <p:nvPr/>
        </p:nvSpPr>
        <p:spPr>
          <a:xfrm>
            <a:off x="3008244" y="214611"/>
            <a:ext cx="9084366" cy="634521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99B5DF6F-1F71-495E-83A3-AAE9A6A8E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5ED6D20-5D03-DEB0-59AD-5632CD5A7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02" t="15251" b="3569"/>
          <a:stretch/>
        </p:blipFill>
        <p:spPr>
          <a:xfrm>
            <a:off x="3918170" y="841513"/>
            <a:ext cx="6491413" cy="566530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48B05E7-8DE6-D542-1C7D-C4B8DCA42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37" t="6997" b="84883"/>
          <a:stretch/>
        </p:blipFill>
        <p:spPr>
          <a:xfrm>
            <a:off x="5366993" y="460634"/>
            <a:ext cx="6190787" cy="8199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2E97F2-BC7C-116A-E941-8D37B7A78F92}"/>
              </a:ext>
            </a:extLst>
          </p:cNvPr>
          <p:cNvSpPr txBox="1"/>
          <p:nvPr/>
        </p:nvSpPr>
        <p:spPr>
          <a:xfrm>
            <a:off x="7163876" y="4484093"/>
            <a:ext cx="3743729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متوازي الأضلاع =</a:t>
            </a:r>
          </a:p>
          <a:p>
            <a:pPr lvl="4" algn="ctr" rtl="1"/>
            <a:r>
              <a:rPr lang="ar-KW" sz="2800" b="1" dirty="0">
                <a:solidFill>
                  <a:srgbClr val="FF0000"/>
                </a:solidFill>
              </a:rPr>
              <a:t> ق × ع</a:t>
            </a:r>
            <a:endParaRPr lang="ar-KW" sz="2800" b="1" baseline="38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48AF4F-274B-657E-FBB6-9FEDCDECF706}"/>
              </a:ext>
            </a:extLst>
          </p:cNvPr>
          <p:cNvSpPr txBox="1"/>
          <p:nvPr/>
        </p:nvSpPr>
        <p:spPr>
          <a:xfrm>
            <a:off x="7017898" y="5363977"/>
            <a:ext cx="288897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2×2 = 4 سم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AE5D4-2173-7DC9-DDB6-B6639D662481}"/>
              </a:ext>
            </a:extLst>
          </p:cNvPr>
          <p:cNvSpPr txBox="1"/>
          <p:nvPr/>
        </p:nvSpPr>
        <p:spPr>
          <a:xfrm>
            <a:off x="3240157" y="4484093"/>
            <a:ext cx="3743728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المستطيل=</a:t>
            </a:r>
          </a:p>
          <a:p>
            <a:pPr lvl="4" algn="ctr" rtl="1"/>
            <a:r>
              <a:rPr lang="ar-KW" sz="2800" b="1" dirty="0">
                <a:solidFill>
                  <a:srgbClr val="FF0000"/>
                </a:solidFill>
              </a:rPr>
              <a:t> ل × ض</a:t>
            </a:r>
            <a:endParaRPr lang="ar-KW" sz="2800" b="1" baseline="38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61AF82-D5E0-455B-76C2-C2792CF138D4}"/>
              </a:ext>
            </a:extLst>
          </p:cNvPr>
          <p:cNvSpPr txBox="1"/>
          <p:nvPr/>
        </p:nvSpPr>
        <p:spPr>
          <a:xfrm>
            <a:off x="3661930" y="5363978"/>
            <a:ext cx="261960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2×6 = 12 سم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1A185C-D21D-77B3-A512-191A26982A4B}"/>
              </a:ext>
            </a:extLst>
          </p:cNvPr>
          <p:cNvSpPr txBox="1"/>
          <p:nvPr/>
        </p:nvSpPr>
        <p:spPr>
          <a:xfrm>
            <a:off x="4036306" y="5849856"/>
            <a:ext cx="5334005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المساحة الكلية = 4 + 12 = 16 سم</a:t>
            </a:r>
            <a:r>
              <a:rPr lang="ar-KW" sz="2800" b="1" baseline="36000" dirty="0">
                <a:solidFill>
                  <a:srgbClr val="00B0F0"/>
                </a:solidFill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216530-A618-F0BA-2EA4-29FEBDBB8113}"/>
              </a:ext>
            </a:extLst>
          </p:cNvPr>
          <p:cNvCxnSpPr>
            <a:cxnSpLocks/>
          </p:cNvCxnSpPr>
          <p:nvPr/>
        </p:nvCxnSpPr>
        <p:spPr>
          <a:xfrm>
            <a:off x="6778488" y="4850296"/>
            <a:ext cx="0" cy="902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6010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B47DFCD5-7886-4A8F-9470-5F51E9070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BB918B-8491-EF2E-6A7D-CD28B68DD332}"/>
              </a:ext>
            </a:extLst>
          </p:cNvPr>
          <p:cNvSpPr/>
          <p:nvPr/>
        </p:nvSpPr>
        <p:spPr>
          <a:xfrm>
            <a:off x="10665823" y="3690257"/>
            <a:ext cx="1116874" cy="313509"/>
          </a:xfrm>
          <a:prstGeom prst="rect">
            <a:avLst/>
          </a:prstGeom>
          <a:solidFill>
            <a:srgbClr val="1FAD4B"/>
          </a:solidFill>
          <a:ln>
            <a:solidFill>
              <a:srgbClr val="1FA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08B79-81F9-D0E3-31DA-F9B6911D1201}"/>
              </a:ext>
            </a:extLst>
          </p:cNvPr>
          <p:cNvSpPr/>
          <p:nvPr/>
        </p:nvSpPr>
        <p:spPr>
          <a:xfrm>
            <a:off x="1863635" y="4881154"/>
            <a:ext cx="1116874" cy="313509"/>
          </a:xfrm>
          <a:prstGeom prst="rect">
            <a:avLst/>
          </a:prstGeom>
          <a:solidFill>
            <a:srgbClr val="AF8E5A"/>
          </a:solidFill>
          <a:ln>
            <a:solidFill>
              <a:srgbClr val="AF8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8E89FB-8770-88B1-0DE3-42F3081707B7}"/>
              </a:ext>
            </a:extLst>
          </p:cNvPr>
          <p:cNvSpPr/>
          <p:nvPr/>
        </p:nvSpPr>
        <p:spPr>
          <a:xfrm>
            <a:off x="3584713" y="145775"/>
            <a:ext cx="8494644" cy="63809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AE6AF53-D8CD-C806-2A3C-3F44B23BCF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651" r="50802" b="4390"/>
          <a:stretch/>
        </p:blipFill>
        <p:spPr>
          <a:xfrm>
            <a:off x="5502906" y="735497"/>
            <a:ext cx="5650004" cy="569994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0E06022-BFCE-A6B3-86A3-3DDC6AA543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37" t="6997" b="84883"/>
          <a:stretch/>
        </p:blipFill>
        <p:spPr>
          <a:xfrm>
            <a:off x="5360367" y="307800"/>
            <a:ext cx="6190787" cy="819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F5162-D1EC-0335-E6A8-779A13E7166D}"/>
              </a:ext>
            </a:extLst>
          </p:cNvPr>
          <p:cNvSpPr txBox="1"/>
          <p:nvPr/>
        </p:nvSpPr>
        <p:spPr>
          <a:xfrm>
            <a:off x="7751315" y="4323150"/>
            <a:ext cx="4387424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متوازي الأضلاع = ق × ع</a:t>
            </a:r>
            <a:endParaRPr lang="ar-KW" sz="2800" b="1" baseline="38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3DA987-CE3C-E2C5-D794-DE0D3CBBE961}"/>
              </a:ext>
            </a:extLst>
          </p:cNvPr>
          <p:cNvSpPr txBox="1"/>
          <p:nvPr/>
        </p:nvSpPr>
        <p:spPr>
          <a:xfrm>
            <a:off x="7676379" y="4816167"/>
            <a:ext cx="3402437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60×40 = 2400 مم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93D3E-C8AF-8FBA-B6CE-74E7C523EB88}"/>
              </a:ext>
            </a:extLst>
          </p:cNvPr>
          <p:cNvSpPr txBox="1"/>
          <p:nvPr/>
        </p:nvSpPr>
        <p:spPr>
          <a:xfrm>
            <a:off x="4030285" y="4384392"/>
            <a:ext cx="374373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المستطيل = ل × ض</a:t>
            </a:r>
            <a:endParaRPr lang="ar-KW" sz="2800" b="1" baseline="38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F031E-DA56-8542-8CF6-A77CB8C15C4E}"/>
              </a:ext>
            </a:extLst>
          </p:cNvPr>
          <p:cNvSpPr txBox="1"/>
          <p:nvPr/>
        </p:nvSpPr>
        <p:spPr>
          <a:xfrm>
            <a:off x="4030286" y="4816167"/>
            <a:ext cx="34969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50×60 = 3000 مم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1B40C-B8CB-4876-F30D-562B3FEF952D}"/>
              </a:ext>
            </a:extLst>
          </p:cNvPr>
          <p:cNvSpPr txBox="1"/>
          <p:nvPr/>
        </p:nvSpPr>
        <p:spPr>
          <a:xfrm>
            <a:off x="4422914" y="5760315"/>
            <a:ext cx="6818242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المساحة الكلية = 2400 + 3000 = 5400 مم</a:t>
            </a:r>
            <a:r>
              <a:rPr lang="ar-KW" sz="2800" b="1" baseline="36000" dirty="0">
                <a:solidFill>
                  <a:srgbClr val="00B0F0"/>
                </a:solidFill>
              </a:rPr>
              <a:t>2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52E68A-60B3-362C-71B1-4AAE3BC24DCC}"/>
              </a:ext>
            </a:extLst>
          </p:cNvPr>
          <p:cNvCxnSpPr>
            <a:cxnSpLocks/>
          </p:cNvCxnSpPr>
          <p:nvPr/>
        </p:nvCxnSpPr>
        <p:spPr>
          <a:xfrm>
            <a:off x="7723726" y="4456186"/>
            <a:ext cx="0" cy="902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3872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499215A5-D55B-4873-91B9-2D4150CD5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86" t="27451" r="29281" b="28627"/>
          <a:stretch/>
        </p:blipFill>
        <p:spPr>
          <a:xfrm>
            <a:off x="161364" y="214610"/>
            <a:ext cx="900953" cy="913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D57D9A-A51A-F99E-F828-76F059B1A226}"/>
              </a:ext>
            </a:extLst>
          </p:cNvPr>
          <p:cNvSpPr/>
          <p:nvPr/>
        </p:nvSpPr>
        <p:spPr>
          <a:xfrm>
            <a:off x="10665823" y="3690257"/>
            <a:ext cx="1116874" cy="352697"/>
          </a:xfrm>
          <a:prstGeom prst="rect">
            <a:avLst/>
          </a:prstGeom>
          <a:solidFill>
            <a:srgbClr val="1FAD4B"/>
          </a:solidFill>
          <a:ln>
            <a:solidFill>
              <a:srgbClr val="1FAD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EA7C6-AE06-F2A2-A25F-669E88D93F99}"/>
              </a:ext>
            </a:extLst>
          </p:cNvPr>
          <p:cNvSpPr/>
          <p:nvPr/>
        </p:nvSpPr>
        <p:spPr>
          <a:xfrm>
            <a:off x="1816101" y="4911634"/>
            <a:ext cx="762000" cy="222069"/>
          </a:xfrm>
          <a:prstGeom prst="rect">
            <a:avLst/>
          </a:prstGeom>
          <a:solidFill>
            <a:srgbClr val="F3F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258C56-0640-D8FD-CDFA-B03C596E2B83}"/>
              </a:ext>
            </a:extLst>
          </p:cNvPr>
          <p:cNvSpPr/>
          <p:nvPr/>
        </p:nvSpPr>
        <p:spPr>
          <a:xfrm>
            <a:off x="2578100" y="4911634"/>
            <a:ext cx="53975" cy="222069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3A4CA-7570-65C5-F2C6-CB9D72853F2D}"/>
              </a:ext>
            </a:extLst>
          </p:cNvPr>
          <p:cNvSpPr/>
          <p:nvPr/>
        </p:nvSpPr>
        <p:spPr>
          <a:xfrm>
            <a:off x="1762127" y="4911634"/>
            <a:ext cx="53975" cy="222069"/>
          </a:xfrm>
          <a:prstGeom prst="rect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A59D18-187A-842A-BB34-D32124BE7C25}"/>
              </a:ext>
            </a:extLst>
          </p:cNvPr>
          <p:cNvSpPr/>
          <p:nvPr/>
        </p:nvSpPr>
        <p:spPr>
          <a:xfrm>
            <a:off x="2948609" y="214610"/>
            <a:ext cx="9177131" cy="63662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1D71C57-A06A-8E76-77FF-14D2F1F481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51779" t="288" b="9414"/>
          <a:stretch/>
        </p:blipFill>
        <p:spPr>
          <a:xfrm>
            <a:off x="4651514" y="689113"/>
            <a:ext cx="5306972" cy="587359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9C790D51-609F-93AD-AB5C-C01DE8AF66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37" t="6997" b="84883"/>
          <a:stretch/>
        </p:blipFill>
        <p:spPr>
          <a:xfrm>
            <a:off x="5212483" y="295297"/>
            <a:ext cx="6190787" cy="819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18CAB4-DBC0-C1E0-1F7D-94BA9E81F7A5}"/>
              </a:ext>
            </a:extLst>
          </p:cNvPr>
          <p:cNvSpPr txBox="1"/>
          <p:nvPr/>
        </p:nvSpPr>
        <p:spPr>
          <a:xfrm>
            <a:off x="3520076" y="4652179"/>
            <a:ext cx="374373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مساحة المربع = ل × ل</a:t>
            </a:r>
            <a:endParaRPr lang="ar-KW" sz="2800" b="1" baseline="38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DF7D2-4C59-A801-3661-ABECB5D40B4D}"/>
              </a:ext>
            </a:extLst>
          </p:cNvPr>
          <p:cNvSpPr txBox="1"/>
          <p:nvPr/>
        </p:nvSpPr>
        <p:spPr>
          <a:xfrm>
            <a:off x="3520077" y="5083954"/>
            <a:ext cx="34969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5 × 5 = 25 سم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60E6C-C32D-8DCA-9D29-BAFBC04F6918}"/>
              </a:ext>
            </a:extLst>
          </p:cNvPr>
          <p:cNvSpPr txBox="1"/>
          <p:nvPr/>
        </p:nvSpPr>
        <p:spPr>
          <a:xfrm>
            <a:off x="3912705" y="6028102"/>
            <a:ext cx="6818242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2800" b="1" dirty="0">
                <a:solidFill>
                  <a:srgbClr val="00B0F0"/>
                </a:solidFill>
              </a:rPr>
              <a:t>المساحة الكلية = 54 + 25 = 79 سم</a:t>
            </a:r>
            <a:r>
              <a:rPr lang="ar-KW" sz="2800" b="1" baseline="36000" dirty="0">
                <a:solidFill>
                  <a:srgbClr val="00B0F0"/>
                </a:solidFill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9D185A-5511-BE5C-0D36-E97969864E74}"/>
              </a:ext>
            </a:extLst>
          </p:cNvPr>
          <p:cNvCxnSpPr>
            <a:cxnSpLocks/>
          </p:cNvCxnSpPr>
          <p:nvPr/>
        </p:nvCxnSpPr>
        <p:spPr>
          <a:xfrm>
            <a:off x="7213517" y="4723973"/>
            <a:ext cx="0" cy="902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31C872-5B6B-4EC5-FE67-A4E531405DF8}"/>
              </a:ext>
            </a:extLst>
          </p:cNvPr>
          <p:cNvGrpSpPr/>
          <p:nvPr/>
        </p:nvGrpSpPr>
        <p:grpSpPr>
          <a:xfrm>
            <a:off x="7241106" y="4401061"/>
            <a:ext cx="4387424" cy="1009231"/>
            <a:chOff x="7241106" y="4401061"/>
            <a:chExt cx="4387424" cy="10092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1DE748-EEB3-475D-02BD-457F5EF65178}"/>
                </a:ext>
              </a:extLst>
            </p:cNvPr>
            <p:cNvSpPr txBox="1"/>
            <p:nvPr/>
          </p:nvSpPr>
          <p:spPr>
            <a:xfrm>
              <a:off x="7241106" y="4590937"/>
              <a:ext cx="4387424" cy="523220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2800" b="1" dirty="0">
                  <a:solidFill>
                    <a:srgbClr val="FF0000"/>
                  </a:solidFill>
                </a:rPr>
                <a:t>مساحة المثلث =      × ق × ع</a:t>
              </a:r>
              <a:endParaRPr lang="ar-KW" sz="2800" b="1" baseline="38000" dirty="0">
                <a:solidFill>
                  <a:srgbClr val="FF0000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CF5EC42-F947-EBEF-577E-12C6228235C7}"/>
                </a:ext>
              </a:extLst>
            </p:cNvPr>
            <p:cNvGrpSpPr/>
            <p:nvPr/>
          </p:nvGrpSpPr>
          <p:grpSpPr>
            <a:xfrm>
              <a:off x="8686800" y="4401061"/>
              <a:ext cx="684000" cy="1009231"/>
              <a:chOff x="7348673" y="5483134"/>
              <a:chExt cx="1025291" cy="100923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6BAA04B-1398-ADFA-BB27-EEA93300889B}"/>
                  </a:ext>
                </a:extLst>
              </p:cNvPr>
              <p:cNvSpPr txBox="1"/>
              <p:nvPr/>
            </p:nvSpPr>
            <p:spPr>
              <a:xfrm>
                <a:off x="7348673" y="5483134"/>
                <a:ext cx="1015609" cy="617667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83CBD4-820C-4F5D-C55F-5B9CF9B09577}"/>
                  </a:ext>
                </a:extLst>
              </p:cNvPr>
              <p:cNvSpPr txBox="1"/>
              <p:nvPr/>
            </p:nvSpPr>
            <p:spPr>
              <a:xfrm>
                <a:off x="7358355" y="5874698"/>
                <a:ext cx="1015609" cy="617667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D4C6D05-9628-6664-46D2-1A5A1989C887}"/>
                  </a:ext>
                </a:extLst>
              </p:cNvPr>
              <p:cNvCxnSpPr/>
              <p:nvPr/>
            </p:nvCxnSpPr>
            <p:spPr>
              <a:xfrm>
                <a:off x="7517662" y="5947200"/>
                <a:ext cx="69699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E7C2E69-E35B-2E79-9F1A-4279066D862A}"/>
              </a:ext>
            </a:extLst>
          </p:cNvPr>
          <p:cNvGrpSpPr/>
          <p:nvPr/>
        </p:nvGrpSpPr>
        <p:grpSpPr>
          <a:xfrm>
            <a:off x="8395243" y="4888540"/>
            <a:ext cx="2576682" cy="1009231"/>
            <a:chOff x="8395243" y="4888540"/>
            <a:chExt cx="2576682" cy="10092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9FAE97-0A7A-678F-D1D0-D3BB357ECE52}"/>
                </a:ext>
              </a:extLst>
            </p:cNvPr>
            <p:cNvSpPr txBox="1"/>
            <p:nvPr/>
          </p:nvSpPr>
          <p:spPr>
            <a:xfrm>
              <a:off x="8395243" y="5087379"/>
              <a:ext cx="2317522" cy="584775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200" b="1" dirty="0">
                  <a:solidFill>
                    <a:srgbClr val="FF0000"/>
                  </a:solidFill>
                </a:rPr>
                <a:t>×12×9 =</a:t>
              </a:r>
              <a:endParaRPr lang="ar-KW" sz="3200" b="1" baseline="36000" dirty="0">
                <a:solidFill>
                  <a:srgbClr val="FF0000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F02F3EE-EB56-C39B-E21D-8917A859FF0A}"/>
                </a:ext>
              </a:extLst>
            </p:cNvPr>
            <p:cNvGrpSpPr/>
            <p:nvPr/>
          </p:nvGrpSpPr>
          <p:grpSpPr>
            <a:xfrm>
              <a:off x="10287925" y="4888540"/>
              <a:ext cx="684000" cy="1009231"/>
              <a:chOff x="7348673" y="5483134"/>
              <a:chExt cx="1025291" cy="100923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B528F-4649-D1A8-D413-DCFA7CF4DB3E}"/>
                  </a:ext>
                </a:extLst>
              </p:cNvPr>
              <p:cNvSpPr txBox="1"/>
              <p:nvPr/>
            </p:nvSpPr>
            <p:spPr>
              <a:xfrm>
                <a:off x="7348673" y="5483134"/>
                <a:ext cx="1015609" cy="617667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C9A641-A106-9380-1213-1C9F58D2EED1}"/>
                  </a:ext>
                </a:extLst>
              </p:cNvPr>
              <p:cNvSpPr txBox="1"/>
              <p:nvPr/>
            </p:nvSpPr>
            <p:spPr>
              <a:xfrm>
                <a:off x="7358355" y="5874698"/>
                <a:ext cx="1015609" cy="617667"/>
              </a:xfrm>
              <a:prstGeom prst="rect">
                <a:avLst/>
              </a:prstGeom>
              <a:noFill/>
            </p:spPr>
            <p:txBody>
              <a:bodyPr wrap="square" rtlCol="1" anchor="ctr">
                <a:spAutoFit/>
              </a:bodyPr>
              <a:lstStyle/>
              <a:p>
                <a:pPr algn="ctr" rtl="1"/>
                <a:r>
                  <a:rPr lang="ar-KW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F1A4433-BDD0-5897-9D70-0388D202FD7F}"/>
                  </a:ext>
                </a:extLst>
              </p:cNvPr>
              <p:cNvCxnSpPr/>
              <p:nvPr/>
            </p:nvCxnSpPr>
            <p:spPr>
              <a:xfrm>
                <a:off x="7517662" y="5947200"/>
                <a:ext cx="69699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813B37-F68D-86F3-AD81-DB49116B2D67}"/>
              </a:ext>
            </a:extLst>
          </p:cNvPr>
          <p:cNvCxnSpPr/>
          <p:nvPr/>
        </p:nvCxnSpPr>
        <p:spPr>
          <a:xfrm flipH="1">
            <a:off x="9700556" y="5125012"/>
            <a:ext cx="310075" cy="38173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4E864F-1E3A-2744-19AD-5F539C09CA01}"/>
              </a:ext>
            </a:extLst>
          </p:cNvPr>
          <p:cNvCxnSpPr/>
          <p:nvPr/>
        </p:nvCxnSpPr>
        <p:spPr>
          <a:xfrm flipH="1">
            <a:off x="10506981" y="5315341"/>
            <a:ext cx="310075" cy="38173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F176967-5F5D-A0BD-F1C9-8B7053E42822}"/>
              </a:ext>
            </a:extLst>
          </p:cNvPr>
          <p:cNvSpPr txBox="1"/>
          <p:nvPr/>
        </p:nvSpPr>
        <p:spPr>
          <a:xfrm>
            <a:off x="9694999" y="5425568"/>
            <a:ext cx="3070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3F003B-B5A1-48BE-542E-D2F44F4F7145}"/>
              </a:ext>
            </a:extLst>
          </p:cNvPr>
          <p:cNvSpPr txBox="1"/>
          <p:nvPr/>
        </p:nvSpPr>
        <p:spPr>
          <a:xfrm>
            <a:off x="10755714" y="5334436"/>
            <a:ext cx="3070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200" b="1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DE5EE2-BDCE-CDD0-9F80-FA1B81BA9631}"/>
              </a:ext>
            </a:extLst>
          </p:cNvPr>
          <p:cNvSpPr txBox="1"/>
          <p:nvPr/>
        </p:nvSpPr>
        <p:spPr>
          <a:xfrm>
            <a:off x="7370084" y="5117904"/>
            <a:ext cx="1349844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54 سم</a:t>
            </a:r>
            <a:r>
              <a:rPr lang="ar-KW" sz="3200" b="1" baseline="36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89057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1" grpId="0"/>
      <p:bldP spid="32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407D81-6F3A-8BEC-94CA-2C8FB76A2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7" r="14855"/>
          <a:stretch/>
        </p:blipFill>
        <p:spPr>
          <a:xfrm>
            <a:off x="172279" y="160142"/>
            <a:ext cx="3969026" cy="17801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363308-C0A2-6DA2-8625-F961BB0F6908}"/>
              </a:ext>
            </a:extLst>
          </p:cNvPr>
          <p:cNvSpPr/>
          <p:nvPr/>
        </p:nvSpPr>
        <p:spPr>
          <a:xfrm>
            <a:off x="10303565" y="6380922"/>
            <a:ext cx="974035" cy="417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97980-9075-A0D5-6AEF-E5398817930D}"/>
              </a:ext>
            </a:extLst>
          </p:cNvPr>
          <p:cNvSpPr txBox="1"/>
          <p:nvPr/>
        </p:nvSpPr>
        <p:spPr>
          <a:xfrm>
            <a:off x="7036904" y="1798304"/>
            <a:ext cx="469789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4400" b="1" dirty="0"/>
              <a:t>اختاري الإجابة الصحيحة: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F8FFCC-1FA5-A0EC-967A-BC204799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1419"/>
            <a:ext cx="12192000" cy="173516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F9880C6-F94A-A398-E7C1-DB856C7BAC52}"/>
              </a:ext>
            </a:extLst>
          </p:cNvPr>
          <p:cNvSpPr/>
          <p:nvPr/>
        </p:nvSpPr>
        <p:spPr>
          <a:xfrm>
            <a:off x="6195391" y="3429000"/>
            <a:ext cx="523461" cy="523461"/>
          </a:xfrm>
          <a:prstGeom prst="ellipse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31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A0F44A-BF4B-6ACD-4D51-CA72C7881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4" t="13526" r="12891" b="34010"/>
          <a:stretch/>
        </p:blipFill>
        <p:spPr>
          <a:xfrm>
            <a:off x="1961322" y="1444487"/>
            <a:ext cx="8269356" cy="359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hart&#10;&#10;Description automatically generated">
            <a:extLst>
              <a:ext uri="{FF2B5EF4-FFF2-40B4-BE49-F238E27FC236}">
                <a16:creationId xmlns:a16="http://schemas.microsoft.com/office/drawing/2014/main" id="{310A284D-EEDF-12F1-5210-3FE748116E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20000"/>
          </a:blip>
          <a:srcRect l="23795" r="2379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62607-0B18-A34D-8DD3-5621469BB47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A79267-1487-5D60-4272-098074273701}"/>
              </a:ext>
            </a:extLst>
          </p:cNvPr>
          <p:cNvSpPr/>
          <p:nvPr/>
        </p:nvSpPr>
        <p:spPr>
          <a:xfrm>
            <a:off x="10356574" y="6374295"/>
            <a:ext cx="1020417" cy="410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KW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35DB5-19BC-029C-F5E7-6BB011EC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334" y="1886962"/>
            <a:ext cx="6641900" cy="1345095"/>
          </a:xfrm>
        </p:spPr>
        <p:txBody>
          <a:bodyPr/>
          <a:lstStyle/>
          <a:p>
            <a:pPr algn="ctr"/>
            <a:r>
              <a:rPr lang="ar-KW" sz="8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اليوم؟</a:t>
            </a:r>
          </a:p>
        </p:txBody>
      </p:sp>
    </p:spTree>
    <p:extLst>
      <p:ext uri="{BB962C8B-B14F-4D97-AF65-F5344CB8AC3E}">
        <p14:creationId xmlns:p14="http://schemas.microsoft.com/office/powerpoint/2010/main" val="1335929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32D7D-248A-4F30-8C57-37836C195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" y="0"/>
            <a:ext cx="12168188" cy="6858000"/>
          </a:xfrm>
          <a:prstGeom prst="rect">
            <a:avLst/>
          </a:prstGeom>
        </p:spPr>
      </p:pic>
      <p:sp>
        <p:nvSpPr>
          <p:cNvPr id="30" name="Google Shape;4650;p50">
            <a:extLst>
              <a:ext uri="{FF2B5EF4-FFF2-40B4-BE49-F238E27FC236}">
                <a16:creationId xmlns:a16="http://schemas.microsoft.com/office/drawing/2014/main" id="{D7CE54E0-0F66-4F66-AC48-CC7FAE192A6D}"/>
              </a:ext>
            </a:extLst>
          </p:cNvPr>
          <p:cNvSpPr/>
          <p:nvPr/>
        </p:nvSpPr>
        <p:spPr>
          <a:xfrm>
            <a:off x="249383" y="120219"/>
            <a:ext cx="4663928" cy="2132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الصديقان في رحلة صيد لنساعدهما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في صيد الأسماك بالإجابة على الأسئلة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Google Shape;4669;p50">
            <a:extLst>
              <a:ext uri="{FF2B5EF4-FFF2-40B4-BE49-F238E27FC236}">
                <a16:creationId xmlns:a16="http://schemas.microsoft.com/office/drawing/2014/main" id="{CDAD6480-A0FC-4CAB-BC88-3E73EBFD5143}"/>
              </a:ext>
            </a:extLst>
          </p:cNvPr>
          <p:cNvSpPr/>
          <p:nvPr/>
        </p:nvSpPr>
        <p:spPr>
          <a:xfrm rot="21173965">
            <a:off x="-999" y="10224"/>
            <a:ext cx="1012539" cy="87498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4670;p50">
            <a:extLst>
              <a:ext uri="{FF2B5EF4-FFF2-40B4-BE49-F238E27FC236}">
                <a16:creationId xmlns:a16="http://schemas.microsoft.com/office/drawing/2014/main" id="{D6A9EB17-0A80-4E37-ACB3-40B3A7DD92DB}"/>
              </a:ext>
            </a:extLst>
          </p:cNvPr>
          <p:cNvSpPr/>
          <p:nvPr/>
        </p:nvSpPr>
        <p:spPr>
          <a:xfrm rot="4539555">
            <a:off x="4142744" y="-80219"/>
            <a:ext cx="1039003" cy="95902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FE23B">
              <a:alpha val="7411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76707-0734-4F8E-A2BC-DF7E16E87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77" y="193251"/>
            <a:ext cx="280440" cy="4273666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6" action="ppaction://hlinksldjump"/>
            <a:extLst>
              <a:ext uri="{FF2B5EF4-FFF2-40B4-BE49-F238E27FC236}">
                <a16:creationId xmlns:a16="http://schemas.microsoft.com/office/drawing/2014/main" id="{DD8D5FA5-0A12-428E-AF5D-CE7ED2200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65" y="2382943"/>
            <a:ext cx="1942645" cy="19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سمكة ملونة كرتون">
            <a:hlinkClick r:id="rId8" action="ppaction://hlinksldjump"/>
            <a:extLst>
              <a:ext uri="{FF2B5EF4-FFF2-40B4-BE49-F238E27FC236}">
                <a16:creationId xmlns:a16="http://schemas.microsoft.com/office/drawing/2014/main" id="{61904EC5-8175-407E-8509-78A67944CD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12" y="5083844"/>
            <a:ext cx="1627645" cy="11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ute Fish Sticker by Marie Boiseau for iOS &amp;amp; Android | GIPHY">
            <a:hlinkClick r:id="rId10" action="ppaction://hlinksldjump"/>
            <a:extLst>
              <a:ext uri="{FF2B5EF4-FFF2-40B4-BE49-F238E27FC236}">
                <a16:creationId xmlns:a16="http://schemas.microsoft.com/office/drawing/2014/main" id="{0FAB9D9D-D0E5-43B4-8FB7-02A8BCC8F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80" y="3389410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2018 New Jersey Freshwater Fishing Digest - CNBNews">
            <a:hlinkClick r:id="rId12" action="ppaction://hlinksldjump"/>
            <a:extLst>
              <a:ext uri="{FF2B5EF4-FFF2-40B4-BE49-F238E27FC236}">
                <a16:creationId xmlns:a16="http://schemas.microsoft.com/office/drawing/2014/main" id="{C85A3569-28CC-4664-8162-EF5A78B069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06" y="2458304"/>
            <a:ext cx="16573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حكم من الواقع">
            <a:hlinkClick r:id="rId14" action="ppaction://hlinksldjump"/>
            <a:extLst>
              <a:ext uri="{FF2B5EF4-FFF2-40B4-BE49-F238E27FC236}">
                <a16:creationId xmlns:a16="http://schemas.microsoft.com/office/drawing/2014/main" id="{E787B7A5-58DD-4B61-AA32-850C907BE4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35" y="4917968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ixkit-sea-waves-on-a-rocky-shore-1190">
            <a:hlinkClick r:id="" action="ppaction://media"/>
            <a:extLst>
              <a:ext uri="{FF2B5EF4-FFF2-40B4-BE49-F238E27FC236}">
                <a16:creationId xmlns:a16="http://schemas.microsoft.com/office/drawing/2014/main" id="{18F6F5A2-FEA3-483E-939D-8D8BFD8B1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7906" y="7373952"/>
            <a:ext cx="406400" cy="406400"/>
          </a:xfrm>
          <a:prstGeom prst="rect">
            <a:avLst/>
          </a:prstGeom>
        </p:spPr>
      </p:pic>
      <p:pic>
        <p:nvPicPr>
          <p:cNvPr id="1026" name="Picture 2" descr="Texas Cichlid Fish | FJ Items Database Wiki | Fandom">
            <a:hlinkClick r:id="rId17" action="ppaction://hlinksldjump"/>
            <a:extLst>
              <a:ext uri="{FF2B5EF4-FFF2-40B4-BE49-F238E27FC236}">
                <a16:creationId xmlns:a16="http://schemas.microsoft.com/office/drawing/2014/main" id="{964473C7-2D4F-4989-8972-D6868D68D6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99" y="3870218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01B34A-7D13-4C68-BD0C-A2BA05F791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0145" y="6574659"/>
            <a:ext cx="2657751" cy="3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1" repeatCount="10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9 0.00857 L -0.04089 0.0088 C -0.0474 0.00232 -0.06094 -0.01204 -0.06823 -0.01667 C -0.07136 -0.01852 -0.08008 -0.02014 -0.08373 -0.02037 C -0.08555 -0.01991 -0.08737 -0.01898 -0.0892 -0.01806 C -0.08985 -0.01759 -0.09102 -0.01782 -0.09128 -0.01667 C -0.09245 -0.01319 -0.09284 -0.00856 -0.09349 -0.00463 C -0.09466 0.00324 -0.09584 0.01134 -0.09701 0.01944 C -0.0974 0.02269 -0.0974 0.02685 -0.09831 0.02986 C -0.10078 0.03866 -0.10456 0.03796 -0.10951 0.03935 C -0.1125 0.04005 -0.1155 0.04028 -0.11862 0.04028 L -0.13386 0.03519 C -0.1349 0.03472 -0.13633 0.03218 -0.13672 0.0338 C -0.13841 0.04074 -0.13789 0.04884 -0.1388 0.05648 C -0.13933 0.06065 -0.14024 0.06435 -0.14102 0.06829 C -0.15573 0.0662 -0.16146 0.05903 -0.17305 0.08056 C -0.17539 0.08472 -0.17513 0.09213 -0.17656 0.09769 C -0.17709 0.09977 -0.17761 0.10208 -0.17865 0.10278 C -0.1806 0.1044 -0.18281 0.1037 -0.1849 0.10417 C -0.18998 0.1037 -0.19518 0.10185 -0.20039 0.10278 C -0.22292 0.10741 -0.20417 0.10694 -0.21784 0.11759 C -0.21979 0.11921 -0.22201 0.11852 -0.22409 0.11898 C -0.22943 0.11829 -0.24545 0.11597 -0.2513 0.11898 C -0.25378 0.12014 -0.25547 0.12431 -0.25768 0.12685 C -0.25821 0.12755 -0.25899 0.12801 -0.25964 0.12801 C -0.26198 0.12917 -0.26433 0.12986 -0.26667 0.13079 C -0.26901 0.13495 -0.26992 0.13773 -0.27292 0.14028 C -0.27409 0.14097 -0.27526 0.1412 -0.27643 0.14167 C -0.27956 0.1412 -0.28255 0.14074 -0.28555 0.14028 C -0.28698 0.13982 -0.28867 0.14074 -0.28985 0.13889 C -0.29037 0.13773 -0.28763 0.13611 -0.28763 0.13634 L -0.28763 0.13611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763 0.13611 L -0.29896 -0.3627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4 0.02245 L -0.04804 0.02245 C -0.05846 0.01921 -0.06953 0.0206 -0.07903 0.01273 C -0.08424 0.00833 -0.08619 -0.00324 -0.08906 -0.01204 C -0.1039 -0.05718 -0.08958 -0.02407 -0.0983 -0.04375 C -0.10091 -0.0419 -0.10364 -0.04028 -0.10612 -0.03819 C -0.1125 -0.03287 -0.10807 -0.03264 -0.1177 -0.03009 C -0.12174 -0.02894 -0.12591 -0.02917 -0.13007 -0.0287 C -0.14934 -0.04583 -0.12513 -0.02477 -0.14713 -0.04236 C -0.15781 -0.05116 -0.15104 -0.04838 -0.16015 -0.05069 C -0.16158 -0.0463 -0.16393 -0.03171 -0.16953 -0.03542 C -0.17669 -0.04028 -0.17877 -0.04838 -0.18424 -0.05486 C -0.18658 -0.05764 -0.19218 -0.06296 -0.19505 -0.06435 C -0.19778 -0.06574 -0.20065 -0.0662 -0.20351 -0.06713 C -0.20638 -0.06991 -0.20924 -0.07245 -0.21198 -0.07546 C -0.21289 -0.07616 -0.21367 -0.07708 -0.21432 -0.07824 C -0.21497 -0.0794 -0.21497 -0.08171 -0.21588 -0.08241 C -0.21783 -0.08357 -0.22005 -0.08333 -0.222 -0.08357 L -0.222 -0.08357 L -0.222 -0.08357 " pathEditMode="relative" ptsTypes="AAAAAAAAAAAAAAAAAAAA">
                                      <p:cBhvr>
                                        <p:cTn id="4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91 -0.0919 L -0.23424 -0.586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4.375E-6 0.00023 C -0.00091 -0.01389 -0.00247 -0.02732 -0.00247 -0.04074 C -0.00247 -0.06528 -0.00091 -0.08195 0.0017 -0.10394 C -0.00091 -0.10579 -0.00338 -0.10764 -0.00507 -0.10949 C -0.01367 -0.11736 -0.00703 -0.1132 -0.01471 -0.11736 C -0.0151 -0.11921 -0.01614 -0.12107 -0.01601 -0.12315 C -0.01315 -0.13727 -0.00885 -0.14421 -0.00247 -0.15671 C -0.00403 -0.15833 -0.0082 -0.16366 -0.00924 -0.16458 C -0.01132 -0.16597 -0.0138 -0.1669 -0.01601 -0.16806 C -0.01653 -0.16852 -0.02161 -0.17454 -0.02252 -0.17593 C -0.02552 -0.18195 -0.02148 -0.18333 -0.02799 -0.19051 C -0.02903 -0.19236 -0.03229 -0.19213 -0.03437 -0.19282 C -0.03828 -0.19745 -0.03997 -0.19861 -0.03997 -0.20625 C -0.03997 -0.21065 -0.03658 -0.21458 -0.03724 -0.21898 C -0.03724 -0.22014 -0.03997 -0.21759 -0.04075 -0.21667 L -0.04075 -0.21551 L -0.04075 -0.21528 " pathEditMode="relative" rAng="0" ptsTypes="AAAAAAAAAAAAAAAA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-0.21528 L -0.03438 -0.7113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2 0.00555 L 0.04102 0.00601 C 0.04649 -0.01181 0.04584 -0.00926 0.05287 -0.03681 C 0.05404 -0.04167 0.05521 -0.05278 0.0586 -0.0551 C 0.06094 -0.05672 0.06354 -0.05695 0.06602 -0.05787 C 0.07188 -0.0625 0.07969 -0.06135 0.08373 -0.07199 C 0.08802 -0.08334 0.08229 -0.10834 0.08815 -0.11574 C 0.08959 -0.1176 0.09102 -0.11991 0.09245 -0.1213 C 0.10313 -0.13079 0.11146 -0.12963 0.12396 -0.13264 C 0.1263 -0.13635 0.12904 -0.13912 0.13099 -0.14399 C 0.13281 -0.14862 0.13334 -0.15602 0.13529 -0.16088 C 0.13854 -0.16806 0.14141 -0.16806 0.14544 -0.16945 C 0.15091 -0.17662 0.14636 -0.16991 0.15169 -0.18056 C 0.15274 -0.18264 0.15352 -0.18542 0.15482 -0.18612 C 0.15742 -0.18774 0.16029 -0.18612 0.16315 -0.18612 L 0.16315 -0.18588 " pathEditMode="relative" rAng="0" ptsTypes="AAAAAAAAAAAAAAAA">
                                      <p:cBhvr>
                                        <p:cTn id="8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7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15 -0.18588 L 0.2013 -0.6951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98 0.03195 L 0.03698 0.03195 C 0.03971 0.02269 0.04245 0.01343 0.04544 0.0044 C 0.04609 0.00232 0.04674 0.00023 0.04779 -0.00116 C 0.04909 -0.00301 0.05078 -0.0044 0.05234 -0.00532 C 0.05495 -0.00671 0.05755 -0.00741 0.06016 -0.0081 C 0.06289 -0.0088 0.06575 -0.00903 0.06862 -0.00949 C 0.072 -0.00625 0.07552 -0.0037 0.07865 0.00023 C 0.08099 0.00324 0.08268 0.00764 0.0849 0.01111 C 0.08555 0.01227 0.08633 0.01343 0.08711 0.01389 C 0.08919 0.01505 0.09128 0.01482 0.09336 0.01528 C 0.09453 0.01296 0.1013 -0.00139 0.10338 -0.00393 C 0.10677 -0.00787 0.10977 -0.00833 0.11341 -0.00949 C 0.11523 -0.00995 0.11706 -0.01042 0.11888 -0.01065 C 0.12174 -0.00903 0.1306 -0.00417 0.13437 0.00023 C 0.13633 0.00255 0.14453 0.01644 0.14596 0.01667 L 0.15208 0.01806 C 0.15521 0.01528 0.15833 0.01273 0.16146 0.00995 C 0.16276 0.00857 0.1638 0.00579 0.16523 0.00579 C 0.16693 0.00579 0.16836 0.00857 0.16992 0.00995 C 0.1707 0.01111 0.17135 0.01273 0.17227 0.01389 C 0.17552 0.01875 0.18229 0.02778 0.18229 0.02778 C 0.1862 0.02732 0.1901 0.02755 0.19388 0.02639 C 0.19479 0.02616 0.19531 0.02407 0.19622 0.02361 C 0.19844 0.02269 0.20078 0.02269 0.20312 0.02222 C 0.20456 0.02153 0.20885 0.01945 0.21016 0.01945 C 0.21471 0.01921 0.2194 0.01945 0.22409 0.01945 L 0.22409 0.01945 " pathEditMode="relative" ptsTypes="AAAAAAAAAAAAAAAAAAAAAAAAAA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53 0.01458 L 0.26068 -0.50023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0.01921 L 0.02578 0.01921 C 0.0319 0.01968 0.03841 0.01713 0.04427 0.02037 C 0.04792 0.02246 0.05026 0.02917 0.05274 0.03426 C 0.0556 0.03982 0.05807 0.04583 0.06055 0.05208 C 0.0625 0.05741 0.06354 0.06366 0.06589 0.06852 C 0.07305 0.08357 0.07461 0.07963 0.08529 0.08102 C 0.1237 0.00671 0.11133 0.03681 0.12695 -0.00278 C 0.12878 -0.00208 0.13073 -0.00185 0.13242 -0.00023 C 0.13972 0.00695 0.14414 0.01621 0.14948 0.02732 C 0.15469 0.03866 0.15977 0.05023 0.16485 0.06181 C 0.17162 0.07662 0.16797 0.07361 0.17344 0.07685 C 0.175 0.07546 0.17656 0.07454 0.178 0.07269 C 0.18229 0.06759 0.19037 0.05625 0.19037 0.05625 C 0.19193 0.05671 0.19362 0.05625 0.19505 0.05764 C 0.20599 0.06783 0.20456 0.07083 0.21367 0.08519 C 0.21498 0.08727 0.21667 0.08866 0.21823 0.09051 C 0.22162 0.08912 0.225 0.08843 0.22826 0.08658 C 0.22995 0.08565 0.23125 0.08264 0.23294 0.08241 C 0.23581 0.08195 0.23867 0.08426 0.24141 0.08519 C 0.24375 0.0882 0.24636 0.09097 0.24844 0.09468 C 0.25065 0.09861 0.2513 0.1007 0.25456 0.10301 C 0.26016 0.10695 0.26589 0.11042 0.27162 0.11389 C 0.27253 0.11783 0.27461 0.13287 0.27852 0.13588 C 0.28021 0.13727 0.28216 0.13681 0.28399 0.13727 C 0.28503 0.13866 0.28581 0.14121 0.28711 0.14144 C 0.31914 0.14861 0.30078 0.1382 0.31107 0.14421 C 0.31823 0.14375 0.32552 0.14236 0.33268 0.14283 C 0.33841 0.14306 0.3349 0.15371 0.33659 0.15926 C 0.33698 0.16088 0.33867 0.15926 0.33972 0.15926 L 0.33972 0.15926 " pathEditMode="relative" ptsTypes="AAAAAAAAAAAAAAAAAAAAAAAAAAAAAAA">
                                      <p:cBhvr>
                                        <p:cTn id="1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2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6 0.15579 L 0.38698 -0.3539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"/>
                            </p:stCondLst>
                            <p:childTnLst>
                              <p:par>
                                <p:cTn id="1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8" descr="2018 New Jersey Freshwater Fishing Digest - CNBNews">
            <a:hlinkClick r:id="rId5" action="ppaction://hlinksldjump"/>
            <a:extLst>
              <a:ext uri="{FF2B5EF4-FFF2-40B4-BE49-F238E27FC236}">
                <a16:creationId xmlns:a16="http://schemas.microsoft.com/office/drawing/2014/main" id="{BE621BCC-229B-4445-96F7-C0BFFBC98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8618" y="2325462"/>
            <a:ext cx="1762000" cy="12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4514;p47">
            <a:extLst>
              <a:ext uri="{FF2B5EF4-FFF2-40B4-BE49-F238E27FC236}">
                <a16:creationId xmlns:a16="http://schemas.microsoft.com/office/drawing/2014/main" id="{0530B589-044F-4944-8D12-99D2D1C9B634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5897B06A-828C-450D-B28F-7B101F3F689E}"/>
              </a:ext>
            </a:extLst>
          </p:cNvPr>
          <p:cNvSpPr txBox="1"/>
          <p:nvPr/>
        </p:nvSpPr>
        <p:spPr>
          <a:xfrm>
            <a:off x="2851185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ما هو قانون مساحة المربع 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8713C6F4-B47D-4C88-86A7-9CD9E97EA0A5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9FFF2DA0-74A9-41FE-8239-C283BB4F1EDC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الارتفاع × القاعدة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6121F0A7-EADF-4441-AD2A-7325F9E3E970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الطول × العرض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1D12CF99-BC88-4502-975A-8BC8D9AD044A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طول الضلع × نفسه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15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Cute Fish Sticker by Marie Boiseau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4C9F0454-9263-4D17-982D-FD54269C35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64" y="2352028"/>
            <a:ext cx="184619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96EAA9F0-64CD-44DB-B884-4AAA8A6D4611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0A4D6A15-5FDA-4348-89CA-983E6A107D94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ما هو قانون مساحة المستطيل 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A6F43527-1508-4E85-858F-41ABE2A49C2F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DA4F3C15-2BF5-4866-B78D-D94955AF84EB}"/>
              </a:ext>
            </a:extLst>
          </p:cNvPr>
          <p:cNvSpPr/>
          <p:nvPr/>
        </p:nvSpPr>
        <p:spPr>
          <a:xfrm>
            <a:off x="431715" y="3971932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 </a:t>
            </a:r>
            <a:r>
              <a:rPr kumimoji="0" lang="ar-KW" sz="3600" b="1" i="0" u="none" strike="noStrike" kern="1200" cap="none" spc="0" normalizeH="0" baseline="38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π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1365E631-DE2A-4A43-90FF-5A94160E57C6}"/>
              </a:ext>
            </a:extLst>
          </p:cNvPr>
          <p:cNvSpPr/>
          <p:nvPr/>
        </p:nvSpPr>
        <p:spPr>
          <a:xfrm>
            <a:off x="4419669" y="3971932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طول الضلع</a:t>
            </a:r>
            <a:r>
              <a:rPr kumimoji="0" lang="ar-KW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× نفسه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1CC6A84-DC55-42C5-A0C2-1E01FA626AA4}"/>
              </a:ext>
            </a:extLst>
          </p:cNvPr>
          <p:cNvSpPr/>
          <p:nvPr/>
        </p:nvSpPr>
        <p:spPr>
          <a:xfrm>
            <a:off x="8377343" y="3960291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الطول × العرض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914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حكم من الواقع">
            <a:hlinkClick r:id="rId5" action="ppaction://hlinksldjump"/>
            <a:extLst>
              <a:ext uri="{FF2B5EF4-FFF2-40B4-BE49-F238E27FC236}">
                <a16:creationId xmlns:a16="http://schemas.microsoft.com/office/drawing/2014/main" id="{7D563336-DA88-425A-834D-04F5500843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0" y="2442613"/>
            <a:ext cx="1595322" cy="1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DD096192-FED9-4987-BD4F-1241AD850A2C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3C84C796-5A46-45B2-9EA7-C3DDF36292E7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ما هو قانون مساحة متوازي الأضلاع 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EEAC792B-2815-4C28-A096-ABBB243D92D9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4E3F0FF8-74DD-458D-A5DF-A7A818F19145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 </a:t>
            </a: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 </a:t>
            </a:r>
            <a:r>
              <a:rPr lang="ar-KW" sz="3600" b="1" baseline="38000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π</a:t>
            </a:r>
            <a:endParaRPr lang="ar-AE" sz="3600" b="1" dirty="0">
              <a:solidFill>
                <a:prstClr val="black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586B5DE7-A3DD-48B5-B72E-C9F79F361213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طول الضلع × نفسه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4766CCD9-65B7-4043-B7D5-9CE6D1C38E90}"/>
              </a:ext>
            </a:extLst>
          </p:cNvPr>
          <p:cNvSpPr/>
          <p:nvPr/>
        </p:nvSpPr>
        <p:spPr>
          <a:xfrm>
            <a:off x="427018" y="3989664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القاعدة × الارتفاع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6903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Texas Cichlid Fish | FJ Items Database Wiki | Fandom">
            <a:hlinkClick r:id="rId5" action="ppaction://hlinksldjump"/>
            <a:extLst>
              <a:ext uri="{FF2B5EF4-FFF2-40B4-BE49-F238E27FC236}">
                <a16:creationId xmlns:a16="http://schemas.microsoft.com/office/drawing/2014/main" id="{202BE187-4BF3-43B7-84EF-2951E3F0A5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089" y="1896310"/>
            <a:ext cx="2176926" cy="21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B5281FC9-E7F4-4293-BC7A-66639B05BA58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6729589A-706A-4778-B665-9107B44879AA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ما هو قانون مساحة المثلث 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F2DC7AED-19EE-4706-95AF-8791EE3438AA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615709C2-1AD4-4925-82B7-4E885EDE8A85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 </a:t>
            </a: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 </a:t>
            </a:r>
            <a:r>
              <a:rPr lang="ar-KW" sz="3600" b="1" baseline="38000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π</a:t>
            </a:r>
            <a:endParaRPr lang="ar-AE" sz="3600" b="1" dirty="0">
              <a:solidFill>
                <a:prstClr val="black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33397C69-414D-4410-9A44-F5DC664D4F9D}"/>
              </a:ext>
            </a:extLst>
          </p:cNvPr>
          <p:cNvSpPr/>
          <p:nvPr/>
        </p:nvSpPr>
        <p:spPr>
          <a:xfrm>
            <a:off x="4413043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القاعدة × الارتفاع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22455925-51F7-40B0-AF24-9026F078023A}"/>
              </a:ext>
            </a:extLst>
          </p:cNvPr>
          <p:cNvSpPr/>
          <p:nvPr/>
        </p:nvSpPr>
        <p:spPr>
          <a:xfrm>
            <a:off x="8370717" y="3980169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 × القاعدة × الارتفاع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F9D237-5B4F-0DD2-6E22-91D4222627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491" r="23632" b="24584"/>
          <a:stretch/>
        </p:blipFill>
        <p:spPr>
          <a:xfrm>
            <a:off x="11263328" y="3909991"/>
            <a:ext cx="503583" cy="11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64CA3-3363-42F8-8D81-39C823AE3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Fish Gif Transparent">
            <a:hlinkClick r:id="rId5" action="ppaction://hlinksldjump"/>
            <a:extLst>
              <a:ext uri="{FF2B5EF4-FFF2-40B4-BE49-F238E27FC236}">
                <a16:creationId xmlns:a16="http://schemas.microsoft.com/office/drawing/2014/main" id="{F2122AE8-A73F-4B34-89F3-2C971EA907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20" y="1871924"/>
            <a:ext cx="2464482" cy="24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514;p47">
            <a:extLst>
              <a:ext uri="{FF2B5EF4-FFF2-40B4-BE49-F238E27FC236}">
                <a16:creationId xmlns:a16="http://schemas.microsoft.com/office/drawing/2014/main" id="{A05BEB2B-A7C7-43E4-86F8-2D6A5E83FC3E}"/>
              </a:ext>
            </a:extLst>
          </p:cNvPr>
          <p:cNvSpPr/>
          <p:nvPr/>
        </p:nvSpPr>
        <p:spPr>
          <a:xfrm rot="599">
            <a:off x="2851323" y="1528713"/>
            <a:ext cx="6852704" cy="1574854"/>
          </a:xfrm>
          <a:prstGeom prst="rect">
            <a:avLst/>
          </a:prstGeom>
          <a:solidFill>
            <a:srgbClr val="FFE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515;p47">
            <a:extLst>
              <a:ext uri="{FF2B5EF4-FFF2-40B4-BE49-F238E27FC236}">
                <a16:creationId xmlns:a16="http://schemas.microsoft.com/office/drawing/2014/main" id="{81EFCB69-3EFB-417E-AE59-61FC78DEBF4E}"/>
              </a:ext>
            </a:extLst>
          </p:cNvPr>
          <p:cNvSpPr txBox="1"/>
          <p:nvPr/>
        </p:nvSpPr>
        <p:spPr>
          <a:xfrm>
            <a:off x="2891201" y="1965919"/>
            <a:ext cx="6745397" cy="113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ما هو قانون مساحة الدائرة 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8" name="Google Shape;4516;p47">
            <a:extLst>
              <a:ext uri="{FF2B5EF4-FFF2-40B4-BE49-F238E27FC236}">
                <a16:creationId xmlns:a16="http://schemas.microsoft.com/office/drawing/2014/main" id="{2A506523-E4D3-4329-8762-A1BF43A2B483}"/>
              </a:ext>
            </a:extLst>
          </p:cNvPr>
          <p:cNvSpPr/>
          <p:nvPr/>
        </p:nvSpPr>
        <p:spPr>
          <a:xfrm rot="1917836">
            <a:off x="4962716" y="500282"/>
            <a:ext cx="2629918" cy="185766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517;p47">
            <a:extLst>
              <a:ext uri="{FF2B5EF4-FFF2-40B4-BE49-F238E27FC236}">
                <a16:creationId xmlns:a16="http://schemas.microsoft.com/office/drawing/2014/main" id="{C1A43B7B-0CF4-41BF-87AF-745D3674E72A}"/>
              </a:ext>
            </a:extLst>
          </p:cNvPr>
          <p:cNvSpPr/>
          <p:nvPr/>
        </p:nvSpPr>
        <p:spPr>
          <a:xfrm>
            <a:off x="42508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طول الضلع × نفسه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0" name="Google Shape;4518;p47">
            <a:extLst>
              <a:ext uri="{FF2B5EF4-FFF2-40B4-BE49-F238E27FC236}">
                <a16:creationId xmlns:a16="http://schemas.microsoft.com/office/drawing/2014/main" id="{73DC0771-21A9-4D23-BFF9-F5C324C566CF}"/>
              </a:ext>
            </a:extLst>
          </p:cNvPr>
          <p:cNvSpPr/>
          <p:nvPr/>
        </p:nvSpPr>
        <p:spPr>
          <a:xfrm>
            <a:off x="827033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الطول × العرض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  <p:sp>
        <p:nvSpPr>
          <p:cNvPr id="11" name="Google Shape;4519;p47">
            <a:extLst>
              <a:ext uri="{FF2B5EF4-FFF2-40B4-BE49-F238E27FC236}">
                <a16:creationId xmlns:a16="http://schemas.microsoft.com/office/drawing/2014/main" id="{77A003DD-B2CA-4AF9-818E-27D0DA9EDD48}"/>
              </a:ext>
            </a:extLst>
          </p:cNvPr>
          <p:cNvSpPr/>
          <p:nvPr/>
        </p:nvSpPr>
        <p:spPr>
          <a:xfrm>
            <a:off x="4348679" y="3991810"/>
            <a:ext cx="3709117" cy="12041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defRPr/>
            </a:pP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 </a:t>
            </a:r>
            <a:r>
              <a:rPr lang="ar-KW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نق </a:t>
            </a:r>
            <a:r>
              <a:rPr lang="ar-KW" sz="3600" b="1" baseline="38000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Sakkal Majalla" panose="02000000000000000000" pitchFamily="2" charset="-78"/>
                <a:sym typeface="Quicksand Light"/>
              </a:rPr>
              <a:t>2</a:t>
            </a:r>
            <a:r>
              <a:rPr lang="el-GR" sz="3600" b="1" dirty="0">
                <a:solidFill>
                  <a:prstClr val="black"/>
                </a:solidFill>
                <a:latin typeface="Sakkal Majalla" panose="02000000000000000000" pitchFamily="2" charset="-78"/>
                <a:ea typeface="Quicksand Light"/>
                <a:cs typeface="Dubai" panose="020B0503030403030204" pitchFamily="34" charset="-78"/>
                <a:sym typeface="Quicksand Light"/>
              </a:rPr>
              <a:t>π</a:t>
            </a:r>
            <a:endParaRPr lang="ar-AE" sz="3600" b="1" dirty="0">
              <a:solidFill>
                <a:prstClr val="black"/>
              </a:solidFill>
              <a:latin typeface="Sakkal Majalla" panose="02000000000000000000" pitchFamily="2" charset="-78"/>
              <a:ea typeface="Quicksand Light"/>
              <a:cs typeface="Sakkal Majalla" panose="02000000000000000000" pitchFamily="2" charset="-78"/>
              <a:sym typeface="Quicksa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448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نا فخور ب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0ECC9-5C50-B8D4-2298-CE8EAF8A5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257"/>
            <a:ext cx="12192000" cy="519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72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90D0D0-7C1D-47FF-A2F0-9937AA567A3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178</TotalTime>
  <Words>289</Words>
  <Application>Microsoft Office PowerPoint</Application>
  <PresentationFormat>شاشة عريضة</PresentationFormat>
  <Paragraphs>77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20</vt:i4>
      </vt:variant>
    </vt:vector>
  </HeadingPairs>
  <TitlesOfParts>
    <vt:vector size="33" baseType="lpstr">
      <vt:lpstr>Meiryo</vt:lpstr>
      <vt:lpstr>A Soraya</vt:lpstr>
      <vt:lpstr>Arial</vt:lpstr>
      <vt:lpstr>Calibri</vt:lpstr>
      <vt:lpstr>Calibri Light</vt:lpstr>
      <vt:lpstr>Gill Sans MT</vt:lpstr>
      <vt:lpstr>Sakkal Majalla</vt:lpstr>
      <vt:lpstr>Times New Roman</vt:lpstr>
      <vt:lpstr>Office Theme</vt:lpstr>
      <vt:lpstr>Office Theme</vt:lpstr>
      <vt:lpstr>1_Office Theme</vt:lpstr>
      <vt:lpstr>2_Office Theme</vt:lpstr>
      <vt:lpstr>powerpoint tutorial</vt:lpstr>
      <vt:lpstr>(4-7): مساحة أشكال مستوية أخرى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أوجدي الأشياء المخبأة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(4-7): مساحة أشكال مستوية أخرى</dc:title>
  <dc:creator>نوره راشد محمد علي</dc:creator>
  <cp:lastModifiedBy>Lenovo</cp:lastModifiedBy>
  <cp:revision>13</cp:revision>
  <dcterms:created xsi:type="dcterms:W3CDTF">2022-11-20T13:48:14Z</dcterms:created>
  <dcterms:modified xsi:type="dcterms:W3CDTF">2023-05-30T17:51:48Z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