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j-lt"/>
        <a:ea typeface="+mj-ea"/>
        <a:cs typeface="+mj-cs"/>
        <a:sym typeface="Calibri"/>
      </a:defRPr>
    </a:lvl1pPr>
    <a:lvl2pPr indent="228600" rtl="1" latinLnBrk="0">
      <a:defRPr sz="1200">
        <a:latin typeface="+mj-lt"/>
        <a:ea typeface="+mj-ea"/>
        <a:cs typeface="+mj-cs"/>
        <a:sym typeface="Calibri"/>
      </a:defRPr>
    </a:lvl2pPr>
    <a:lvl3pPr indent="457200" rtl="1" latinLnBrk="0">
      <a:defRPr sz="1200">
        <a:latin typeface="+mj-lt"/>
        <a:ea typeface="+mj-ea"/>
        <a:cs typeface="+mj-cs"/>
        <a:sym typeface="Calibri"/>
      </a:defRPr>
    </a:lvl3pPr>
    <a:lvl4pPr indent="685800" rtl="1" latinLnBrk="0">
      <a:defRPr sz="1200">
        <a:latin typeface="+mj-lt"/>
        <a:ea typeface="+mj-ea"/>
        <a:cs typeface="+mj-cs"/>
        <a:sym typeface="Calibri"/>
      </a:defRPr>
    </a:lvl4pPr>
    <a:lvl5pPr indent="914400" rtl="1" latinLnBrk="0">
      <a:defRPr sz="1200">
        <a:latin typeface="+mj-lt"/>
        <a:ea typeface="+mj-ea"/>
        <a:cs typeface="+mj-cs"/>
        <a:sym typeface="Calibri"/>
      </a:defRPr>
    </a:lvl5pPr>
    <a:lvl6pPr indent="1143000" rtl="1" latinLnBrk="0">
      <a:defRPr sz="1200">
        <a:latin typeface="+mj-lt"/>
        <a:ea typeface="+mj-ea"/>
        <a:cs typeface="+mj-cs"/>
        <a:sym typeface="Calibri"/>
      </a:defRPr>
    </a:lvl6pPr>
    <a:lvl7pPr indent="1371600" rtl="1" latinLnBrk="0">
      <a:defRPr sz="1200">
        <a:latin typeface="+mj-lt"/>
        <a:ea typeface="+mj-ea"/>
        <a:cs typeface="+mj-cs"/>
        <a:sym typeface="Calibri"/>
      </a:defRPr>
    </a:lvl7pPr>
    <a:lvl8pPr indent="1600200" rtl="1" latinLnBrk="0">
      <a:defRPr sz="1200">
        <a:latin typeface="+mj-lt"/>
        <a:ea typeface="+mj-ea"/>
        <a:cs typeface="+mj-cs"/>
        <a:sym typeface="Calibri"/>
      </a:defRPr>
    </a:lvl8pPr>
    <a:lvl9pPr indent="1828800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rtl="0">
              <a:defRPr/>
            </a:lvl1pPr>
          </a:lstStyle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/>
          <a:srcRect l="1027" r="37135" b="40778"/>
          <a:stretch>
            <a:fillRect/>
          </a:stretch>
        </p:blipFill>
        <p:spPr>
          <a:xfrm flipH="1">
            <a:off x="314848" y="277218"/>
            <a:ext cx="17693837" cy="9680117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Freeform 4"/>
          <p:cNvSpPr/>
          <p:nvPr/>
        </p:nvSpPr>
        <p:spPr>
          <a:xfrm>
            <a:off x="4148012" y="1028700"/>
            <a:ext cx="12113426" cy="7857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" y="0"/>
                </a:moveTo>
                <a:lnTo>
                  <a:pt x="21317" y="0"/>
                </a:lnTo>
                <a:cubicBezTo>
                  <a:pt x="21392" y="0"/>
                  <a:pt x="21464" y="41"/>
                  <a:pt x="21517" y="113"/>
                </a:cubicBezTo>
                <a:cubicBezTo>
                  <a:pt x="21570" y="185"/>
                  <a:pt x="21600" y="283"/>
                  <a:pt x="21600" y="385"/>
                </a:cubicBezTo>
                <a:lnTo>
                  <a:pt x="21600" y="21215"/>
                </a:lnTo>
                <a:cubicBezTo>
                  <a:pt x="21600" y="21317"/>
                  <a:pt x="21570" y="21415"/>
                  <a:pt x="21517" y="21487"/>
                </a:cubicBezTo>
                <a:cubicBezTo>
                  <a:pt x="21464" y="21559"/>
                  <a:pt x="21392" y="21600"/>
                  <a:pt x="21317" y="21600"/>
                </a:cubicBezTo>
                <a:lnTo>
                  <a:pt x="283" y="21600"/>
                </a:lnTo>
                <a:cubicBezTo>
                  <a:pt x="208" y="21600"/>
                  <a:pt x="136" y="21559"/>
                  <a:pt x="83" y="21487"/>
                </a:cubicBezTo>
                <a:cubicBezTo>
                  <a:pt x="30" y="21415"/>
                  <a:pt x="0" y="21317"/>
                  <a:pt x="0" y="21215"/>
                </a:cubicBezTo>
                <a:lnTo>
                  <a:pt x="0" y="385"/>
                </a:lnTo>
                <a:cubicBezTo>
                  <a:pt x="0" y="283"/>
                  <a:pt x="30" y="185"/>
                  <a:pt x="83" y="113"/>
                </a:cubicBezTo>
                <a:cubicBezTo>
                  <a:pt x="136" y="41"/>
                  <a:pt x="208" y="0"/>
                  <a:pt x="283" y="0"/>
                </a:cubicBezTo>
                <a:close/>
              </a:path>
            </a:pathLst>
          </a:custGeom>
          <a:solidFill>
            <a:srgbClr val="FFE18E">
              <a:alpha val="7882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6" name="Freeform 7"/>
          <p:cNvSpPr/>
          <p:nvPr/>
        </p:nvSpPr>
        <p:spPr>
          <a:xfrm>
            <a:off x="6824524" y="1125644"/>
            <a:ext cx="6760401" cy="3078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62AB9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7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863466"/>
            <a:ext cx="5481261" cy="567271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extBox 10"/>
          <p:cNvSpPr txBox="1"/>
          <p:nvPr/>
        </p:nvSpPr>
        <p:spPr>
          <a:xfrm>
            <a:off x="7069947" y="1625298"/>
            <a:ext cx="6145015" cy="207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900"/>
              </a:lnSpc>
              <a:defRPr sz="6500" b="1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الأسبوع</a:t>
            </a:r>
          </a:p>
          <a:p>
            <a:pPr algn="ctr" rtl="0">
              <a:lnSpc>
                <a:spcPts val="7900"/>
              </a:lnSpc>
              <a:defRPr sz="6500" b="1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defRPr>
            </a:pPr>
            <a:r>
              <a:t> الثاني </a:t>
            </a:r>
          </a:p>
        </p:txBody>
      </p:sp>
      <p:sp>
        <p:nvSpPr>
          <p:cNvPr id="99" name="TextBox 11"/>
          <p:cNvSpPr txBox="1"/>
          <p:nvPr/>
        </p:nvSpPr>
        <p:spPr>
          <a:xfrm>
            <a:off x="6181964" y="4670739"/>
            <a:ext cx="7920982" cy="164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2900"/>
              </a:lnSpc>
              <a:defRPr sz="8000" b="1">
                <a:solidFill>
                  <a:srgbClr val="FFFFFF"/>
                </a:solidFill>
                <a:latin typeface="Chewy Bold"/>
                <a:ea typeface="Chewy Bold"/>
                <a:cs typeface="Chewy Bold"/>
                <a:sym typeface="Chewy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Chewy Bold"/>
                <a:ea typeface="Chewy Bold"/>
                <a:cs typeface="Chewy Bold"/>
                <a:sym typeface="Chewy Bold"/>
              </a:rPr>
              <a:t>المحول الكهربي </a:t>
            </a:r>
          </a:p>
        </p:txBody>
      </p:sp>
      <p:pic>
        <p:nvPicPr>
          <p:cNvPr id="100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436" y="147510"/>
            <a:ext cx="3774249" cy="3266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3220" y="998389"/>
            <a:ext cx="1564682" cy="1564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" descr="Picture 2"/>
          <p:cNvPicPr>
            <a:picLocks noChangeAspect="1"/>
          </p:cNvPicPr>
          <p:nvPr/>
        </p:nvPicPr>
        <p:blipFill>
          <a:blip r:embed="rId4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Freeform 4"/>
          <p:cNvSpPr/>
          <p:nvPr/>
        </p:nvSpPr>
        <p:spPr>
          <a:xfrm rot="5400000">
            <a:off x="8165752" y="-2065115"/>
            <a:ext cx="1956495" cy="7857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9" y="0"/>
                </a:moveTo>
                <a:lnTo>
                  <a:pt x="13141" y="0"/>
                </a:lnTo>
                <a:cubicBezTo>
                  <a:pt x="17813" y="0"/>
                  <a:pt x="21600" y="943"/>
                  <a:pt x="21600" y="2106"/>
                </a:cubicBezTo>
                <a:lnTo>
                  <a:pt x="21600" y="19494"/>
                </a:lnTo>
                <a:cubicBezTo>
                  <a:pt x="21600" y="20657"/>
                  <a:pt x="17813" y="21600"/>
                  <a:pt x="13141" y="21600"/>
                </a:cubicBezTo>
                <a:lnTo>
                  <a:pt x="8459" y="21600"/>
                </a:lnTo>
                <a:cubicBezTo>
                  <a:pt x="3787" y="21600"/>
                  <a:pt x="0" y="20657"/>
                  <a:pt x="0" y="19494"/>
                </a:cubicBezTo>
                <a:lnTo>
                  <a:pt x="0" y="2106"/>
                </a:lnTo>
                <a:cubicBezTo>
                  <a:pt x="0" y="943"/>
                  <a:pt x="3787" y="0"/>
                  <a:pt x="8459" y="0"/>
                </a:cubicBezTo>
                <a:close/>
              </a:path>
            </a:pathLst>
          </a:custGeom>
          <a:solidFill>
            <a:srgbClr val="BDF4F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1" name="Freeform 7"/>
          <p:cNvSpPr/>
          <p:nvPr/>
        </p:nvSpPr>
        <p:spPr>
          <a:xfrm>
            <a:off x="1743710" y="3076288"/>
            <a:ext cx="14800580" cy="6347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" y="0"/>
                </a:moveTo>
                <a:lnTo>
                  <a:pt x="21452" y="0"/>
                </a:lnTo>
                <a:cubicBezTo>
                  <a:pt x="21534" y="0"/>
                  <a:pt x="21600" y="154"/>
                  <a:pt x="21600" y="345"/>
                </a:cubicBezTo>
                <a:lnTo>
                  <a:pt x="21600" y="21255"/>
                </a:lnTo>
                <a:cubicBezTo>
                  <a:pt x="21600" y="21446"/>
                  <a:pt x="21534" y="21600"/>
                  <a:pt x="21452" y="21600"/>
                </a:cubicBezTo>
                <a:lnTo>
                  <a:pt x="148" y="21600"/>
                </a:lnTo>
                <a:cubicBezTo>
                  <a:pt x="66" y="21600"/>
                  <a:pt x="0" y="21446"/>
                  <a:pt x="0" y="21255"/>
                </a:cubicBezTo>
                <a:lnTo>
                  <a:pt x="0" y="345"/>
                </a:lnTo>
                <a:cubicBezTo>
                  <a:pt x="0" y="154"/>
                  <a:pt x="66" y="0"/>
                  <a:pt x="148" y="0"/>
                </a:cubicBezTo>
                <a:close/>
              </a:path>
            </a:pathLst>
          </a:custGeom>
          <a:solidFill>
            <a:srgbClr val="FFA7D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2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36462">
            <a:off x="-37078" y="-293060"/>
            <a:ext cx="1874991" cy="3015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058635">
            <a:off x="15886293" y="7297995"/>
            <a:ext cx="1779922" cy="2862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11" descr="Picture 1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8654" y="3498965"/>
            <a:ext cx="10750636" cy="550258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Box 12"/>
          <p:cNvSpPr txBox="1"/>
          <p:nvPr/>
        </p:nvSpPr>
        <p:spPr>
          <a:xfrm>
            <a:off x="4567547" y="1372604"/>
            <a:ext cx="9152906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كيفية عمل المحول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60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Freeform 4"/>
          <p:cNvSpPr/>
          <p:nvPr/>
        </p:nvSpPr>
        <p:spPr>
          <a:xfrm>
            <a:off x="1028699" y="793793"/>
            <a:ext cx="15248163" cy="8464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" y="0"/>
                </a:moveTo>
                <a:lnTo>
                  <a:pt x="21461" y="0"/>
                </a:lnTo>
                <a:cubicBezTo>
                  <a:pt x="21538" y="0"/>
                  <a:pt x="21600" y="112"/>
                  <a:pt x="21600" y="251"/>
                </a:cubicBezTo>
                <a:lnTo>
                  <a:pt x="21600" y="21349"/>
                </a:lnTo>
                <a:cubicBezTo>
                  <a:pt x="21600" y="21488"/>
                  <a:pt x="21538" y="21600"/>
                  <a:pt x="21461" y="21600"/>
                </a:cubicBezTo>
                <a:lnTo>
                  <a:pt x="139" y="21600"/>
                </a:lnTo>
                <a:cubicBezTo>
                  <a:pt x="62" y="21600"/>
                  <a:pt x="0" y="21488"/>
                  <a:pt x="0" y="21349"/>
                </a:cubicBezTo>
                <a:lnTo>
                  <a:pt x="0" y="251"/>
                </a:lnTo>
                <a:cubicBezTo>
                  <a:pt x="0" y="112"/>
                  <a:pt x="62" y="0"/>
                  <a:pt x="139" y="0"/>
                </a:cubicBezTo>
                <a:close/>
              </a:path>
            </a:pathLst>
          </a:custGeom>
          <a:solidFill>
            <a:srgbClr val="91B3E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2787">
            <a:off x="-69337" y="482501"/>
            <a:ext cx="1815232" cy="291923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Freeform 8"/>
          <p:cNvSpPr/>
          <p:nvPr/>
        </p:nvSpPr>
        <p:spPr>
          <a:xfrm>
            <a:off x="9906186" y="1942118"/>
            <a:ext cx="6831842" cy="6862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62AB9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TextBox 10"/>
          <p:cNvSpPr txBox="1"/>
          <p:nvPr/>
        </p:nvSpPr>
        <p:spPr>
          <a:xfrm>
            <a:off x="11233053" y="3995151"/>
            <a:ext cx="4211123" cy="2226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5600"/>
              </a:lnSpc>
              <a:defRPr sz="5600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أنواع </a:t>
            </a:r>
          </a:p>
          <a:p>
            <a:pPr algn="ctr" rtl="0">
              <a:lnSpc>
                <a:spcPts val="5600"/>
              </a:lnSpc>
              <a:defRPr/>
            </a:pPr>
            <a:endParaRPr>
              <a:latin typeface="One Little Font Bold"/>
              <a:ea typeface="One Little Font Bold"/>
              <a:cs typeface="One Little Font Bold"/>
              <a:sym typeface="One Little Font Bold"/>
            </a:endParaRPr>
          </a:p>
          <a:p>
            <a:pPr algn="ctr" rtl="0">
              <a:lnSpc>
                <a:spcPts val="5600"/>
              </a:lnSpc>
              <a:defRPr sz="5600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المحولات  </a:t>
            </a:r>
          </a:p>
        </p:txBody>
      </p:sp>
      <p:sp>
        <p:nvSpPr>
          <p:cNvPr id="232" name="Freeform 12"/>
          <p:cNvSpPr/>
          <p:nvPr/>
        </p:nvSpPr>
        <p:spPr>
          <a:xfrm rot="10800000">
            <a:off x="7188475" y="3070523"/>
            <a:ext cx="3911050" cy="1955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0" y="0"/>
                </a:lnTo>
                <a:lnTo>
                  <a:pt x="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EFF1D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TextBox 14"/>
          <p:cNvSpPr txBox="1"/>
          <p:nvPr/>
        </p:nvSpPr>
        <p:spPr>
          <a:xfrm>
            <a:off x="7188475" y="3367054"/>
            <a:ext cx="4211123" cy="1515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5600"/>
              </a:lnSpc>
              <a:defRPr sz="5600">
                <a:solidFill>
                  <a:srgbClr val="393536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محولات </a:t>
            </a:r>
          </a:p>
          <a:p>
            <a:pPr algn="ctr" rtl="0">
              <a:lnSpc>
                <a:spcPts val="5600"/>
              </a:lnSpc>
              <a:defRPr sz="5600">
                <a:solidFill>
                  <a:srgbClr val="393536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القدرة   </a:t>
            </a:r>
          </a:p>
        </p:txBody>
      </p:sp>
      <p:sp>
        <p:nvSpPr>
          <p:cNvPr id="234" name="Freeform 16"/>
          <p:cNvSpPr/>
          <p:nvPr/>
        </p:nvSpPr>
        <p:spPr>
          <a:xfrm rot="10800000">
            <a:off x="3144078" y="4395587"/>
            <a:ext cx="3911049" cy="1955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0" y="0"/>
                </a:lnTo>
                <a:lnTo>
                  <a:pt x="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D3B5E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TextBox 18"/>
          <p:cNvSpPr txBox="1"/>
          <p:nvPr/>
        </p:nvSpPr>
        <p:spPr>
          <a:xfrm>
            <a:off x="3144078" y="4500362"/>
            <a:ext cx="4211123" cy="1515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5600"/>
              </a:lnSpc>
              <a:defRPr sz="5600">
                <a:solidFill>
                  <a:srgbClr val="405989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محول </a:t>
            </a:r>
          </a:p>
          <a:p>
            <a:pPr algn="ctr" rtl="0">
              <a:lnSpc>
                <a:spcPts val="5600"/>
              </a:lnSpc>
              <a:defRPr sz="5600">
                <a:solidFill>
                  <a:srgbClr val="405989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خافض  </a:t>
            </a:r>
          </a:p>
        </p:txBody>
      </p:sp>
      <p:sp>
        <p:nvSpPr>
          <p:cNvPr id="236" name="Freeform 20"/>
          <p:cNvSpPr/>
          <p:nvPr/>
        </p:nvSpPr>
        <p:spPr>
          <a:xfrm rot="10800000">
            <a:off x="7188475" y="6849058"/>
            <a:ext cx="3911050" cy="1955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0" y="0"/>
                </a:lnTo>
                <a:lnTo>
                  <a:pt x="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EFF1D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7" name="TextBox 22"/>
          <p:cNvSpPr txBox="1"/>
          <p:nvPr/>
        </p:nvSpPr>
        <p:spPr>
          <a:xfrm>
            <a:off x="7188475" y="7261000"/>
            <a:ext cx="4211123" cy="1515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5600"/>
              </a:lnSpc>
              <a:defRPr sz="5600">
                <a:solidFill>
                  <a:srgbClr val="393536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محولات </a:t>
            </a:r>
          </a:p>
          <a:p>
            <a:pPr algn="ctr" rtl="0">
              <a:lnSpc>
                <a:spcPts val="5600"/>
              </a:lnSpc>
              <a:defRPr sz="5600">
                <a:solidFill>
                  <a:srgbClr val="393536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التوافق   </a:t>
            </a:r>
          </a:p>
        </p:txBody>
      </p:sp>
      <p:sp>
        <p:nvSpPr>
          <p:cNvPr id="238" name="Freeform 24"/>
          <p:cNvSpPr/>
          <p:nvPr/>
        </p:nvSpPr>
        <p:spPr>
          <a:xfrm rot="10800000">
            <a:off x="3144078" y="2284517"/>
            <a:ext cx="3911049" cy="1955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0" y="0"/>
                </a:lnTo>
                <a:lnTo>
                  <a:pt x="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D3B5E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9" name="TextBox 26"/>
          <p:cNvSpPr txBox="1"/>
          <p:nvPr/>
        </p:nvSpPr>
        <p:spPr>
          <a:xfrm>
            <a:off x="3144078" y="2433170"/>
            <a:ext cx="4211123" cy="151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5600"/>
              </a:lnSpc>
              <a:defRPr sz="5600">
                <a:solidFill>
                  <a:srgbClr val="405989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محول </a:t>
            </a:r>
          </a:p>
          <a:p>
            <a:pPr algn="ctr" rtl="0">
              <a:lnSpc>
                <a:spcPts val="5600"/>
              </a:lnSpc>
              <a:defRPr sz="5600">
                <a:solidFill>
                  <a:srgbClr val="405989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رافع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Freeform 4"/>
          <p:cNvSpPr/>
          <p:nvPr/>
        </p:nvSpPr>
        <p:spPr>
          <a:xfrm>
            <a:off x="1028700" y="1028700"/>
            <a:ext cx="15569253" cy="822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" y="0"/>
                </a:moveTo>
                <a:lnTo>
                  <a:pt x="21466" y="0"/>
                </a:lnTo>
                <a:cubicBezTo>
                  <a:pt x="21540" y="0"/>
                  <a:pt x="21600" y="113"/>
                  <a:pt x="21600" y="253"/>
                </a:cubicBezTo>
                <a:lnTo>
                  <a:pt x="21600" y="21347"/>
                </a:lnTo>
                <a:cubicBezTo>
                  <a:pt x="21600" y="21487"/>
                  <a:pt x="21540" y="21600"/>
                  <a:pt x="21466" y="21600"/>
                </a:cubicBezTo>
                <a:lnTo>
                  <a:pt x="134" y="21600"/>
                </a:lnTo>
                <a:cubicBezTo>
                  <a:pt x="98" y="21600"/>
                  <a:pt x="64" y="21573"/>
                  <a:pt x="39" y="21526"/>
                </a:cubicBezTo>
                <a:cubicBezTo>
                  <a:pt x="14" y="21479"/>
                  <a:pt x="0" y="21414"/>
                  <a:pt x="0" y="21347"/>
                </a:cubicBezTo>
                <a:lnTo>
                  <a:pt x="0" y="253"/>
                </a:lnTo>
                <a:cubicBezTo>
                  <a:pt x="0" y="113"/>
                  <a:pt x="60" y="0"/>
                  <a:pt x="134" y="0"/>
                </a:cubicBezTo>
                <a:close/>
              </a:path>
            </a:pathLst>
          </a:custGeom>
          <a:solidFill>
            <a:srgbClr val="91B3E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43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2787">
            <a:off x="-69337" y="482501"/>
            <a:ext cx="1815232" cy="2919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897" y="2566641"/>
            <a:ext cx="5124945" cy="4881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57213">
            <a:off x="405082" y="2732428"/>
            <a:ext cx="5876753" cy="3930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9" descr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197" y="3792685"/>
            <a:ext cx="4838827" cy="322386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extBox 10"/>
          <p:cNvSpPr txBox="1"/>
          <p:nvPr/>
        </p:nvSpPr>
        <p:spPr>
          <a:xfrm>
            <a:off x="5453720" y="1431894"/>
            <a:ext cx="6398123" cy="128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300"/>
              </a:lnSpc>
              <a:defRPr sz="6600" u="sng"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استخدامات المحول </a:t>
            </a:r>
          </a:p>
        </p:txBody>
      </p:sp>
      <p:sp>
        <p:nvSpPr>
          <p:cNvPr id="248" name="TextBox 11"/>
          <p:cNvSpPr txBox="1"/>
          <p:nvPr/>
        </p:nvSpPr>
        <p:spPr>
          <a:xfrm>
            <a:off x="12505824" y="7196963"/>
            <a:ext cx="2887564" cy="1860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200"/>
              </a:lnSpc>
              <a:defRPr sz="5100"/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نقل القدرة </a:t>
            </a:r>
          </a:p>
          <a:p>
            <a:pPr algn="ctr" rtl="0">
              <a:lnSpc>
                <a:spcPts val="7200"/>
              </a:lnSpc>
              <a:defRPr sz="5100"/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الكهربائية</a:t>
            </a:r>
          </a:p>
        </p:txBody>
      </p:sp>
      <p:sp>
        <p:nvSpPr>
          <p:cNvPr id="249" name="TextBox 12"/>
          <p:cNvSpPr txBox="1"/>
          <p:nvPr/>
        </p:nvSpPr>
        <p:spPr>
          <a:xfrm>
            <a:off x="6578554" y="7658924"/>
            <a:ext cx="3624115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أجهزة القياس </a:t>
            </a:r>
          </a:p>
        </p:txBody>
      </p:sp>
      <p:sp>
        <p:nvSpPr>
          <p:cNvPr id="250" name="TextBox 13"/>
          <p:cNvSpPr txBox="1"/>
          <p:nvPr/>
        </p:nvSpPr>
        <p:spPr>
          <a:xfrm>
            <a:off x="1708312" y="6339077"/>
            <a:ext cx="3745409" cy="2774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200"/>
              </a:lnSpc>
              <a:defRPr sz="5100"/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الشواحن </a:t>
            </a:r>
          </a:p>
          <a:p>
            <a:pPr algn="ctr" rtl="0">
              <a:lnSpc>
                <a:spcPts val="7200"/>
              </a:lnSpc>
              <a:defRPr sz="5100"/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و تشغيل أغلب </a:t>
            </a:r>
          </a:p>
          <a:p>
            <a:pPr algn="ctr" rtl="0">
              <a:lnSpc>
                <a:spcPts val="7200"/>
              </a:lnSpc>
              <a:defRPr sz="5100"/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الكهربية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 descr="Picture 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564" y="514350"/>
            <a:ext cx="16886872" cy="925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24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Freeform 4"/>
          <p:cNvSpPr/>
          <p:nvPr/>
        </p:nvSpPr>
        <p:spPr>
          <a:xfrm>
            <a:off x="1028699" y="846446"/>
            <a:ext cx="15874246" cy="8594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" y="0"/>
                </a:moveTo>
                <a:lnTo>
                  <a:pt x="21471" y="0"/>
                </a:lnTo>
                <a:cubicBezTo>
                  <a:pt x="21506" y="0"/>
                  <a:pt x="21538" y="25"/>
                  <a:pt x="21562" y="70"/>
                </a:cubicBezTo>
                <a:cubicBezTo>
                  <a:pt x="21586" y="114"/>
                  <a:pt x="21600" y="174"/>
                  <a:pt x="21600" y="237"/>
                </a:cubicBezTo>
                <a:lnTo>
                  <a:pt x="21600" y="21363"/>
                </a:lnTo>
                <a:cubicBezTo>
                  <a:pt x="21600" y="21426"/>
                  <a:pt x="21586" y="21486"/>
                  <a:pt x="21562" y="21530"/>
                </a:cubicBezTo>
                <a:cubicBezTo>
                  <a:pt x="21538" y="21575"/>
                  <a:pt x="21506" y="21600"/>
                  <a:pt x="21471" y="21600"/>
                </a:cubicBezTo>
                <a:lnTo>
                  <a:pt x="129" y="21600"/>
                </a:lnTo>
                <a:cubicBezTo>
                  <a:pt x="94" y="21600"/>
                  <a:pt x="62" y="21575"/>
                  <a:pt x="38" y="21530"/>
                </a:cubicBezTo>
                <a:cubicBezTo>
                  <a:pt x="14" y="21486"/>
                  <a:pt x="0" y="21426"/>
                  <a:pt x="0" y="21363"/>
                </a:cubicBezTo>
                <a:lnTo>
                  <a:pt x="0" y="237"/>
                </a:lnTo>
                <a:cubicBezTo>
                  <a:pt x="0" y="174"/>
                  <a:pt x="14" y="114"/>
                  <a:pt x="38" y="70"/>
                </a:cubicBezTo>
                <a:cubicBezTo>
                  <a:pt x="62" y="25"/>
                  <a:pt x="94" y="0"/>
                  <a:pt x="129" y="0"/>
                </a:cubicBezTo>
                <a:close/>
              </a:path>
            </a:pathLst>
          </a:custGeom>
          <a:solidFill>
            <a:srgbClr val="91B3E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56" name="Picture 6" descr="Picture 6"/>
          <p:cNvPicPr>
            <a:picLocks noChangeAspect="1"/>
          </p:cNvPicPr>
          <p:nvPr/>
        </p:nvPicPr>
        <p:blipFill>
          <a:blip r:embed="rId3"/>
          <a:srcRect t="506" b="1780"/>
          <a:stretch>
            <a:fillRect/>
          </a:stretch>
        </p:blipFill>
        <p:spPr>
          <a:xfrm>
            <a:off x="3212199" y="2255167"/>
            <a:ext cx="11863603" cy="6818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3" y="206021"/>
            <a:ext cx="3105016" cy="307784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extBox 8"/>
          <p:cNvSpPr txBox="1"/>
          <p:nvPr/>
        </p:nvSpPr>
        <p:spPr>
          <a:xfrm>
            <a:off x="3779999" y="1120420"/>
            <a:ext cx="9745565" cy="128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300"/>
              </a:lnSpc>
              <a:defRPr sz="6600" u="sng"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الدائرة النظرية لعمل المحمول 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Picture 2"/>
          <p:cNvPicPr>
            <a:picLocks noChangeAspect="1"/>
          </p:cNvPicPr>
          <p:nvPr/>
        </p:nvPicPr>
        <p:blipFill>
          <a:blip r:embed="rId2"/>
          <a:srcRect l="1027" r="37135" b="40778"/>
          <a:stretch>
            <a:fillRect/>
          </a:stretch>
        </p:blipFill>
        <p:spPr>
          <a:xfrm flipH="1">
            <a:off x="297080" y="337695"/>
            <a:ext cx="17693837" cy="96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3"/>
          <a:srcRect r="4224"/>
          <a:stretch>
            <a:fillRect/>
          </a:stretch>
        </p:blipFill>
        <p:spPr>
          <a:xfrm>
            <a:off x="6644944" y="6630159"/>
            <a:ext cx="4723454" cy="3281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4" descr="Picture 4"/>
          <p:cNvPicPr>
            <a:picLocks noChangeAspect="1"/>
          </p:cNvPicPr>
          <p:nvPr/>
        </p:nvPicPr>
        <p:blipFill>
          <a:blip r:embed="rId4"/>
          <a:srcRect t="10955"/>
          <a:stretch>
            <a:fillRect/>
          </a:stretch>
        </p:blipFill>
        <p:spPr>
          <a:xfrm>
            <a:off x="6323152" y="629944"/>
            <a:ext cx="5045246" cy="3099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10" y="2179856"/>
            <a:ext cx="5839043" cy="5995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0798" y="2145602"/>
            <a:ext cx="6426866" cy="599579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Box 7"/>
          <p:cNvSpPr txBox="1"/>
          <p:nvPr/>
        </p:nvSpPr>
        <p:spPr>
          <a:xfrm>
            <a:off x="6153758" y="4603701"/>
            <a:ext cx="5367041" cy="109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8300"/>
              </a:lnSpc>
              <a:defRPr sz="5900">
                <a:latin typeface="Chewy Bold"/>
                <a:ea typeface="Chewy Bold"/>
                <a:cs typeface="Chewy Bold"/>
                <a:sym typeface="Chewy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Chewy Bold"/>
                <a:ea typeface="Chewy Bold"/>
                <a:cs typeface="Chewy Bold"/>
                <a:sym typeface="Chewy Bold"/>
              </a:rPr>
              <a:t>محولات كهربائية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Freeform 4"/>
          <p:cNvSpPr/>
          <p:nvPr/>
        </p:nvSpPr>
        <p:spPr>
          <a:xfrm>
            <a:off x="1489135" y="1222348"/>
            <a:ext cx="15356341" cy="784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" y="0"/>
                </a:moveTo>
                <a:lnTo>
                  <a:pt x="21463" y="0"/>
                </a:lnTo>
                <a:cubicBezTo>
                  <a:pt x="21499" y="0"/>
                  <a:pt x="21534" y="28"/>
                  <a:pt x="21560" y="79"/>
                </a:cubicBezTo>
                <a:cubicBezTo>
                  <a:pt x="21586" y="129"/>
                  <a:pt x="21600" y="198"/>
                  <a:pt x="21600" y="269"/>
                </a:cubicBezTo>
                <a:lnTo>
                  <a:pt x="21600" y="21331"/>
                </a:lnTo>
                <a:cubicBezTo>
                  <a:pt x="21600" y="21402"/>
                  <a:pt x="21586" y="21471"/>
                  <a:pt x="21560" y="21521"/>
                </a:cubicBezTo>
                <a:cubicBezTo>
                  <a:pt x="21534" y="21572"/>
                  <a:pt x="21499" y="21600"/>
                  <a:pt x="21463" y="21600"/>
                </a:cubicBezTo>
                <a:lnTo>
                  <a:pt x="137" y="21600"/>
                </a:lnTo>
                <a:cubicBezTo>
                  <a:pt x="101" y="21600"/>
                  <a:pt x="66" y="21572"/>
                  <a:pt x="40" y="21521"/>
                </a:cubicBezTo>
                <a:cubicBezTo>
                  <a:pt x="14" y="21471"/>
                  <a:pt x="0" y="21402"/>
                  <a:pt x="0" y="21331"/>
                </a:cubicBezTo>
                <a:lnTo>
                  <a:pt x="0" y="269"/>
                </a:lnTo>
                <a:cubicBezTo>
                  <a:pt x="0" y="198"/>
                  <a:pt x="14" y="129"/>
                  <a:pt x="40" y="79"/>
                </a:cubicBezTo>
                <a:cubicBezTo>
                  <a:pt x="66" y="28"/>
                  <a:pt x="101" y="0"/>
                  <a:pt x="137" y="0"/>
                </a:cubicBezTo>
                <a:close/>
              </a:path>
            </a:pathLst>
          </a:custGeom>
          <a:solidFill>
            <a:srgbClr val="62AB9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55189">
            <a:off x="222948" y="1624870"/>
            <a:ext cx="3587524" cy="92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347" y="5769338"/>
            <a:ext cx="5137958" cy="3853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463" y="1860960"/>
            <a:ext cx="3412312" cy="171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9" descr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914" y="6564948"/>
            <a:ext cx="3213942" cy="1948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10" descr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21501315">
            <a:off x="15648857" y="5852909"/>
            <a:ext cx="2393236" cy="423581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11"/>
          <p:cNvSpPr txBox="1"/>
          <p:nvPr/>
        </p:nvSpPr>
        <p:spPr>
          <a:xfrm>
            <a:off x="7785256" y="2046019"/>
            <a:ext cx="8306772" cy="1429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9800"/>
              </a:lnSpc>
              <a:defRPr sz="8200" b="1" u="sng" spc="155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المحول الكهربي </a:t>
            </a:r>
            <a:r>
              <a:t>:</a:t>
            </a:r>
          </a:p>
        </p:txBody>
      </p:sp>
      <p:sp>
        <p:nvSpPr>
          <p:cNvPr id="118" name="TextBox 12"/>
          <p:cNvSpPr txBox="1"/>
          <p:nvPr/>
        </p:nvSpPr>
        <p:spPr>
          <a:xfrm>
            <a:off x="3240284" y="4105296"/>
            <a:ext cx="13443349" cy="113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8600"/>
              </a:lnSpc>
              <a:defRPr sz="6100" b="1"/>
            </a:pPr>
            <a:r>
              <a:rPr>
                <a:latin typeface="Childos Arabic Bold"/>
                <a:ea typeface="Childos Arabic Bold"/>
                <a:cs typeface="Childos Arabic Bold"/>
                <a:sym typeface="Childos Arabic Bold"/>
              </a:rPr>
              <a:t>هي آلة ساكنة تعمل على التيار المتردد</a:t>
            </a:r>
            <a:r>
              <a:t>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Freeform 4"/>
          <p:cNvSpPr/>
          <p:nvPr/>
        </p:nvSpPr>
        <p:spPr>
          <a:xfrm>
            <a:off x="1489135" y="1222348"/>
            <a:ext cx="15356341" cy="784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" y="0"/>
                </a:moveTo>
                <a:lnTo>
                  <a:pt x="21463" y="0"/>
                </a:lnTo>
                <a:cubicBezTo>
                  <a:pt x="21499" y="0"/>
                  <a:pt x="21534" y="28"/>
                  <a:pt x="21560" y="79"/>
                </a:cubicBezTo>
                <a:cubicBezTo>
                  <a:pt x="21586" y="129"/>
                  <a:pt x="21600" y="198"/>
                  <a:pt x="21600" y="269"/>
                </a:cubicBezTo>
                <a:lnTo>
                  <a:pt x="21600" y="21331"/>
                </a:lnTo>
                <a:cubicBezTo>
                  <a:pt x="21600" y="21402"/>
                  <a:pt x="21586" y="21471"/>
                  <a:pt x="21560" y="21521"/>
                </a:cubicBezTo>
                <a:cubicBezTo>
                  <a:pt x="21534" y="21572"/>
                  <a:pt x="21499" y="21600"/>
                  <a:pt x="21463" y="21600"/>
                </a:cubicBezTo>
                <a:lnTo>
                  <a:pt x="137" y="21600"/>
                </a:lnTo>
                <a:cubicBezTo>
                  <a:pt x="101" y="21600"/>
                  <a:pt x="66" y="21572"/>
                  <a:pt x="40" y="21521"/>
                </a:cubicBezTo>
                <a:cubicBezTo>
                  <a:pt x="14" y="21471"/>
                  <a:pt x="0" y="21402"/>
                  <a:pt x="0" y="21331"/>
                </a:cubicBezTo>
                <a:lnTo>
                  <a:pt x="0" y="269"/>
                </a:lnTo>
                <a:cubicBezTo>
                  <a:pt x="0" y="198"/>
                  <a:pt x="14" y="129"/>
                  <a:pt x="40" y="79"/>
                </a:cubicBezTo>
                <a:cubicBezTo>
                  <a:pt x="66" y="28"/>
                  <a:pt x="101" y="0"/>
                  <a:pt x="137" y="0"/>
                </a:cubicBezTo>
                <a:close/>
              </a:path>
            </a:pathLst>
          </a:custGeom>
          <a:solidFill>
            <a:srgbClr val="62AB9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55189">
            <a:off x="222948" y="1624870"/>
            <a:ext cx="3587524" cy="92623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7"/>
          <p:cNvSpPr txBox="1"/>
          <p:nvPr/>
        </p:nvSpPr>
        <p:spPr>
          <a:xfrm>
            <a:off x="3137527" y="2264004"/>
            <a:ext cx="12012946" cy="142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lnSpc>
                <a:spcPts val="9800"/>
              </a:lnSpc>
              <a:defRPr sz="8200" b="1" u="sng" spc="155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مكونات المحول الكهربي </a:t>
            </a:r>
            <a:r>
              <a:t>:</a:t>
            </a:r>
          </a:p>
        </p:txBody>
      </p:sp>
      <p:sp>
        <p:nvSpPr>
          <p:cNvPr id="124" name="TextBox 8"/>
          <p:cNvSpPr txBox="1"/>
          <p:nvPr/>
        </p:nvSpPr>
        <p:spPr>
          <a:xfrm>
            <a:off x="2434382" y="4652326"/>
            <a:ext cx="13419237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من خلال الصور لنكتشف معاً مكونات المحول الكهربي </a:t>
            </a:r>
          </a:p>
        </p:txBody>
      </p:sp>
      <p:pic>
        <p:nvPicPr>
          <p:cNvPr id="125" name="Picture 9" descr="Picture 9"/>
          <p:cNvPicPr>
            <a:picLocks noChangeAspect="1"/>
          </p:cNvPicPr>
          <p:nvPr/>
        </p:nvPicPr>
        <p:blipFill>
          <a:blip r:embed="rId4"/>
          <a:srcRect b="26815"/>
          <a:stretch>
            <a:fillRect/>
          </a:stretch>
        </p:blipFill>
        <p:spPr>
          <a:xfrm>
            <a:off x="12753119" y="6611425"/>
            <a:ext cx="4092357" cy="3011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Freeform 4"/>
          <p:cNvSpPr/>
          <p:nvPr/>
        </p:nvSpPr>
        <p:spPr>
          <a:xfrm>
            <a:off x="1489135" y="1222348"/>
            <a:ext cx="15356341" cy="784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" y="0"/>
                </a:moveTo>
                <a:lnTo>
                  <a:pt x="21463" y="0"/>
                </a:lnTo>
                <a:cubicBezTo>
                  <a:pt x="21499" y="0"/>
                  <a:pt x="21534" y="28"/>
                  <a:pt x="21560" y="79"/>
                </a:cubicBezTo>
                <a:cubicBezTo>
                  <a:pt x="21586" y="129"/>
                  <a:pt x="21600" y="198"/>
                  <a:pt x="21600" y="269"/>
                </a:cubicBezTo>
                <a:lnTo>
                  <a:pt x="21600" y="21331"/>
                </a:lnTo>
                <a:cubicBezTo>
                  <a:pt x="21600" y="21402"/>
                  <a:pt x="21586" y="21471"/>
                  <a:pt x="21560" y="21521"/>
                </a:cubicBezTo>
                <a:cubicBezTo>
                  <a:pt x="21534" y="21572"/>
                  <a:pt x="21499" y="21600"/>
                  <a:pt x="21463" y="21600"/>
                </a:cubicBezTo>
                <a:lnTo>
                  <a:pt x="137" y="21600"/>
                </a:lnTo>
                <a:cubicBezTo>
                  <a:pt x="101" y="21600"/>
                  <a:pt x="66" y="21572"/>
                  <a:pt x="40" y="21521"/>
                </a:cubicBezTo>
                <a:cubicBezTo>
                  <a:pt x="14" y="21471"/>
                  <a:pt x="0" y="21402"/>
                  <a:pt x="0" y="21331"/>
                </a:cubicBezTo>
                <a:lnTo>
                  <a:pt x="0" y="269"/>
                </a:lnTo>
                <a:cubicBezTo>
                  <a:pt x="0" y="198"/>
                  <a:pt x="14" y="129"/>
                  <a:pt x="40" y="79"/>
                </a:cubicBezTo>
                <a:cubicBezTo>
                  <a:pt x="66" y="28"/>
                  <a:pt x="101" y="0"/>
                  <a:pt x="137" y="0"/>
                </a:cubicBezTo>
                <a:close/>
              </a:path>
            </a:pathLst>
          </a:custGeom>
          <a:solidFill>
            <a:srgbClr val="3998B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55189">
            <a:off x="222948" y="1624870"/>
            <a:ext cx="3587524" cy="92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icture 7" descr="Picture 7"/>
          <p:cNvPicPr>
            <a:picLocks noChangeAspect="1"/>
          </p:cNvPicPr>
          <p:nvPr/>
        </p:nvPicPr>
        <p:blipFill>
          <a:blip r:embed="rId4"/>
          <a:srcRect l="39502"/>
          <a:stretch>
            <a:fillRect/>
          </a:stretch>
        </p:blipFill>
        <p:spPr>
          <a:xfrm>
            <a:off x="11868190" y="3629559"/>
            <a:ext cx="3047735" cy="4275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976" y="3571178"/>
            <a:ext cx="3424897" cy="456652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9"/>
          <p:cNvSpPr txBox="1"/>
          <p:nvPr/>
        </p:nvSpPr>
        <p:spPr>
          <a:xfrm>
            <a:off x="3160832" y="1721251"/>
            <a:ext cx="12012946" cy="1340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lnSpc>
                <a:spcPts val="9800"/>
              </a:lnSpc>
              <a:defRPr sz="8200" spc="155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مكونات المحول الكهربي </a:t>
            </a:r>
            <a:r>
              <a:t>:</a:t>
            </a:r>
          </a:p>
        </p:txBody>
      </p:sp>
      <p:sp>
        <p:nvSpPr>
          <p:cNvPr id="133" name="AutoShape 10"/>
          <p:cNvSpPr/>
          <p:nvPr/>
        </p:nvSpPr>
        <p:spPr>
          <a:xfrm>
            <a:off x="14427231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" name="AutoShape 11"/>
          <p:cNvSpPr/>
          <p:nvPr/>
        </p:nvSpPr>
        <p:spPr>
          <a:xfrm>
            <a:off x="13392058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AutoShape 12"/>
          <p:cNvSpPr/>
          <p:nvPr/>
        </p:nvSpPr>
        <p:spPr>
          <a:xfrm>
            <a:off x="12297130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AutoShape 13"/>
          <p:cNvSpPr/>
          <p:nvPr/>
        </p:nvSpPr>
        <p:spPr>
          <a:xfrm>
            <a:off x="8770726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AutoShape 14"/>
          <p:cNvSpPr/>
          <p:nvPr/>
        </p:nvSpPr>
        <p:spPr>
          <a:xfrm>
            <a:off x="7610327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AutoShape 15"/>
          <p:cNvSpPr/>
          <p:nvPr/>
        </p:nvSpPr>
        <p:spPr>
          <a:xfrm>
            <a:off x="6455040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AutoShape 16"/>
          <p:cNvSpPr/>
          <p:nvPr/>
        </p:nvSpPr>
        <p:spPr>
          <a:xfrm>
            <a:off x="5524606" y="8632621"/>
            <a:ext cx="746547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AutoShape 17"/>
          <p:cNvSpPr/>
          <p:nvPr/>
        </p:nvSpPr>
        <p:spPr>
          <a:xfrm>
            <a:off x="4185432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AutoShape 18"/>
          <p:cNvSpPr/>
          <p:nvPr/>
        </p:nvSpPr>
        <p:spPr>
          <a:xfrm>
            <a:off x="3160833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AutoShape 19"/>
          <p:cNvSpPr/>
          <p:nvPr/>
        </p:nvSpPr>
        <p:spPr>
          <a:xfrm>
            <a:off x="2016710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" name="TextBox 20"/>
          <p:cNvSpPr txBox="1"/>
          <p:nvPr/>
        </p:nvSpPr>
        <p:spPr>
          <a:xfrm>
            <a:off x="14554868" y="7878875"/>
            <a:ext cx="361058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م</a:t>
            </a:r>
          </a:p>
        </p:txBody>
      </p:sp>
      <p:sp>
        <p:nvSpPr>
          <p:cNvPr id="144" name="TextBox 21"/>
          <p:cNvSpPr txBox="1"/>
          <p:nvPr/>
        </p:nvSpPr>
        <p:spPr>
          <a:xfrm>
            <a:off x="13607065" y="7878875"/>
            <a:ext cx="415380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ل</a:t>
            </a:r>
          </a:p>
        </p:txBody>
      </p:sp>
      <p:sp>
        <p:nvSpPr>
          <p:cNvPr id="145" name="TextBox 22"/>
          <p:cNvSpPr txBox="1"/>
          <p:nvPr/>
        </p:nvSpPr>
        <p:spPr>
          <a:xfrm>
            <a:off x="12381082" y="8042457"/>
            <a:ext cx="578645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ف</a:t>
            </a:r>
          </a:p>
        </p:txBody>
      </p:sp>
      <p:sp>
        <p:nvSpPr>
          <p:cNvPr id="146" name="TextBox 23"/>
          <p:cNvSpPr txBox="1"/>
          <p:nvPr/>
        </p:nvSpPr>
        <p:spPr>
          <a:xfrm>
            <a:off x="9043020" y="8042457"/>
            <a:ext cx="201961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إ</a:t>
            </a:r>
          </a:p>
        </p:txBody>
      </p:sp>
      <p:sp>
        <p:nvSpPr>
          <p:cNvPr id="147" name="TextBox 24"/>
          <p:cNvSpPr txBox="1"/>
          <p:nvPr/>
        </p:nvSpPr>
        <p:spPr>
          <a:xfrm>
            <a:off x="7698917" y="8042457"/>
            <a:ext cx="574478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ب</a:t>
            </a:r>
          </a:p>
        </p:txBody>
      </p:sp>
      <p:sp>
        <p:nvSpPr>
          <p:cNvPr id="148" name="TextBox 25"/>
          <p:cNvSpPr txBox="1"/>
          <p:nvPr/>
        </p:nvSpPr>
        <p:spPr>
          <a:xfrm>
            <a:off x="6547377" y="8042457"/>
            <a:ext cx="574478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ت</a:t>
            </a:r>
          </a:p>
        </p:txBody>
      </p:sp>
      <p:sp>
        <p:nvSpPr>
          <p:cNvPr id="149" name="TextBox 26"/>
          <p:cNvSpPr txBox="1"/>
          <p:nvPr/>
        </p:nvSpPr>
        <p:spPr>
          <a:xfrm>
            <a:off x="5835905" y="8042457"/>
            <a:ext cx="296020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د</a:t>
            </a:r>
          </a:p>
        </p:txBody>
      </p:sp>
      <p:sp>
        <p:nvSpPr>
          <p:cNvPr id="150" name="TextBox 27"/>
          <p:cNvSpPr txBox="1"/>
          <p:nvPr/>
        </p:nvSpPr>
        <p:spPr>
          <a:xfrm>
            <a:off x="4466580" y="8042457"/>
            <a:ext cx="184250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ا</a:t>
            </a:r>
          </a:p>
        </p:txBody>
      </p:sp>
      <p:sp>
        <p:nvSpPr>
          <p:cNvPr id="151" name="TextBox 28"/>
          <p:cNvSpPr txBox="1"/>
          <p:nvPr/>
        </p:nvSpPr>
        <p:spPr>
          <a:xfrm>
            <a:off x="3344107" y="8042457"/>
            <a:ext cx="507803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ئ</a:t>
            </a:r>
          </a:p>
        </p:txBody>
      </p:sp>
      <p:sp>
        <p:nvSpPr>
          <p:cNvPr id="152" name="TextBox 29"/>
          <p:cNvSpPr txBox="1"/>
          <p:nvPr/>
        </p:nvSpPr>
        <p:spPr>
          <a:xfrm>
            <a:off x="2167256" y="7878875"/>
            <a:ext cx="507803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ي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Freeform 4"/>
          <p:cNvSpPr/>
          <p:nvPr/>
        </p:nvSpPr>
        <p:spPr>
          <a:xfrm>
            <a:off x="1489135" y="1222348"/>
            <a:ext cx="15356341" cy="784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" y="0"/>
                </a:moveTo>
                <a:lnTo>
                  <a:pt x="21463" y="0"/>
                </a:lnTo>
                <a:cubicBezTo>
                  <a:pt x="21499" y="0"/>
                  <a:pt x="21534" y="28"/>
                  <a:pt x="21560" y="79"/>
                </a:cubicBezTo>
                <a:cubicBezTo>
                  <a:pt x="21586" y="129"/>
                  <a:pt x="21600" y="198"/>
                  <a:pt x="21600" y="269"/>
                </a:cubicBezTo>
                <a:lnTo>
                  <a:pt x="21600" y="21331"/>
                </a:lnTo>
                <a:cubicBezTo>
                  <a:pt x="21600" y="21402"/>
                  <a:pt x="21586" y="21471"/>
                  <a:pt x="21560" y="21521"/>
                </a:cubicBezTo>
                <a:cubicBezTo>
                  <a:pt x="21534" y="21572"/>
                  <a:pt x="21499" y="21600"/>
                  <a:pt x="21463" y="21600"/>
                </a:cubicBezTo>
                <a:lnTo>
                  <a:pt x="137" y="21600"/>
                </a:lnTo>
                <a:cubicBezTo>
                  <a:pt x="101" y="21600"/>
                  <a:pt x="66" y="21572"/>
                  <a:pt x="40" y="21521"/>
                </a:cubicBezTo>
                <a:cubicBezTo>
                  <a:pt x="14" y="21471"/>
                  <a:pt x="0" y="21402"/>
                  <a:pt x="0" y="21331"/>
                </a:cubicBezTo>
                <a:lnTo>
                  <a:pt x="0" y="269"/>
                </a:lnTo>
                <a:cubicBezTo>
                  <a:pt x="0" y="198"/>
                  <a:pt x="14" y="129"/>
                  <a:pt x="40" y="79"/>
                </a:cubicBezTo>
                <a:cubicBezTo>
                  <a:pt x="66" y="28"/>
                  <a:pt x="101" y="0"/>
                  <a:pt x="137" y="0"/>
                </a:cubicBezTo>
                <a:close/>
              </a:path>
            </a:pathLst>
          </a:custGeom>
          <a:solidFill>
            <a:srgbClr val="3998B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55189">
            <a:off x="222948" y="1624870"/>
            <a:ext cx="3587524" cy="92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7" descr="Picture 7"/>
          <p:cNvPicPr>
            <a:picLocks noChangeAspect="1"/>
          </p:cNvPicPr>
          <p:nvPr/>
        </p:nvPicPr>
        <p:blipFill>
          <a:blip r:embed="rId4"/>
          <a:srcRect l="39502"/>
          <a:stretch>
            <a:fillRect/>
          </a:stretch>
        </p:blipFill>
        <p:spPr>
          <a:xfrm>
            <a:off x="11868190" y="3629559"/>
            <a:ext cx="3047735" cy="427585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utoShape 8"/>
          <p:cNvSpPr/>
          <p:nvPr/>
        </p:nvSpPr>
        <p:spPr>
          <a:xfrm>
            <a:off x="14427231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" name="AutoShape 9"/>
          <p:cNvSpPr/>
          <p:nvPr/>
        </p:nvSpPr>
        <p:spPr>
          <a:xfrm>
            <a:off x="13392058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" name="AutoShape 10"/>
          <p:cNvSpPr/>
          <p:nvPr/>
        </p:nvSpPr>
        <p:spPr>
          <a:xfrm>
            <a:off x="12297130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AutoShape 11"/>
          <p:cNvSpPr/>
          <p:nvPr/>
        </p:nvSpPr>
        <p:spPr>
          <a:xfrm>
            <a:off x="8770726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AutoShape 12"/>
          <p:cNvSpPr/>
          <p:nvPr/>
        </p:nvSpPr>
        <p:spPr>
          <a:xfrm>
            <a:off x="7610327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3" name="AutoShape 13"/>
          <p:cNvSpPr/>
          <p:nvPr/>
        </p:nvSpPr>
        <p:spPr>
          <a:xfrm>
            <a:off x="6455040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4" name="AutoShape 14"/>
          <p:cNvSpPr/>
          <p:nvPr/>
        </p:nvSpPr>
        <p:spPr>
          <a:xfrm>
            <a:off x="5524606" y="8632621"/>
            <a:ext cx="746547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5" name="AutoShape 15"/>
          <p:cNvSpPr/>
          <p:nvPr/>
        </p:nvSpPr>
        <p:spPr>
          <a:xfrm>
            <a:off x="4185432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6" name="Picture 16" descr="Picture 16"/>
          <p:cNvPicPr>
            <a:picLocks noChangeAspect="1"/>
          </p:cNvPicPr>
          <p:nvPr/>
        </p:nvPicPr>
        <p:blipFill>
          <a:blip r:embed="rId5"/>
          <a:srcRect l="4134" t="8653" r="68267" b="16708"/>
          <a:stretch>
            <a:fillRect/>
          </a:stretch>
        </p:blipFill>
        <p:spPr>
          <a:xfrm>
            <a:off x="5787190" y="3629559"/>
            <a:ext cx="1823138" cy="442296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17"/>
          <p:cNvSpPr txBox="1"/>
          <p:nvPr/>
        </p:nvSpPr>
        <p:spPr>
          <a:xfrm>
            <a:off x="3160832" y="1721251"/>
            <a:ext cx="12012946" cy="1340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lnSpc>
                <a:spcPts val="9800"/>
              </a:lnSpc>
              <a:defRPr sz="8200" spc="155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مكونات المحول الكهربي </a:t>
            </a:r>
            <a:r>
              <a:t>:</a:t>
            </a:r>
          </a:p>
        </p:txBody>
      </p:sp>
      <p:sp>
        <p:nvSpPr>
          <p:cNvPr id="168" name="TextBox 18"/>
          <p:cNvSpPr txBox="1"/>
          <p:nvPr/>
        </p:nvSpPr>
        <p:spPr>
          <a:xfrm>
            <a:off x="14619974" y="7878875"/>
            <a:ext cx="361058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م</a:t>
            </a:r>
          </a:p>
        </p:txBody>
      </p:sp>
      <p:sp>
        <p:nvSpPr>
          <p:cNvPr id="169" name="TextBox 19"/>
          <p:cNvSpPr txBox="1"/>
          <p:nvPr/>
        </p:nvSpPr>
        <p:spPr>
          <a:xfrm>
            <a:off x="13607065" y="7993029"/>
            <a:ext cx="415380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ل</a:t>
            </a:r>
          </a:p>
        </p:txBody>
      </p:sp>
      <p:sp>
        <p:nvSpPr>
          <p:cNvPr id="170" name="TextBox 20"/>
          <p:cNvSpPr txBox="1"/>
          <p:nvPr/>
        </p:nvSpPr>
        <p:spPr>
          <a:xfrm>
            <a:off x="12381082" y="7993029"/>
            <a:ext cx="578645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ف</a:t>
            </a:r>
          </a:p>
        </p:txBody>
      </p:sp>
      <p:sp>
        <p:nvSpPr>
          <p:cNvPr id="171" name="TextBox 21"/>
          <p:cNvSpPr txBox="1"/>
          <p:nvPr/>
        </p:nvSpPr>
        <p:spPr>
          <a:xfrm>
            <a:off x="8856761" y="7993029"/>
            <a:ext cx="574478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ث</a:t>
            </a:r>
          </a:p>
        </p:txBody>
      </p:sp>
      <p:sp>
        <p:nvSpPr>
          <p:cNvPr id="172" name="TextBox 22"/>
          <p:cNvSpPr txBox="1"/>
          <p:nvPr/>
        </p:nvSpPr>
        <p:spPr>
          <a:xfrm>
            <a:off x="7905590" y="7993029"/>
            <a:ext cx="184250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ا</a:t>
            </a:r>
          </a:p>
        </p:txBody>
      </p:sp>
      <p:sp>
        <p:nvSpPr>
          <p:cNvPr id="173" name="TextBox 23"/>
          <p:cNvSpPr txBox="1"/>
          <p:nvPr/>
        </p:nvSpPr>
        <p:spPr>
          <a:xfrm>
            <a:off x="6600456" y="7957270"/>
            <a:ext cx="455713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ن</a:t>
            </a:r>
          </a:p>
        </p:txBody>
      </p:sp>
      <p:sp>
        <p:nvSpPr>
          <p:cNvPr id="174" name="TextBox 24"/>
          <p:cNvSpPr txBox="1"/>
          <p:nvPr/>
        </p:nvSpPr>
        <p:spPr>
          <a:xfrm>
            <a:off x="5732850" y="7957270"/>
            <a:ext cx="283816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و</a:t>
            </a:r>
          </a:p>
        </p:txBody>
      </p:sp>
      <p:sp>
        <p:nvSpPr>
          <p:cNvPr id="175" name="TextBox 25"/>
          <p:cNvSpPr txBox="1"/>
          <p:nvPr/>
        </p:nvSpPr>
        <p:spPr>
          <a:xfrm>
            <a:off x="4273408" y="7993029"/>
            <a:ext cx="523132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ي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Freeform 4"/>
          <p:cNvSpPr/>
          <p:nvPr/>
        </p:nvSpPr>
        <p:spPr>
          <a:xfrm>
            <a:off x="1489135" y="1222348"/>
            <a:ext cx="15356341" cy="784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" y="0"/>
                </a:moveTo>
                <a:lnTo>
                  <a:pt x="21463" y="0"/>
                </a:lnTo>
                <a:cubicBezTo>
                  <a:pt x="21499" y="0"/>
                  <a:pt x="21534" y="28"/>
                  <a:pt x="21560" y="79"/>
                </a:cubicBezTo>
                <a:cubicBezTo>
                  <a:pt x="21586" y="129"/>
                  <a:pt x="21600" y="198"/>
                  <a:pt x="21600" y="269"/>
                </a:cubicBezTo>
                <a:lnTo>
                  <a:pt x="21600" y="21331"/>
                </a:lnTo>
                <a:cubicBezTo>
                  <a:pt x="21600" y="21402"/>
                  <a:pt x="21586" y="21471"/>
                  <a:pt x="21560" y="21521"/>
                </a:cubicBezTo>
                <a:cubicBezTo>
                  <a:pt x="21534" y="21572"/>
                  <a:pt x="21499" y="21600"/>
                  <a:pt x="21463" y="21600"/>
                </a:cubicBezTo>
                <a:lnTo>
                  <a:pt x="137" y="21600"/>
                </a:lnTo>
                <a:cubicBezTo>
                  <a:pt x="101" y="21600"/>
                  <a:pt x="66" y="21572"/>
                  <a:pt x="40" y="21521"/>
                </a:cubicBezTo>
                <a:cubicBezTo>
                  <a:pt x="14" y="21471"/>
                  <a:pt x="0" y="21402"/>
                  <a:pt x="0" y="21331"/>
                </a:cubicBezTo>
                <a:lnTo>
                  <a:pt x="0" y="269"/>
                </a:lnTo>
                <a:cubicBezTo>
                  <a:pt x="0" y="198"/>
                  <a:pt x="14" y="129"/>
                  <a:pt x="40" y="79"/>
                </a:cubicBezTo>
                <a:cubicBezTo>
                  <a:pt x="66" y="28"/>
                  <a:pt x="101" y="0"/>
                  <a:pt x="137" y="0"/>
                </a:cubicBezTo>
                <a:close/>
              </a:path>
            </a:pathLst>
          </a:custGeom>
          <a:solidFill>
            <a:srgbClr val="C8D6E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55189">
            <a:off x="222948" y="1624870"/>
            <a:ext cx="3587524" cy="92623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AutoShape 7"/>
          <p:cNvSpPr/>
          <p:nvPr/>
        </p:nvSpPr>
        <p:spPr>
          <a:xfrm>
            <a:off x="14427231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1" name="AutoShape 8"/>
          <p:cNvSpPr/>
          <p:nvPr/>
        </p:nvSpPr>
        <p:spPr>
          <a:xfrm>
            <a:off x="13392058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2" name="AutoShape 9"/>
          <p:cNvSpPr/>
          <p:nvPr/>
        </p:nvSpPr>
        <p:spPr>
          <a:xfrm>
            <a:off x="12297130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3" name="AutoShape 10"/>
          <p:cNvSpPr/>
          <p:nvPr/>
        </p:nvSpPr>
        <p:spPr>
          <a:xfrm>
            <a:off x="8770726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4" name="AutoShape 11"/>
          <p:cNvSpPr/>
          <p:nvPr/>
        </p:nvSpPr>
        <p:spPr>
          <a:xfrm>
            <a:off x="7610327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5" name="AutoShape 12"/>
          <p:cNvSpPr/>
          <p:nvPr/>
        </p:nvSpPr>
        <p:spPr>
          <a:xfrm>
            <a:off x="6455040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6" name="AutoShape 13"/>
          <p:cNvSpPr/>
          <p:nvPr/>
        </p:nvSpPr>
        <p:spPr>
          <a:xfrm>
            <a:off x="5291999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AutoShape 14"/>
          <p:cNvSpPr/>
          <p:nvPr/>
        </p:nvSpPr>
        <p:spPr>
          <a:xfrm>
            <a:off x="4185432" y="8632621"/>
            <a:ext cx="746546" cy="1"/>
          </a:xfrm>
          <a:prstGeom prst="line">
            <a:avLst/>
          </a:prstGeom>
          <a:ln w="1333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8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410" y="3937720"/>
            <a:ext cx="4891294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16" descr="Picture 16"/>
          <p:cNvPicPr>
            <a:picLocks noChangeAspect="1"/>
          </p:cNvPicPr>
          <p:nvPr/>
        </p:nvPicPr>
        <p:blipFill>
          <a:blip r:embed="rId5"/>
          <a:srcRect t="8415"/>
          <a:stretch>
            <a:fillRect/>
          </a:stretch>
        </p:blipFill>
        <p:spPr>
          <a:xfrm>
            <a:off x="3340701" y="4019934"/>
            <a:ext cx="6228676" cy="395037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extBox 17"/>
          <p:cNvSpPr txBox="1"/>
          <p:nvPr/>
        </p:nvSpPr>
        <p:spPr>
          <a:xfrm>
            <a:off x="3160832" y="1721251"/>
            <a:ext cx="12012946" cy="1340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lnSpc>
                <a:spcPts val="9800"/>
              </a:lnSpc>
              <a:defRPr sz="8200" spc="155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مكونات المحول الكهربي </a:t>
            </a:r>
            <a:r>
              <a:t>:</a:t>
            </a:r>
          </a:p>
        </p:txBody>
      </p:sp>
      <p:sp>
        <p:nvSpPr>
          <p:cNvPr id="191" name="TextBox 18"/>
          <p:cNvSpPr txBox="1"/>
          <p:nvPr/>
        </p:nvSpPr>
        <p:spPr>
          <a:xfrm>
            <a:off x="14748127" y="8141448"/>
            <a:ext cx="425649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ق</a:t>
            </a:r>
          </a:p>
        </p:txBody>
      </p:sp>
      <p:sp>
        <p:nvSpPr>
          <p:cNvPr id="192" name="TextBox 19"/>
          <p:cNvSpPr txBox="1"/>
          <p:nvPr/>
        </p:nvSpPr>
        <p:spPr>
          <a:xfrm>
            <a:off x="13557640" y="8141448"/>
            <a:ext cx="415380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ل</a:t>
            </a:r>
          </a:p>
        </p:txBody>
      </p:sp>
      <p:sp>
        <p:nvSpPr>
          <p:cNvPr id="193" name="TextBox 20"/>
          <p:cNvSpPr txBox="1"/>
          <p:nvPr/>
        </p:nvSpPr>
        <p:spPr>
          <a:xfrm>
            <a:off x="12489737" y="8141448"/>
            <a:ext cx="553939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ب</a:t>
            </a:r>
          </a:p>
        </p:txBody>
      </p:sp>
      <p:sp>
        <p:nvSpPr>
          <p:cNvPr id="194" name="TextBox 21"/>
          <p:cNvSpPr txBox="1"/>
          <p:nvPr/>
        </p:nvSpPr>
        <p:spPr>
          <a:xfrm>
            <a:off x="8973170" y="8141448"/>
            <a:ext cx="389335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ح</a:t>
            </a:r>
          </a:p>
        </p:txBody>
      </p:sp>
      <p:sp>
        <p:nvSpPr>
          <p:cNvPr id="195" name="TextBox 22"/>
          <p:cNvSpPr txBox="1"/>
          <p:nvPr/>
        </p:nvSpPr>
        <p:spPr>
          <a:xfrm>
            <a:off x="7811185" y="8141448"/>
            <a:ext cx="296318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د</a:t>
            </a:r>
          </a:p>
        </p:txBody>
      </p:sp>
      <p:sp>
        <p:nvSpPr>
          <p:cNvPr id="196" name="TextBox 23"/>
          <p:cNvSpPr txBox="1"/>
          <p:nvPr/>
        </p:nvSpPr>
        <p:spPr>
          <a:xfrm>
            <a:off x="5539597" y="8141448"/>
            <a:ext cx="296318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د</a:t>
            </a:r>
          </a:p>
        </p:txBody>
      </p:sp>
      <p:sp>
        <p:nvSpPr>
          <p:cNvPr id="197" name="TextBox 24"/>
          <p:cNvSpPr txBox="1"/>
          <p:nvPr/>
        </p:nvSpPr>
        <p:spPr>
          <a:xfrm>
            <a:off x="6598669" y="8141448"/>
            <a:ext cx="507803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ي</a:t>
            </a:r>
          </a:p>
        </p:txBody>
      </p:sp>
      <p:sp>
        <p:nvSpPr>
          <p:cNvPr id="198" name="TextBox 25"/>
          <p:cNvSpPr txBox="1"/>
          <p:nvPr/>
        </p:nvSpPr>
        <p:spPr>
          <a:xfrm>
            <a:off x="4269847" y="8141448"/>
            <a:ext cx="507803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ي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2"/>
          <a:srcRect t="9825" r="880" b="5394"/>
          <a:stretch>
            <a:fillRect/>
          </a:stretch>
        </p:blipFill>
        <p:spPr>
          <a:xfrm>
            <a:off x="338206" y="664194"/>
            <a:ext cx="17456516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Freeform 4"/>
          <p:cNvSpPr/>
          <p:nvPr/>
        </p:nvSpPr>
        <p:spPr>
          <a:xfrm>
            <a:off x="1489135" y="1222348"/>
            <a:ext cx="15356341" cy="784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" y="0"/>
                </a:moveTo>
                <a:lnTo>
                  <a:pt x="21463" y="0"/>
                </a:lnTo>
                <a:cubicBezTo>
                  <a:pt x="21499" y="0"/>
                  <a:pt x="21534" y="28"/>
                  <a:pt x="21560" y="79"/>
                </a:cubicBezTo>
                <a:cubicBezTo>
                  <a:pt x="21586" y="129"/>
                  <a:pt x="21600" y="198"/>
                  <a:pt x="21600" y="269"/>
                </a:cubicBezTo>
                <a:lnTo>
                  <a:pt x="21600" y="21331"/>
                </a:lnTo>
                <a:cubicBezTo>
                  <a:pt x="21600" y="21402"/>
                  <a:pt x="21586" y="21471"/>
                  <a:pt x="21560" y="21521"/>
                </a:cubicBezTo>
                <a:cubicBezTo>
                  <a:pt x="21534" y="21572"/>
                  <a:pt x="21499" y="21600"/>
                  <a:pt x="21463" y="21600"/>
                </a:cubicBezTo>
                <a:lnTo>
                  <a:pt x="137" y="21600"/>
                </a:lnTo>
                <a:cubicBezTo>
                  <a:pt x="101" y="21600"/>
                  <a:pt x="66" y="21572"/>
                  <a:pt x="40" y="21521"/>
                </a:cubicBezTo>
                <a:cubicBezTo>
                  <a:pt x="14" y="21471"/>
                  <a:pt x="0" y="21402"/>
                  <a:pt x="0" y="21331"/>
                </a:cubicBezTo>
                <a:lnTo>
                  <a:pt x="0" y="269"/>
                </a:lnTo>
                <a:cubicBezTo>
                  <a:pt x="0" y="198"/>
                  <a:pt x="14" y="129"/>
                  <a:pt x="40" y="79"/>
                </a:cubicBezTo>
                <a:cubicBezTo>
                  <a:pt x="66" y="28"/>
                  <a:pt x="101" y="0"/>
                  <a:pt x="137" y="0"/>
                </a:cubicBezTo>
                <a:close/>
              </a:path>
            </a:pathLst>
          </a:custGeom>
          <a:solidFill>
            <a:srgbClr val="62AB9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55189">
            <a:off x="222948" y="1624870"/>
            <a:ext cx="3587524" cy="92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1564" y="4378366"/>
            <a:ext cx="4635832" cy="311180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extBox 8"/>
          <p:cNvSpPr txBox="1"/>
          <p:nvPr/>
        </p:nvSpPr>
        <p:spPr>
          <a:xfrm>
            <a:off x="3137527" y="2264004"/>
            <a:ext cx="12012946" cy="134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lnSpc>
                <a:spcPts val="9800"/>
              </a:lnSpc>
              <a:defRPr sz="8200" spc="155">
                <a:solidFill>
                  <a:srgbClr val="FFFFFF"/>
                </a:solidFill>
              </a:defRPr>
            </a:pPr>
            <a:r>
              <a:rPr>
                <a:latin typeface="One Little Font Bold"/>
                <a:ea typeface="One Little Font Bold"/>
                <a:cs typeface="One Little Font Bold"/>
                <a:sym typeface="One Little Font Bold"/>
              </a:rPr>
              <a:t>مكونات المحول الكهربي </a:t>
            </a:r>
            <a:r>
              <a:t>:</a:t>
            </a:r>
          </a:p>
        </p:txBody>
      </p:sp>
      <p:pic>
        <p:nvPicPr>
          <p:cNvPr id="205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084" y="5934268"/>
            <a:ext cx="4635832" cy="311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613" y="4378366"/>
            <a:ext cx="4635832" cy="311180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xtBox 11"/>
          <p:cNvSpPr txBox="1"/>
          <p:nvPr/>
        </p:nvSpPr>
        <p:spPr>
          <a:xfrm>
            <a:off x="12694835" y="5443094"/>
            <a:ext cx="3184775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ملف إبتدائي</a:t>
            </a:r>
          </a:p>
        </p:txBody>
      </p:sp>
      <p:sp>
        <p:nvSpPr>
          <p:cNvPr id="208" name="TextBox 12"/>
          <p:cNvSpPr txBox="1"/>
          <p:nvPr/>
        </p:nvSpPr>
        <p:spPr>
          <a:xfrm>
            <a:off x="7975844" y="6998996"/>
            <a:ext cx="2796184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ملف ثانوي</a:t>
            </a:r>
          </a:p>
        </p:txBody>
      </p:sp>
      <p:sp>
        <p:nvSpPr>
          <p:cNvPr id="209" name="TextBox 13"/>
          <p:cNvSpPr txBox="1"/>
          <p:nvPr/>
        </p:nvSpPr>
        <p:spPr>
          <a:xfrm>
            <a:off x="2435954" y="5443094"/>
            <a:ext cx="3073152" cy="94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latin typeface="XM Vahid"/>
                <a:ea typeface="XM Vahid"/>
                <a:cs typeface="XM Vahid"/>
                <a:sym typeface="XM Vahi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قلب حديدي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2"/>
          <a:srcRect t="9825" b="5394"/>
          <a:stretch>
            <a:fillRect/>
          </a:stretch>
        </p:blipFill>
        <p:spPr>
          <a:xfrm>
            <a:off x="338206" y="664194"/>
            <a:ext cx="17611589" cy="895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Freeform 4"/>
          <p:cNvSpPr/>
          <p:nvPr/>
        </p:nvSpPr>
        <p:spPr>
          <a:xfrm rot="5400000">
            <a:off x="8165752" y="-2406813"/>
            <a:ext cx="1956495" cy="7857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9" y="0"/>
                </a:moveTo>
                <a:lnTo>
                  <a:pt x="13141" y="0"/>
                </a:lnTo>
                <a:cubicBezTo>
                  <a:pt x="17813" y="0"/>
                  <a:pt x="21600" y="943"/>
                  <a:pt x="21600" y="2106"/>
                </a:cubicBezTo>
                <a:lnTo>
                  <a:pt x="21600" y="19494"/>
                </a:lnTo>
                <a:cubicBezTo>
                  <a:pt x="21600" y="20657"/>
                  <a:pt x="17813" y="21600"/>
                  <a:pt x="13141" y="21600"/>
                </a:cubicBezTo>
                <a:lnTo>
                  <a:pt x="8459" y="21600"/>
                </a:lnTo>
                <a:cubicBezTo>
                  <a:pt x="3787" y="21600"/>
                  <a:pt x="0" y="20657"/>
                  <a:pt x="0" y="19494"/>
                </a:cubicBezTo>
                <a:lnTo>
                  <a:pt x="0" y="2106"/>
                </a:lnTo>
                <a:cubicBezTo>
                  <a:pt x="0" y="943"/>
                  <a:pt x="3787" y="0"/>
                  <a:pt x="8459" y="0"/>
                </a:cubicBezTo>
                <a:close/>
              </a:path>
            </a:pathLst>
          </a:custGeom>
          <a:solidFill>
            <a:srgbClr val="BDF4F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3" name="Freeform 7"/>
          <p:cNvSpPr/>
          <p:nvPr/>
        </p:nvSpPr>
        <p:spPr>
          <a:xfrm>
            <a:off x="1743710" y="2771373"/>
            <a:ext cx="14800580" cy="6652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" y="0"/>
                </a:moveTo>
                <a:lnTo>
                  <a:pt x="21452" y="0"/>
                </a:lnTo>
                <a:cubicBezTo>
                  <a:pt x="21534" y="0"/>
                  <a:pt x="21600" y="147"/>
                  <a:pt x="21600" y="329"/>
                </a:cubicBezTo>
                <a:lnTo>
                  <a:pt x="21600" y="21271"/>
                </a:lnTo>
                <a:cubicBezTo>
                  <a:pt x="21600" y="21358"/>
                  <a:pt x="21584" y="21442"/>
                  <a:pt x="21557" y="21504"/>
                </a:cubicBezTo>
                <a:cubicBezTo>
                  <a:pt x="21529" y="21565"/>
                  <a:pt x="21491" y="21600"/>
                  <a:pt x="21452" y="21600"/>
                </a:cubicBezTo>
                <a:lnTo>
                  <a:pt x="148" y="21600"/>
                </a:lnTo>
                <a:cubicBezTo>
                  <a:pt x="66" y="21600"/>
                  <a:pt x="0" y="21453"/>
                  <a:pt x="0" y="21271"/>
                </a:cubicBezTo>
                <a:lnTo>
                  <a:pt x="0" y="329"/>
                </a:lnTo>
                <a:cubicBezTo>
                  <a:pt x="0" y="147"/>
                  <a:pt x="66" y="0"/>
                  <a:pt x="148" y="0"/>
                </a:cubicBezTo>
                <a:close/>
              </a:path>
            </a:pathLst>
          </a:custGeom>
          <a:solidFill>
            <a:srgbClr val="FFA7D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4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36462">
            <a:off x="-37078" y="-293060"/>
            <a:ext cx="1874991" cy="3015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58635">
            <a:off x="15886293" y="7297995"/>
            <a:ext cx="1779922" cy="2862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231" y="3047887"/>
            <a:ext cx="13058064" cy="609981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12"/>
          <p:cNvSpPr txBox="1"/>
          <p:nvPr/>
        </p:nvSpPr>
        <p:spPr>
          <a:xfrm>
            <a:off x="4701035" y="568943"/>
            <a:ext cx="9152906" cy="1909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200"/>
              </a:lnSpc>
              <a:defRPr sz="5100" u="sng"/>
            </a:pPr>
            <a:r>
              <a:rPr>
                <a:latin typeface="XM Vahid"/>
                <a:ea typeface="XM Vahid"/>
                <a:cs typeface="XM Vahid"/>
                <a:sym typeface="XM Vahid"/>
              </a:rPr>
              <a:t>مكونات</a:t>
            </a:r>
          </a:p>
          <a:p>
            <a:pPr algn="ctr" rtl="0">
              <a:lnSpc>
                <a:spcPts val="7200"/>
              </a:lnSpc>
              <a:defRPr sz="5100" u="sng">
                <a:latin typeface="XM Vahid"/>
                <a:ea typeface="XM Vahid"/>
                <a:cs typeface="XM Vahid"/>
                <a:sym typeface="XM Vahid"/>
              </a:defRPr>
            </a:pPr>
            <a:r>
              <a:t> المحول الكهربي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زينب علي سلمان القطان</cp:lastModifiedBy>
  <cp:revision>2</cp:revision>
  <dcterms:modified xsi:type="dcterms:W3CDTF">2023-05-08T05:48:34Z</dcterms:modified>
</cp:coreProperties>
</file>