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95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Freeform 4"/>
          <p:cNvSpPr/>
          <p:nvPr/>
        </p:nvSpPr>
        <p:spPr>
          <a:xfrm>
            <a:off x="1028699" y="1028700"/>
            <a:ext cx="16230601" cy="822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10" y="21600"/>
                </a:moveTo>
                <a:lnTo>
                  <a:pt x="490" y="21600"/>
                </a:lnTo>
                <a:cubicBezTo>
                  <a:pt x="220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220" y="0"/>
                  <a:pt x="490" y="0"/>
                </a:cubicBezTo>
                <a:lnTo>
                  <a:pt x="21110" y="0"/>
                </a:lnTo>
                <a:cubicBezTo>
                  <a:pt x="21380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380" y="21600"/>
                  <a:pt x="21110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6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3" y="618911"/>
            <a:ext cx="4289117" cy="9668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3767">
            <a:off x="15509324" y="4298800"/>
            <a:ext cx="2653751" cy="232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5042" y="5730142"/>
            <a:ext cx="1917728" cy="4383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6665" y="1111562"/>
            <a:ext cx="2537242" cy="2537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9" descr="Picture 9"/>
          <p:cNvPicPr>
            <a:picLocks noChangeAspect="1"/>
          </p:cNvPicPr>
          <p:nvPr/>
        </p:nvPicPr>
        <p:blipFill>
          <a:blip r:embed="rId7"/>
          <a:srcRect l="32538" r="29294"/>
          <a:stretch>
            <a:fillRect/>
          </a:stretch>
        </p:blipFill>
        <p:spPr>
          <a:xfrm>
            <a:off x="1028699" y="3086100"/>
            <a:ext cx="1570512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xtBox 10"/>
          <p:cNvSpPr txBox="1"/>
          <p:nvPr/>
        </p:nvSpPr>
        <p:spPr>
          <a:xfrm>
            <a:off x="1567303" y="1918324"/>
            <a:ext cx="2995308" cy="134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5300"/>
              </a:lnSpc>
              <a:defRPr sz="4400">
                <a:solidFill>
                  <a:srgbClr val="202F5A"/>
                </a:solidFill>
                <a:latin typeface="More Sugar"/>
                <a:ea typeface="More Sugar"/>
                <a:cs typeface="More Sugar"/>
                <a:sym typeface="More Sugar"/>
              </a:defRPr>
            </a:pPr>
            <a:r>
              <a:t>WELCOME </a:t>
            </a:r>
          </a:p>
          <a:p>
            <a:pPr algn="ctr">
              <a:lnSpc>
                <a:spcPts val="5300"/>
              </a:lnSpc>
              <a:defRPr sz="4400">
                <a:solidFill>
                  <a:srgbClr val="202F5A"/>
                </a:solidFill>
                <a:latin typeface="More Sugar"/>
                <a:ea typeface="More Sugar"/>
                <a:cs typeface="More Sugar"/>
                <a:sym typeface="More Sugar"/>
              </a:defRPr>
            </a:pPr>
            <a:r>
              <a:t>  BACK</a:t>
            </a:r>
          </a:p>
        </p:txBody>
      </p:sp>
      <p:sp>
        <p:nvSpPr>
          <p:cNvPr id="102" name="TextBox 11"/>
          <p:cNvSpPr txBox="1"/>
          <p:nvPr/>
        </p:nvSpPr>
        <p:spPr>
          <a:xfrm>
            <a:off x="6320214" y="6412143"/>
            <a:ext cx="6359513" cy="59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1">
              <a:lnSpc>
                <a:spcPts val="4400"/>
              </a:lnSpc>
              <a:defRPr sz="3600" spc="125">
                <a:solidFill>
                  <a:srgbClr val="202F5A"/>
                </a:solidFill>
              </a:defRPr>
            </a:pPr>
            <a:r>
              <a:rPr dirty="0" err="1"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المعلمة</a:t>
            </a:r>
            <a:r>
              <a:rPr dirty="0"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 </a:t>
            </a:r>
            <a:r>
              <a:rPr dirty="0"/>
              <a:t>: </a:t>
            </a:r>
            <a:r>
              <a:rPr dirty="0" err="1"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أبرار</a:t>
            </a:r>
            <a:r>
              <a:rPr dirty="0"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 </a:t>
            </a:r>
            <a:r>
              <a:rPr dirty="0" err="1"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الحواج</a:t>
            </a:r>
            <a:r>
              <a:rPr dirty="0"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 </a:t>
            </a:r>
          </a:p>
        </p:txBody>
      </p:sp>
      <p:sp>
        <p:nvSpPr>
          <p:cNvPr id="103" name="TextBox 12"/>
          <p:cNvSpPr txBox="1"/>
          <p:nvPr/>
        </p:nvSpPr>
        <p:spPr>
          <a:xfrm>
            <a:off x="4176390" y="3882244"/>
            <a:ext cx="11334316" cy="1750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12800"/>
              </a:lnSpc>
              <a:defRPr sz="10700">
                <a:solidFill>
                  <a:srgbClr val="DE4871"/>
                </a:solidFill>
                <a:latin typeface="More Sugar"/>
                <a:ea typeface="More Sugar"/>
                <a:cs typeface="More Sugar"/>
                <a:sym typeface="More Sugar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More Sugar"/>
                <a:ea typeface="More Sugar"/>
                <a:cs typeface="More Sugar"/>
                <a:sym typeface="More Sugar"/>
              </a:rPr>
              <a:t>الأسبوع الرابع 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Freeform 4"/>
          <p:cNvSpPr/>
          <p:nvPr/>
        </p:nvSpPr>
        <p:spPr>
          <a:xfrm>
            <a:off x="561487" y="494743"/>
            <a:ext cx="17098280" cy="9453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35" y="21600"/>
                </a:moveTo>
                <a:lnTo>
                  <a:pt x="465" y="21600"/>
                </a:lnTo>
                <a:cubicBezTo>
                  <a:pt x="209" y="21600"/>
                  <a:pt x="0" y="21223"/>
                  <a:pt x="0" y="20759"/>
                </a:cubicBezTo>
                <a:lnTo>
                  <a:pt x="0" y="841"/>
                </a:lnTo>
                <a:cubicBezTo>
                  <a:pt x="0" y="377"/>
                  <a:pt x="209" y="0"/>
                  <a:pt x="465" y="0"/>
                </a:cubicBezTo>
                <a:lnTo>
                  <a:pt x="21135" y="0"/>
                </a:lnTo>
                <a:cubicBezTo>
                  <a:pt x="21391" y="0"/>
                  <a:pt x="21600" y="377"/>
                  <a:pt x="21600" y="841"/>
                </a:cubicBezTo>
                <a:lnTo>
                  <a:pt x="21600" y="20759"/>
                </a:lnTo>
                <a:cubicBezTo>
                  <a:pt x="21600" y="21223"/>
                  <a:pt x="21391" y="21600"/>
                  <a:pt x="21135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555" y="2116153"/>
            <a:ext cx="3525854" cy="2670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266" y="2116153"/>
            <a:ext cx="3660620" cy="281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7" descr="Picture 7"/>
          <p:cNvPicPr>
            <a:picLocks noChangeAspect="1"/>
          </p:cNvPicPr>
          <p:nvPr/>
        </p:nvPicPr>
        <p:blipFill>
          <a:blip r:embed="rId5"/>
          <a:srcRect b="441"/>
          <a:stretch>
            <a:fillRect/>
          </a:stretch>
        </p:blipFill>
        <p:spPr>
          <a:xfrm>
            <a:off x="2119166" y="2188849"/>
            <a:ext cx="3941814" cy="2670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8" descr="Picture 8"/>
          <p:cNvPicPr>
            <a:picLocks noChangeAspect="1"/>
          </p:cNvPicPr>
          <p:nvPr/>
        </p:nvPicPr>
        <p:blipFill>
          <a:blip r:embed="rId6"/>
          <a:srcRect t="433"/>
          <a:stretch>
            <a:fillRect/>
          </a:stretch>
        </p:blipFill>
        <p:spPr>
          <a:xfrm>
            <a:off x="10469467" y="6270172"/>
            <a:ext cx="3509550" cy="2667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7877" y="6228045"/>
            <a:ext cx="3684767" cy="270938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extBox 10"/>
          <p:cNvSpPr txBox="1"/>
          <p:nvPr/>
        </p:nvSpPr>
        <p:spPr>
          <a:xfrm>
            <a:off x="4822402" y="683797"/>
            <a:ext cx="8643195" cy="100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1">
              <a:lnSpc>
                <a:spcPts val="7200"/>
              </a:lnSpc>
              <a:defRPr sz="5100" u="sng">
                <a:solidFill>
                  <a:srgbClr val="DE4871"/>
                </a:solidFill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أنواع المكثفات حسب الطبقة العازلة </a:t>
            </a:r>
            <a:r>
              <a:t>:</a:t>
            </a:r>
          </a:p>
        </p:txBody>
      </p:sp>
      <p:sp>
        <p:nvSpPr>
          <p:cNvPr id="191" name="TextBox 11"/>
          <p:cNvSpPr txBox="1"/>
          <p:nvPr/>
        </p:nvSpPr>
        <p:spPr>
          <a:xfrm>
            <a:off x="11099886" y="4758275"/>
            <a:ext cx="8643194" cy="64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4900"/>
              </a:lnSpc>
              <a:defRPr sz="3500">
                <a:solidFill>
                  <a:srgbClr val="202F5A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مكثفات السراميك</a:t>
            </a:r>
          </a:p>
        </p:txBody>
      </p:sp>
      <p:sp>
        <p:nvSpPr>
          <p:cNvPr id="192" name="TextBox 12"/>
          <p:cNvSpPr txBox="1"/>
          <p:nvPr/>
        </p:nvSpPr>
        <p:spPr>
          <a:xfrm>
            <a:off x="4947980" y="4827239"/>
            <a:ext cx="8643194" cy="64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4900"/>
              </a:lnSpc>
              <a:defRPr sz="3500">
                <a:solidFill>
                  <a:srgbClr val="202F5A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مكثفات الميكا</a:t>
            </a:r>
          </a:p>
        </p:txBody>
      </p:sp>
      <p:sp>
        <p:nvSpPr>
          <p:cNvPr id="193" name="TextBox 13"/>
          <p:cNvSpPr txBox="1"/>
          <p:nvPr/>
        </p:nvSpPr>
        <p:spPr>
          <a:xfrm>
            <a:off x="-231524" y="4851482"/>
            <a:ext cx="8643195" cy="64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4900"/>
              </a:lnSpc>
              <a:defRPr sz="3500">
                <a:solidFill>
                  <a:srgbClr val="202F5A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مكثفات البولستر </a:t>
            </a:r>
          </a:p>
        </p:txBody>
      </p:sp>
      <p:sp>
        <p:nvSpPr>
          <p:cNvPr id="194" name="TextBox 14"/>
          <p:cNvSpPr txBox="1"/>
          <p:nvPr/>
        </p:nvSpPr>
        <p:spPr>
          <a:xfrm>
            <a:off x="7902644" y="9004106"/>
            <a:ext cx="8643195" cy="64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4900"/>
              </a:lnSpc>
              <a:defRPr sz="3500">
                <a:solidFill>
                  <a:srgbClr val="202F5A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مكثفات الورق</a:t>
            </a:r>
          </a:p>
        </p:txBody>
      </p:sp>
      <p:sp>
        <p:nvSpPr>
          <p:cNvPr id="195" name="TextBox 15"/>
          <p:cNvSpPr txBox="1"/>
          <p:nvPr/>
        </p:nvSpPr>
        <p:spPr>
          <a:xfrm>
            <a:off x="1826273" y="9004106"/>
            <a:ext cx="8643195" cy="644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4900"/>
              </a:lnSpc>
              <a:defRPr sz="3500">
                <a:solidFill>
                  <a:srgbClr val="202F5A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مكثفات الهواء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Freeform 4"/>
          <p:cNvSpPr/>
          <p:nvPr/>
        </p:nvSpPr>
        <p:spPr>
          <a:xfrm>
            <a:off x="605985" y="806217"/>
            <a:ext cx="17209521" cy="8874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38" y="21600"/>
                </a:moveTo>
                <a:lnTo>
                  <a:pt x="462" y="21600"/>
                </a:lnTo>
                <a:cubicBezTo>
                  <a:pt x="207" y="21600"/>
                  <a:pt x="0" y="21198"/>
                  <a:pt x="0" y="20705"/>
                </a:cubicBezTo>
                <a:lnTo>
                  <a:pt x="0" y="895"/>
                </a:lnTo>
                <a:cubicBezTo>
                  <a:pt x="0" y="402"/>
                  <a:pt x="207" y="0"/>
                  <a:pt x="462" y="0"/>
                </a:cubicBezTo>
                <a:lnTo>
                  <a:pt x="21138" y="0"/>
                </a:lnTo>
                <a:cubicBezTo>
                  <a:pt x="21393" y="0"/>
                  <a:pt x="21600" y="402"/>
                  <a:pt x="21600" y="895"/>
                </a:cubicBezTo>
                <a:lnTo>
                  <a:pt x="21600" y="20705"/>
                </a:lnTo>
                <a:cubicBezTo>
                  <a:pt x="21600" y="21198"/>
                  <a:pt x="21393" y="21600"/>
                  <a:pt x="21138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9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667" y="2350236"/>
            <a:ext cx="8158736" cy="701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0268" y="6342829"/>
            <a:ext cx="3690274" cy="2683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70" y="2350236"/>
            <a:ext cx="8158737" cy="701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860" y="6661192"/>
            <a:ext cx="3479976" cy="255066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extBox 9"/>
          <p:cNvSpPr txBox="1"/>
          <p:nvPr/>
        </p:nvSpPr>
        <p:spPr>
          <a:xfrm>
            <a:off x="3058051" y="793623"/>
            <a:ext cx="12847441" cy="104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1">
              <a:lnSpc>
                <a:spcPts val="7500"/>
              </a:lnSpc>
              <a:defRPr sz="5300" u="sng">
                <a:solidFill>
                  <a:srgbClr val="DE4871"/>
                </a:solidFill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توصيل المكثفات </a:t>
            </a:r>
            <a:r>
              <a:t>:</a:t>
            </a:r>
          </a:p>
        </p:txBody>
      </p:sp>
      <p:sp>
        <p:nvSpPr>
          <p:cNvPr id="204" name="TextBox 10"/>
          <p:cNvSpPr txBox="1"/>
          <p:nvPr/>
        </p:nvSpPr>
        <p:spPr>
          <a:xfrm>
            <a:off x="9144000" y="9116606"/>
            <a:ext cx="7740271" cy="536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7200"/>
              </a:lnSpc>
              <a:defRPr sz="5100">
                <a:latin typeface="Canva Sans Bold"/>
                <a:ea typeface="Canva Sans Bold"/>
                <a:cs typeface="Canva Sans Bold"/>
                <a:sym typeface="Canva Sans Bold"/>
              </a:defRPr>
            </a:pPr>
            <a:r>
              <a:t> </a:t>
            </a:r>
          </a:p>
          <a:p>
            <a:pPr algn="ctr" rtl="1">
              <a:lnSpc>
                <a:spcPts val="7200"/>
              </a:lnSpc>
              <a:defRPr sz="5100">
                <a:latin typeface="Canva Sans Bold"/>
                <a:ea typeface="Canva Sans Bold"/>
                <a:cs typeface="Canva Sans Bold"/>
                <a:sym typeface="Canva Sans Bold"/>
              </a:defRPr>
            </a:pPr>
            <a:r>
              <a:t>1)توصيل التوالي .</a:t>
            </a:r>
          </a:p>
          <a:p>
            <a:pPr algn="ctr" rtl="1">
              <a:lnSpc>
                <a:spcPts val="7200"/>
              </a:lnSpc>
              <a:defRPr sz="5100"/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توصل المكثفات على التوالي للحصول على سعة كلية صغيرة أقل من أصغر سعة موجود بالدائرة</a:t>
            </a:r>
            <a:r>
              <a:t>.</a:t>
            </a:r>
          </a:p>
        </p:txBody>
      </p:sp>
      <p:sp>
        <p:nvSpPr>
          <p:cNvPr id="205" name="TextBox 11"/>
          <p:cNvSpPr txBox="1"/>
          <p:nvPr/>
        </p:nvSpPr>
        <p:spPr>
          <a:xfrm>
            <a:off x="10060953" y="2479022"/>
            <a:ext cx="7198347" cy="4034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ts val="5400"/>
              </a:lnSpc>
            </a:pPr>
            <a:endParaRPr/>
          </a:p>
          <a:p>
            <a:pPr algn="ctr" rtl="1">
              <a:lnSpc>
                <a:spcPts val="5400"/>
              </a:lnSpc>
              <a:defRPr sz="3900">
                <a:solidFill>
                  <a:srgbClr val="94221E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pPr>
            <a:r>
              <a:t>1)توصيل التوالي. </a:t>
            </a:r>
          </a:p>
          <a:p>
            <a:pPr rtl="1">
              <a:lnSpc>
                <a:spcPts val="5400"/>
              </a:lnSpc>
              <a:defRPr sz="3900"/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توصل المكثفات على التوالي للحصول على سعة كلية صغيرة أقل من أصغر سعة موجود بالدائرة</a:t>
            </a:r>
            <a:r>
              <a:t>.</a:t>
            </a:r>
          </a:p>
        </p:txBody>
      </p:sp>
      <p:sp>
        <p:nvSpPr>
          <p:cNvPr id="206" name="TextBox 12"/>
          <p:cNvSpPr txBox="1"/>
          <p:nvPr/>
        </p:nvSpPr>
        <p:spPr>
          <a:xfrm>
            <a:off x="1426501" y="3335814"/>
            <a:ext cx="7288743" cy="304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1">
              <a:lnSpc>
                <a:spcPts val="4900"/>
              </a:lnSpc>
              <a:defRPr sz="3500">
                <a:solidFill>
                  <a:srgbClr val="94221E"/>
                </a:solidFill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٢</a:t>
            </a:r>
            <a:r>
              <a:t>)</a:t>
            </a: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توصيل التوازي </a:t>
            </a:r>
            <a:r>
              <a:t>:</a:t>
            </a:r>
          </a:p>
          <a:p>
            <a:pPr rtl="1">
              <a:lnSpc>
                <a:spcPts val="4900"/>
              </a:lnSpc>
              <a:defRPr sz="3500"/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توصل المكثفات على التوازي للحصول على سعة كلية كبيرة تساوي مجموع سعة المكثفات الموصلة على التوازي في الدائرة </a:t>
            </a:r>
            <a:r>
              <a:t>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Freeform 4"/>
          <p:cNvSpPr/>
          <p:nvPr/>
        </p:nvSpPr>
        <p:spPr>
          <a:xfrm>
            <a:off x="483621" y="416874"/>
            <a:ext cx="17320761" cy="945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41" y="21600"/>
                </a:moveTo>
                <a:lnTo>
                  <a:pt x="459" y="21600"/>
                </a:lnTo>
                <a:cubicBezTo>
                  <a:pt x="206" y="21600"/>
                  <a:pt x="0" y="21223"/>
                  <a:pt x="0" y="20759"/>
                </a:cubicBezTo>
                <a:lnTo>
                  <a:pt x="0" y="841"/>
                </a:lnTo>
                <a:cubicBezTo>
                  <a:pt x="0" y="377"/>
                  <a:pt x="206" y="0"/>
                  <a:pt x="459" y="0"/>
                </a:cubicBezTo>
                <a:lnTo>
                  <a:pt x="21141" y="0"/>
                </a:lnTo>
                <a:cubicBezTo>
                  <a:pt x="21394" y="0"/>
                  <a:pt x="21600" y="377"/>
                  <a:pt x="21600" y="841"/>
                </a:cubicBezTo>
                <a:lnTo>
                  <a:pt x="21600" y="20759"/>
                </a:lnTo>
                <a:cubicBezTo>
                  <a:pt x="21600" y="21223"/>
                  <a:pt x="21394" y="21600"/>
                  <a:pt x="21141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0" name="Picture 5" descr="Picture 5"/>
          <p:cNvPicPr>
            <a:picLocks/>
          </p:cNvPicPr>
          <p:nvPr/>
        </p:nvPicPr>
        <p:blipFill>
          <a:blip r:embed="rId3"/>
          <a:srcRect t="171" b="16882"/>
          <a:stretch>
            <a:fillRect/>
          </a:stretch>
        </p:blipFill>
        <p:spPr>
          <a:xfrm>
            <a:off x="-107925" y="1866106"/>
            <a:ext cx="18093517" cy="6554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809" y="7722048"/>
            <a:ext cx="2973965" cy="1915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7" descr="Picture 7"/>
          <p:cNvPicPr>
            <a:picLocks noChangeAspect="1"/>
          </p:cNvPicPr>
          <p:nvPr/>
        </p:nvPicPr>
        <p:blipFill>
          <a:blip r:embed="rId5"/>
          <a:srcRect l="784"/>
          <a:stretch>
            <a:fillRect/>
          </a:stretch>
        </p:blipFill>
        <p:spPr>
          <a:xfrm>
            <a:off x="1052290" y="7766622"/>
            <a:ext cx="2813194" cy="182596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8"/>
          <p:cNvSpPr txBox="1"/>
          <p:nvPr/>
        </p:nvSpPr>
        <p:spPr>
          <a:xfrm>
            <a:off x="6722138" y="884134"/>
            <a:ext cx="4843724" cy="108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7200"/>
              </a:lnSpc>
              <a:defRPr sz="6900" b="1" u="sng">
                <a:solidFill>
                  <a:srgbClr val="DE4871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سعة  المكثف 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Freeform 4"/>
          <p:cNvSpPr/>
          <p:nvPr/>
        </p:nvSpPr>
        <p:spPr>
          <a:xfrm>
            <a:off x="450248" y="450246"/>
            <a:ext cx="17320761" cy="945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41" y="21600"/>
                </a:moveTo>
                <a:lnTo>
                  <a:pt x="459" y="21600"/>
                </a:lnTo>
                <a:cubicBezTo>
                  <a:pt x="206" y="21600"/>
                  <a:pt x="0" y="21223"/>
                  <a:pt x="0" y="20759"/>
                </a:cubicBezTo>
                <a:lnTo>
                  <a:pt x="0" y="841"/>
                </a:lnTo>
                <a:cubicBezTo>
                  <a:pt x="0" y="377"/>
                  <a:pt x="206" y="0"/>
                  <a:pt x="459" y="0"/>
                </a:cubicBezTo>
                <a:lnTo>
                  <a:pt x="21141" y="0"/>
                </a:lnTo>
                <a:cubicBezTo>
                  <a:pt x="21394" y="0"/>
                  <a:pt x="21600" y="377"/>
                  <a:pt x="21600" y="841"/>
                </a:cubicBezTo>
                <a:lnTo>
                  <a:pt x="21600" y="20759"/>
                </a:lnTo>
                <a:cubicBezTo>
                  <a:pt x="21600" y="21223"/>
                  <a:pt x="21394" y="21600"/>
                  <a:pt x="21141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17" name="Picture 5" descr="Picture 5"/>
          <p:cNvPicPr>
            <a:picLocks noChangeAspect="1"/>
          </p:cNvPicPr>
          <p:nvPr/>
        </p:nvPicPr>
        <p:blipFill>
          <a:blip r:embed="rId3"/>
          <a:srcRect l="48" t="467" r="48"/>
          <a:stretch>
            <a:fillRect/>
          </a:stretch>
        </p:blipFill>
        <p:spPr>
          <a:xfrm>
            <a:off x="2821495" y="2041494"/>
            <a:ext cx="12156363" cy="786200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Box 6"/>
          <p:cNvSpPr txBox="1"/>
          <p:nvPr/>
        </p:nvSpPr>
        <p:spPr>
          <a:xfrm>
            <a:off x="5743500" y="657249"/>
            <a:ext cx="6801000" cy="995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7200"/>
              </a:lnSpc>
              <a:defRPr sz="5100" u="sng">
                <a:solidFill>
                  <a:srgbClr val="DE4871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دائرة شحن و تفريغ المكثف 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Freeform 4"/>
          <p:cNvSpPr/>
          <p:nvPr/>
        </p:nvSpPr>
        <p:spPr>
          <a:xfrm>
            <a:off x="1028699" y="1028700"/>
            <a:ext cx="16230601" cy="822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10" y="21600"/>
                </a:moveTo>
                <a:lnTo>
                  <a:pt x="490" y="21600"/>
                </a:lnTo>
                <a:cubicBezTo>
                  <a:pt x="220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220" y="0"/>
                  <a:pt x="490" y="0"/>
                </a:cubicBezTo>
                <a:lnTo>
                  <a:pt x="21110" y="0"/>
                </a:lnTo>
                <a:cubicBezTo>
                  <a:pt x="21380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380" y="21600"/>
                  <a:pt x="21110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553" y="238315"/>
            <a:ext cx="1614538" cy="190966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xtBox 6"/>
          <p:cNvSpPr txBox="1"/>
          <p:nvPr/>
        </p:nvSpPr>
        <p:spPr>
          <a:xfrm>
            <a:off x="1799472" y="831198"/>
            <a:ext cx="14246082" cy="162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11900"/>
              </a:lnSpc>
              <a:defRPr sz="9900">
                <a:solidFill>
                  <a:srgbClr val="DE4871"/>
                </a:solidFill>
                <a:latin typeface="Childos Arabic SemiBold"/>
                <a:ea typeface="Childos Arabic SemiBold"/>
                <a:cs typeface="Childos Arabic SemiBold"/>
                <a:sym typeface="Childos Arabic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"/>
                <a:ea typeface="Childos Arabic SemiBold"/>
                <a:cs typeface="Childos Arabic SemiBold"/>
                <a:sym typeface="Childos Arabic SemiBold"/>
              </a:rPr>
              <a:t>لنكتشف معاً عنوان الدرس </a:t>
            </a:r>
          </a:p>
        </p:txBody>
      </p:sp>
      <p:pic>
        <p:nvPicPr>
          <p:cNvPr id="109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71050">
            <a:off x="-430704" y="434413"/>
            <a:ext cx="3516416" cy="2678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6876" y="3742864"/>
            <a:ext cx="3512567" cy="280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9" descr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308182" y="3469332"/>
            <a:ext cx="4688490" cy="30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0" descr="Picture 10"/>
          <p:cNvPicPr>
            <a:picLocks noChangeAspect="1"/>
          </p:cNvPicPr>
          <p:nvPr/>
        </p:nvPicPr>
        <p:blipFill>
          <a:blip r:embed="rId7"/>
          <a:srcRect b="2239"/>
          <a:stretch>
            <a:fillRect/>
          </a:stretch>
        </p:blipFill>
        <p:spPr>
          <a:xfrm>
            <a:off x="5026986" y="3460208"/>
            <a:ext cx="3512889" cy="297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11" descr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154" y="3488483"/>
            <a:ext cx="3104166" cy="291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12" descr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9790" y="6544136"/>
            <a:ext cx="2406504" cy="240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13" descr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0213" y="6544136"/>
            <a:ext cx="2406504" cy="240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14" descr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3433" y="6544136"/>
            <a:ext cx="2406504" cy="2406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15" descr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655" y="6544136"/>
            <a:ext cx="2406504" cy="240650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Box 16"/>
          <p:cNvSpPr txBox="1"/>
          <p:nvPr/>
        </p:nvSpPr>
        <p:spPr>
          <a:xfrm>
            <a:off x="6020618" y="2329848"/>
            <a:ext cx="6246764" cy="616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1">
              <a:lnSpc>
                <a:spcPts val="4700"/>
              </a:lnSpc>
              <a:defRPr sz="3300" b="1"/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من خلال أول حرف من كل صورة </a:t>
            </a:r>
            <a:r>
              <a:t>!!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Freeform 4"/>
          <p:cNvSpPr/>
          <p:nvPr/>
        </p:nvSpPr>
        <p:spPr>
          <a:xfrm>
            <a:off x="448833" y="538012"/>
            <a:ext cx="17387749" cy="9355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43" y="21600"/>
                </a:moveTo>
                <a:lnTo>
                  <a:pt x="457" y="21600"/>
                </a:lnTo>
                <a:cubicBezTo>
                  <a:pt x="205" y="21600"/>
                  <a:pt x="0" y="21219"/>
                  <a:pt x="0" y="20751"/>
                </a:cubicBezTo>
                <a:lnTo>
                  <a:pt x="0" y="849"/>
                </a:lnTo>
                <a:cubicBezTo>
                  <a:pt x="0" y="381"/>
                  <a:pt x="205" y="0"/>
                  <a:pt x="457" y="0"/>
                </a:cubicBezTo>
                <a:lnTo>
                  <a:pt x="21143" y="0"/>
                </a:lnTo>
                <a:cubicBezTo>
                  <a:pt x="21395" y="0"/>
                  <a:pt x="21600" y="381"/>
                  <a:pt x="21600" y="849"/>
                </a:cubicBezTo>
                <a:lnTo>
                  <a:pt x="21600" y="20751"/>
                </a:lnTo>
                <a:cubicBezTo>
                  <a:pt x="21600" y="21219"/>
                  <a:pt x="21395" y="21600"/>
                  <a:pt x="2114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69" y="810690"/>
            <a:ext cx="1654911" cy="2775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462" y="5215675"/>
            <a:ext cx="4883163" cy="4391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506" y="5215675"/>
            <a:ext cx="4391455" cy="439145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Box 8"/>
          <p:cNvSpPr txBox="1"/>
          <p:nvPr/>
        </p:nvSpPr>
        <p:spPr>
          <a:xfrm>
            <a:off x="4403190" y="423712"/>
            <a:ext cx="10138545" cy="206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14300"/>
              </a:lnSpc>
              <a:defRPr sz="11900" u="sng">
                <a:solidFill>
                  <a:srgbClr val="DE4871"/>
                </a:solidFill>
                <a:latin typeface="Childos Arabic SemiBold"/>
                <a:ea typeface="Childos Arabic SemiBold"/>
                <a:cs typeface="Childos Arabic SemiBold"/>
                <a:sym typeface="Childos Arabic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"/>
                <a:ea typeface="Childos Arabic SemiBold"/>
                <a:cs typeface="Childos Arabic SemiBold"/>
                <a:sym typeface="Childos Arabic SemiBold"/>
              </a:rPr>
              <a:t>المكثفات </a:t>
            </a:r>
          </a:p>
        </p:txBody>
      </p:sp>
      <p:sp>
        <p:nvSpPr>
          <p:cNvPr id="126" name="TextBox 9"/>
          <p:cNvSpPr txBox="1"/>
          <p:nvPr/>
        </p:nvSpPr>
        <p:spPr>
          <a:xfrm>
            <a:off x="13090531" y="2480048"/>
            <a:ext cx="4474815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1">
              <a:lnSpc>
                <a:spcPts val="7200"/>
              </a:lnSpc>
              <a:defRPr sz="5100">
                <a:solidFill>
                  <a:srgbClr val="DE4871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تعريف المكثف </a:t>
            </a:r>
            <a:r>
              <a:t>:</a:t>
            </a:r>
          </a:p>
        </p:txBody>
      </p:sp>
      <p:sp>
        <p:nvSpPr>
          <p:cNvPr id="127" name="TextBox 10"/>
          <p:cNvSpPr txBox="1"/>
          <p:nvPr/>
        </p:nvSpPr>
        <p:spPr>
          <a:xfrm>
            <a:off x="2533816" y="3534954"/>
            <a:ext cx="16295335" cy="857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1">
              <a:lnSpc>
                <a:spcPts val="6500"/>
              </a:lnSpc>
              <a:defRPr sz="4700">
                <a:solidFill>
                  <a:srgbClr val="202F5A"/>
                </a:solidFill>
              </a:defRPr>
            </a:pP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عبارة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عن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لوحين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متوازيين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من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مادة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موصلة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مثل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الألمنيوم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و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بينهم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مادة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عازلة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Freeform 4"/>
          <p:cNvSpPr/>
          <p:nvPr/>
        </p:nvSpPr>
        <p:spPr>
          <a:xfrm>
            <a:off x="624605" y="451421"/>
            <a:ext cx="17156566" cy="9307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37" y="21600"/>
                </a:moveTo>
                <a:lnTo>
                  <a:pt x="463" y="21600"/>
                </a:lnTo>
                <a:cubicBezTo>
                  <a:pt x="208" y="21600"/>
                  <a:pt x="0" y="21217"/>
                  <a:pt x="0" y="20746"/>
                </a:cubicBezTo>
                <a:lnTo>
                  <a:pt x="0" y="854"/>
                </a:lnTo>
                <a:cubicBezTo>
                  <a:pt x="0" y="383"/>
                  <a:pt x="208" y="0"/>
                  <a:pt x="463" y="0"/>
                </a:cubicBezTo>
                <a:lnTo>
                  <a:pt x="21137" y="0"/>
                </a:lnTo>
                <a:cubicBezTo>
                  <a:pt x="21392" y="0"/>
                  <a:pt x="21600" y="383"/>
                  <a:pt x="21600" y="854"/>
                </a:cubicBezTo>
                <a:lnTo>
                  <a:pt x="21600" y="20746"/>
                </a:lnTo>
                <a:cubicBezTo>
                  <a:pt x="21600" y="21217"/>
                  <a:pt x="21392" y="21600"/>
                  <a:pt x="21137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251" y="4689957"/>
            <a:ext cx="5214928" cy="4360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0357" y="4993328"/>
            <a:ext cx="5388427" cy="426497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7"/>
          <p:cNvSpPr txBox="1"/>
          <p:nvPr/>
        </p:nvSpPr>
        <p:spPr>
          <a:xfrm>
            <a:off x="4628151" y="838200"/>
            <a:ext cx="10477212" cy="182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12900"/>
              </a:lnSpc>
              <a:defRPr sz="9900" u="sng">
                <a:solidFill>
                  <a:srgbClr val="DE4871"/>
                </a:solidFill>
                <a:latin typeface="Childos Arabic SemiBold"/>
                <a:ea typeface="Childos Arabic SemiBold"/>
                <a:cs typeface="Childos Arabic SemiBold"/>
                <a:sym typeface="Childos Arabic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"/>
                <a:ea typeface="Childos Arabic SemiBold"/>
                <a:cs typeface="Childos Arabic SemiBold"/>
                <a:sym typeface="Childos Arabic SemiBold"/>
              </a:rPr>
              <a:t>وظيفة المكثف</a:t>
            </a:r>
          </a:p>
        </p:txBody>
      </p:sp>
      <p:sp>
        <p:nvSpPr>
          <p:cNvPr id="134" name="TextBox 8"/>
          <p:cNvSpPr txBox="1"/>
          <p:nvPr/>
        </p:nvSpPr>
        <p:spPr>
          <a:xfrm>
            <a:off x="963965" y="3583463"/>
            <a:ext cx="16295335" cy="784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1">
              <a:lnSpc>
                <a:spcPts val="6500"/>
              </a:lnSpc>
              <a:defRPr sz="4700">
                <a:solidFill>
                  <a:srgbClr val="202F5A"/>
                </a:solidFill>
              </a:defRPr>
            </a:pP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يقوم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بتخزين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الشحنات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الكهربائية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و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استخدامها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وقت</a:t>
            </a:r>
            <a:r>
              <a:rPr dirty="0"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dirty="0" err="1">
                <a:latin typeface="Canva Sans Bold"/>
                <a:ea typeface="Canva Sans Bold"/>
                <a:cs typeface="Canva Sans Bold"/>
                <a:sym typeface="Canva Sans Bold"/>
              </a:rPr>
              <a:t>الحاجة</a:t>
            </a:r>
            <a:r>
              <a:rPr dirty="0"/>
              <a:t>. 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Freeform 4"/>
          <p:cNvSpPr/>
          <p:nvPr/>
        </p:nvSpPr>
        <p:spPr>
          <a:xfrm>
            <a:off x="295318" y="641722"/>
            <a:ext cx="17727189" cy="9203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16" y="21600"/>
                </a:moveTo>
                <a:lnTo>
                  <a:pt x="484" y="21600"/>
                </a:lnTo>
                <a:cubicBezTo>
                  <a:pt x="217" y="21600"/>
                  <a:pt x="0" y="21181"/>
                  <a:pt x="0" y="20668"/>
                </a:cubicBezTo>
                <a:lnTo>
                  <a:pt x="0" y="932"/>
                </a:lnTo>
                <a:cubicBezTo>
                  <a:pt x="0" y="419"/>
                  <a:pt x="217" y="0"/>
                  <a:pt x="484" y="0"/>
                </a:cubicBezTo>
                <a:lnTo>
                  <a:pt x="21116" y="0"/>
                </a:lnTo>
                <a:cubicBezTo>
                  <a:pt x="21383" y="0"/>
                  <a:pt x="21600" y="419"/>
                  <a:pt x="21600" y="932"/>
                </a:cubicBezTo>
                <a:lnTo>
                  <a:pt x="21600" y="20668"/>
                </a:lnTo>
                <a:cubicBezTo>
                  <a:pt x="21600" y="21181"/>
                  <a:pt x="21383" y="21600"/>
                  <a:pt x="21116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81374" y="-512214"/>
            <a:ext cx="3516416" cy="26788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Group 6"/>
          <p:cNvGrpSpPr/>
          <p:nvPr/>
        </p:nvGrpSpPr>
        <p:grpSpPr>
          <a:xfrm>
            <a:off x="295318" y="2529413"/>
            <a:ext cx="5428109" cy="5428108"/>
            <a:chOff x="0" y="0"/>
            <a:chExt cx="5428107" cy="5428107"/>
          </a:xfrm>
        </p:grpSpPr>
        <p:pic>
          <p:nvPicPr>
            <p:cNvPr id="139" name="Picture 7" descr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428108" cy="5428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Picture 8" descr="Picture 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480" y="467806"/>
              <a:ext cx="3082085" cy="25889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4" name="Group 9"/>
          <p:cNvGrpSpPr/>
          <p:nvPr/>
        </p:nvGrpSpPr>
        <p:grpSpPr>
          <a:xfrm>
            <a:off x="5723427" y="5560321"/>
            <a:ext cx="5819069" cy="3909439"/>
            <a:chOff x="0" y="0"/>
            <a:chExt cx="5819068" cy="3909438"/>
          </a:xfrm>
        </p:grpSpPr>
        <p:pic>
          <p:nvPicPr>
            <p:cNvPr id="142" name="Picture 10" descr="Picture 10"/>
            <p:cNvPicPr>
              <a:picLocks noChangeAspect="1"/>
            </p:cNvPicPr>
            <p:nvPr/>
          </p:nvPicPr>
          <p:blipFill>
            <a:blip r:embed="rId6"/>
            <a:srcRect l="415" r="414"/>
            <a:stretch>
              <a:fillRect/>
            </a:stretch>
          </p:blipFill>
          <p:spPr>
            <a:xfrm>
              <a:off x="0" y="0"/>
              <a:ext cx="5819069" cy="3909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Picture 11" descr="Picture 11"/>
            <p:cNvPicPr>
              <a:picLocks noChangeAspect="1"/>
            </p:cNvPicPr>
            <p:nvPr/>
          </p:nvPicPr>
          <p:blipFill>
            <a:blip r:embed="rId7"/>
            <a:srcRect t="53748"/>
            <a:stretch>
              <a:fillRect/>
            </a:stretch>
          </p:blipFill>
          <p:spPr>
            <a:xfrm>
              <a:off x="691034" y="0"/>
              <a:ext cx="2218501" cy="1156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5" name="Picture 12" descr="Picture 12"/>
          <p:cNvPicPr>
            <a:picLocks noChangeAspect="1"/>
          </p:cNvPicPr>
          <p:nvPr/>
        </p:nvPicPr>
        <p:blipFill>
          <a:blip r:embed="rId8"/>
          <a:srcRect t="4559"/>
          <a:stretch>
            <a:fillRect/>
          </a:stretch>
        </p:blipFill>
        <p:spPr>
          <a:xfrm>
            <a:off x="11542494" y="2812737"/>
            <a:ext cx="6280600" cy="3476656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Box 13"/>
          <p:cNvSpPr txBox="1"/>
          <p:nvPr/>
        </p:nvSpPr>
        <p:spPr>
          <a:xfrm>
            <a:off x="2681559" y="636721"/>
            <a:ext cx="12001236" cy="182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12900"/>
              </a:lnSpc>
              <a:defRPr sz="9900" u="sng">
                <a:solidFill>
                  <a:srgbClr val="DE4871"/>
                </a:solidFill>
                <a:latin typeface="Childos Arabic SemiBold"/>
                <a:ea typeface="Childos Arabic SemiBold"/>
                <a:cs typeface="Childos Arabic SemiBold"/>
                <a:sym typeface="Childos Arabic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"/>
                <a:ea typeface="Childos Arabic SemiBold"/>
                <a:cs typeface="Childos Arabic SemiBold"/>
                <a:sym typeface="Childos Arabic SemiBold"/>
              </a:rPr>
              <a:t>استخدامات المكثفات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Freeform 4"/>
          <p:cNvSpPr/>
          <p:nvPr/>
        </p:nvSpPr>
        <p:spPr>
          <a:xfrm>
            <a:off x="722354" y="514984"/>
            <a:ext cx="16952199" cy="9355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31" y="21600"/>
                </a:moveTo>
                <a:lnTo>
                  <a:pt x="469" y="21600"/>
                </a:lnTo>
                <a:cubicBezTo>
                  <a:pt x="210" y="21600"/>
                  <a:pt x="0" y="21219"/>
                  <a:pt x="0" y="20751"/>
                </a:cubicBezTo>
                <a:lnTo>
                  <a:pt x="0" y="849"/>
                </a:lnTo>
                <a:cubicBezTo>
                  <a:pt x="0" y="381"/>
                  <a:pt x="210" y="0"/>
                  <a:pt x="469" y="0"/>
                </a:cubicBezTo>
                <a:lnTo>
                  <a:pt x="21131" y="0"/>
                </a:lnTo>
                <a:cubicBezTo>
                  <a:pt x="21390" y="0"/>
                  <a:pt x="21600" y="381"/>
                  <a:pt x="21600" y="849"/>
                </a:cubicBezTo>
                <a:lnTo>
                  <a:pt x="21600" y="20751"/>
                </a:lnTo>
                <a:cubicBezTo>
                  <a:pt x="21600" y="21219"/>
                  <a:pt x="21390" y="21600"/>
                  <a:pt x="21131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TextBox 5"/>
          <p:cNvSpPr txBox="1"/>
          <p:nvPr/>
        </p:nvSpPr>
        <p:spPr>
          <a:xfrm>
            <a:off x="2046535" y="3699817"/>
            <a:ext cx="15212766" cy="3689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122678" lvl="1" indent="-561340" algn="just" rtl="1">
              <a:lnSpc>
                <a:spcPts val="7200"/>
              </a:lnSpc>
              <a:buSzPct val="100000"/>
              <a:buFont typeface="Arial"/>
              <a:buChar char="•"/>
              <a:defRPr sz="5100">
                <a:solidFill>
                  <a:srgbClr val="202F5A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تخزين الشحنات الكهربائية</a:t>
            </a:r>
            <a:r>
              <a:t>.</a:t>
            </a:r>
          </a:p>
          <a:p>
            <a:pPr marL="1122678" lvl="1" indent="-561340" algn="just" rtl="1">
              <a:lnSpc>
                <a:spcPts val="7200"/>
              </a:lnSpc>
              <a:buSzPct val="100000"/>
              <a:buFont typeface="Arial"/>
              <a:buChar char="•"/>
              <a:defRPr sz="5100">
                <a:solidFill>
                  <a:srgbClr val="202F5A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إختيار محطات الإذاعية</a:t>
            </a:r>
            <a:r>
              <a:t>.</a:t>
            </a:r>
          </a:p>
          <a:p>
            <a:pPr marL="1122678" lvl="1" indent="-561340" algn="just" rtl="1">
              <a:lnSpc>
                <a:spcPts val="7200"/>
              </a:lnSpc>
              <a:buSzPct val="100000"/>
              <a:buFont typeface="Arial"/>
              <a:buChar char="•"/>
              <a:defRPr sz="5100">
                <a:solidFill>
                  <a:srgbClr val="202F5A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فلاش كاميرات التصوير</a:t>
            </a:r>
            <a:r>
              <a:t>. </a:t>
            </a:r>
          </a:p>
          <a:p>
            <a:pPr marL="1122678" lvl="1" indent="-561340" algn="just" rtl="1">
              <a:lnSpc>
                <a:spcPts val="7200"/>
              </a:lnSpc>
              <a:buSzPct val="100000"/>
              <a:buFont typeface="Arial"/>
              <a:buChar char="•"/>
              <a:defRPr sz="5100">
                <a:solidFill>
                  <a:srgbClr val="202F5A"/>
                </a:solidFill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تمرير الموجاتالكهربائية و يمنع مرور التيار المستمر</a:t>
            </a:r>
            <a:r>
              <a:t>. </a:t>
            </a:r>
          </a:p>
        </p:txBody>
      </p:sp>
      <p:sp>
        <p:nvSpPr>
          <p:cNvPr id="151" name="TextBox 6"/>
          <p:cNvSpPr txBox="1"/>
          <p:nvPr/>
        </p:nvSpPr>
        <p:spPr>
          <a:xfrm>
            <a:off x="2949414" y="1242295"/>
            <a:ext cx="12001236" cy="182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12900"/>
              </a:lnSpc>
              <a:defRPr sz="9900" u="sng">
                <a:solidFill>
                  <a:srgbClr val="DE4871"/>
                </a:solidFill>
                <a:latin typeface="Childos Arabic SemiBold"/>
                <a:ea typeface="Childos Arabic SemiBold"/>
                <a:cs typeface="Childos Arabic SemiBold"/>
                <a:sym typeface="Childos Arabic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"/>
                <a:ea typeface="Childos Arabic SemiBold"/>
                <a:cs typeface="Childos Arabic SemiBold"/>
                <a:sym typeface="Childos Arabic SemiBold"/>
              </a:rPr>
              <a:t>استخدامات المكثفات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Freeform 4"/>
          <p:cNvSpPr/>
          <p:nvPr/>
        </p:nvSpPr>
        <p:spPr>
          <a:xfrm>
            <a:off x="1028699" y="1028700"/>
            <a:ext cx="16230601" cy="822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10" y="21600"/>
                </a:moveTo>
                <a:lnTo>
                  <a:pt x="490" y="21600"/>
                </a:lnTo>
                <a:cubicBezTo>
                  <a:pt x="220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220" y="0"/>
                  <a:pt x="490" y="0"/>
                </a:cubicBezTo>
                <a:lnTo>
                  <a:pt x="21110" y="0"/>
                </a:lnTo>
                <a:cubicBezTo>
                  <a:pt x="21380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380" y="21600"/>
                  <a:pt x="21110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5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38" y="3322501"/>
            <a:ext cx="6625769" cy="5698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028" y="3322501"/>
            <a:ext cx="6625769" cy="5698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7" descr="Picture 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972" y="5641194"/>
            <a:ext cx="1767840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8"/>
          <p:cNvSpPr txBox="1"/>
          <p:nvPr/>
        </p:nvSpPr>
        <p:spPr>
          <a:xfrm>
            <a:off x="1028700" y="1279817"/>
            <a:ext cx="15960850" cy="173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1">
              <a:lnSpc>
                <a:spcPts val="11900"/>
              </a:lnSpc>
              <a:defRPr sz="9900" u="sng">
                <a:solidFill>
                  <a:srgbClr val="DE4871"/>
                </a:solidFill>
              </a:defRPr>
            </a:pPr>
            <a:r>
              <a:rPr>
                <a:latin typeface="Childos Arabic SemiBold"/>
                <a:ea typeface="Childos Arabic SemiBold"/>
                <a:cs typeface="Childos Arabic SemiBold"/>
                <a:sym typeface="Childos Arabic SemiBold"/>
              </a:rPr>
              <a:t>المكثف يمر بعمليتين </a:t>
            </a:r>
            <a:r>
              <a:t>:</a:t>
            </a:r>
          </a:p>
        </p:txBody>
      </p:sp>
      <p:sp>
        <p:nvSpPr>
          <p:cNvPr id="159" name="TextBox 9"/>
          <p:cNvSpPr txBox="1"/>
          <p:nvPr/>
        </p:nvSpPr>
        <p:spPr>
          <a:xfrm>
            <a:off x="11528498" y="3860482"/>
            <a:ext cx="3374828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7200"/>
              </a:lnSpc>
              <a:defRPr sz="5100">
                <a:solidFill>
                  <a:srgbClr val="007A3D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عملية شحن</a:t>
            </a:r>
          </a:p>
        </p:txBody>
      </p:sp>
      <p:sp>
        <p:nvSpPr>
          <p:cNvPr id="160" name="TextBox 10"/>
          <p:cNvSpPr txBox="1"/>
          <p:nvPr/>
        </p:nvSpPr>
        <p:spPr>
          <a:xfrm>
            <a:off x="3254266" y="3860482"/>
            <a:ext cx="3281512" cy="945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7200"/>
              </a:lnSpc>
              <a:defRPr sz="5100">
                <a:solidFill>
                  <a:srgbClr val="DE4871"/>
                </a:solidFill>
                <a:latin typeface="Canva Sans Bold"/>
                <a:ea typeface="Canva Sans Bold"/>
                <a:cs typeface="Canva Sans Bold"/>
                <a:sym typeface="Canva Sans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anva Sans Bold"/>
                <a:ea typeface="Canva Sans Bold"/>
                <a:cs typeface="Canva Sans Bold"/>
                <a:sym typeface="Canva Sans Bold"/>
              </a:rPr>
              <a:t>عملية تفريغ</a:t>
            </a:r>
          </a:p>
        </p:txBody>
      </p:sp>
      <p:pic>
        <p:nvPicPr>
          <p:cNvPr id="161" name="Picture 11" descr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7463" y="5321310"/>
            <a:ext cx="2631725" cy="2243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12" descr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623" y="5351200"/>
            <a:ext cx="1760793" cy="3337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4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Freeform 4"/>
          <p:cNvSpPr/>
          <p:nvPr/>
        </p:nvSpPr>
        <p:spPr>
          <a:xfrm>
            <a:off x="1028699" y="1028700"/>
            <a:ext cx="16230601" cy="822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10" y="21600"/>
                </a:moveTo>
                <a:lnTo>
                  <a:pt x="490" y="21600"/>
                </a:lnTo>
                <a:cubicBezTo>
                  <a:pt x="220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220" y="0"/>
                  <a:pt x="490" y="0"/>
                </a:cubicBezTo>
                <a:lnTo>
                  <a:pt x="21110" y="0"/>
                </a:lnTo>
                <a:cubicBezTo>
                  <a:pt x="21380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380" y="21600"/>
                  <a:pt x="21110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6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7657" y="473633"/>
            <a:ext cx="1633132" cy="1931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icture 6" descr="Picture 6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0951" y="1285675"/>
            <a:ext cx="13716707" cy="7715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34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2"/>
          <a:srcRect t="28807" b="182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Freeform 4"/>
          <p:cNvSpPr/>
          <p:nvPr/>
        </p:nvSpPr>
        <p:spPr>
          <a:xfrm>
            <a:off x="1028699" y="1028700"/>
            <a:ext cx="16230601" cy="822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10" y="21600"/>
                </a:moveTo>
                <a:lnTo>
                  <a:pt x="490" y="21600"/>
                </a:lnTo>
                <a:cubicBezTo>
                  <a:pt x="220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220" y="0"/>
                  <a:pt x="490" y="0"/>
                </a:cubicBezTo>
                <a:lnTo>
                  <a:pt x="21110" y="0"/>
                </a:lnTo>
                <a:cubicBezTo>
                  <a:pt x="21380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380" y="21600"/>
                  <a:pt x="21110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1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767" y="2813969"/>
            <a:ext cx="7275522" cy="6256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88" y="2813969"/>
            <a:ext cx="7275522" cy="6256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595946" y="6463760"/>
            <a:ext cx="1754168" cy="3004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4868" y="7359873"/>
            <a:ext cx="2541276" cy="1483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9" descr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4114" y="4132841"/>
            <a:ext cx="3281212" cy="2696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10" descr="Picture 10"/>
          <p:cNvPicPr>
            <a:picLocks noChangeAspect="1"/>
          </p:cNvPicPr>
          <p:nvPr/>
        </p:nvPicPr>
        <p:blipFill>
          <a:blip r:embed="rId7"/>
          <a:srcRect b="4366"/>
          <a:stretch>
            <a:fillRect/>
          </a:stretch>
        </p:blipFill>
        <p:spPr>
          <a:xfrm>
            <a:off x="5190349" y="4560889"/>
            <a:ext cx="3121215" cy="2268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11" descr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650" y="4560889"/>
            <a:ext cx="3132699" cy="241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12" descr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4844" y="6867908"/>
            <a:ext cx="2671010" cy="197543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13"/>
          <p:cNvSpPr txBox="1"/>
          <p:nvPr/>
        </p:nvSpPr>
        <p:spPr>
          <a:xfrm>
            <a:off x="4363354" y="933450"/>
            <a:ext cx="9561291" cy="172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11900"/>
              </a:lnSpc>
              <a:defRPr sz="9900" u="sng">
                <a:solidFill>
                  <a:srgbClr val="DE4871"/>
                </a:solidFill>
                <a:latin typeface="Childos Arabic SemiBold"/>
                <a:ea typeface="Childos Arabic SemiBold"/>
                <a:cs typeface="Childos Arabic SemiBold"/>
                <a:sym typeface="Childos Arabic Semi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"/>
                <a:ea typeface="Childos Arabic SemiBold"/>
                <a:cs typeface="Childos Arabic SemiBold"/>
                <a:sym typeface="Childos Arabic SemiBold"/>
              </a:rPr>
              <a:t>أنواع المكثفات </a:t>
            </a:r>
          </a:p>
        </p:txBody>
      </p:sp>
      <p:sp>
        <p:nvSpPr>
          <p:cNvPr id="180" name="TextBox 14"/>
          <p:cNvSpPr txBox="1"/>
          <p:nvPr/>
        </p:nvSpPr>
        <p:spPr>
          <a:xfrm>
            <a:off x="12358228" y="3115630"/>
            <a:ext cx="1566417" cy="130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9900"/>
              </a:lnSpc>
              <a:defRPr sz="7000">
                <a:solidFill>
                  <a:srgbClr val="202F5A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ثابتة</a:t>
            </a:r>
          </a:p>
        </p:txBody>
      </p:sp>
      <p:sp>
        <p:nvSpPr>
          <p:cNvPr id="181" name="TextBox 15"/>
          <p:cNvSpPr txBox="1"/>
          <p:nvPr/>
        </p:nvSpPr>
        <p:spPr>
          <a:xfrm>
            <a:off x="3989975" y="3115630"/>
            <a:ext cx="2400747" cy="1300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rtl="1">
              <a:lnSpc>
                <a:spcPts val="9900"/>
              </a:lnSpc>
              <a:defRPr sz="7000">
                <a:solidFill>
                  <a:srgbClr val="202F5A"/>
                </a:solidFill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Childos Arabic SemiBold Bold"/>
                <a:ea typeface="Childos Arabic SemiBold Bold"/>
                <a:cs typeface="Childos Arabic SemiBold Bold"/>
                <a:sym typeface="Childos Arabic SemiBold Bold"/>
              </a:rPr>
              <a:t>متغيرة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مخصص</PresentationFormat>
  <Paragraphs>40</Paragraphs>
  <Slides>13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1" baseType="lpstr">
      <vt:lpstr>Arial</vt:lpstr>
      <vt:lpstr>Calibri</vt:lpstr>
      <vt:lpstr>Canva Sans Bold</vt:lpstr>
      <vt:lpstr>Childos Arabic SemiBold</vt:lpstr>
      <vt:lpstr>Childos Arabic SemiBold Bold</vt:lpstr>
      <vt:lpstr>More Sugar</vt:lpstr>
      <vt:lpstr>อีฟดอวอิ้ง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ABRAR ALHAWAJ</dc:creator>
  <cp:lastModifiedBy>abrar alhawaj</cp:lastModifiedBy>
  <cp:revision>2</cp:revision>
  <dcterms:modified xsi:type="dcterms:W3CDTF">2023-05-08T05:39:30Z</dcterms:modified>
</cp:coreProperties>
</file>