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314" r:id="rId4"/>
    <p:sldId id="315" r:id="rId5"/>
    <p:sldId id="316" r:id="rId6"/>
    <p:sldId id="318" r:id="rId7"/>
    <p:sldId id="306" r:id="rId8"/>
    <p:sldId id="319" r:id="rId9"/>
    <p:sldId id="317" r:id="rId10"/>
    <p:sldId id="320" r:id="rId11"/>
    <p:sldId id="324" r:id="rId12"/>
    <p:sldId id="321" r:id="rId13"/>
    <p:sldId id="322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9966"/>
    <a:srgbClr val="FFFF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نمط ذو سمات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00" autoAdjust="0"/>
  </p:normalViewPr>
  <p:slideViewPr>
    <p:cSldViewPr>
      <p:cViewPr varScale="1">
        <p:scale>
          <a:sx n="72" d="100"/>
          <a:sy n="72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07AA-DA69-4901-BF04-95B68BAE1828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B549-D583-47E1-BF2A-48FEE59A4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07AA-DA69-4901-BF04-95B68BAE1828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B549-D583-47E1-BF2A-48FEE59A4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07AA-DA69-4901-BF04-95B68BAE1828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B549-D583-47E1-BF2A-48FEE59A4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07AA-DA69-4901-BF04-95B68BAE1828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B549-D583-47E1-BF2A-48FEE59A4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07AA-DA69-4901-BF04-95B68BAE1828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B549-D583-47E1-BF2A-48FEE59A4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07AA-DA69-4901-BF04-95B68BAE1828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B549-D583-47E1-BF2A-48FEE59A4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07AA-DA69-4901-BF04-95B68BAE1828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B549-D583-47E1-BF2A-48FEE59A4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07AA-DA69-4901-BF04-95B68BAE1828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B549-D583-47E1-BF2A-48FEE59A4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07AA-DA69-4901-BF04-95B68BAE1828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B549-D583-47E1-BF2A-48FEE59A4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07AA-DA69-4901-BF04-95B68BAE1828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B549-D583-47E1-BF2A-48FEE59A4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07AA-DA69-4901-BF04-95B68BAE1828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B549-D583-47E1-BF2A-48FEE59A4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75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207AA-DA69-4901-BF04-95B68BAE1828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0B549-D583-47E1-BF2A-48FEE59A4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903563EE-C9CD-812A-5D63-AA7069D97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7251"/>
            <a:ext cx="91440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8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2000" b="1" dirty="0">
                <a:solidFill>
                  <a:schemeClr val="tx1"/>
                </a:solidFill>
                <a:effectLst/>
                <a:cs typeface="+mj-cs"/>
              </a:rPr>
              <a:t>الوحدة التعليمية الثالثة : </a:t>
            </a:r>
            <a:r>
              <a:rPr lang="ar-KW" sz="2000" b="1" dirty="0">
                <a:solidFill>
                  <a:srgbClr val="0000CC"/>
                </a:solidFill>
                <a:effectLst/>
                <a:cs typeface="+mj-cs"/>
              </a:rPr>
              <a:t>هيا نكتشف</a:t>
            </a:r>
          </a:p>
          <a:p>
            <a:pPr algn="ctr" rtl="1"/>
            <a:r>
              <a:rPr lang="ar-KW" sz="2000" b="1" dirty="0">
                <a:solidFill>
                  <a:schemeClr val="tx1"/>
                </a:solidFill>
                <a:effectLst/>
                <a:cs typeface="+mj-cs"/>
              </a:rPr>
              <a:t>النشاط : </a:t>
            </a:r>
            <a:r>
              <a:rPr lang="ar-KW" sz="2000" b="1" dirty="0">
                <a:solidFill>
                  <a:srgbClr val="0000CC"/>
                </a:solidFill>
                <a:effectLst/>
                <a:cs typeface="+mj-cs"/>
              </a:rPr>
              <a:t>الأخوان </a:t>
            </a:r>
            <a:r>
              <a:rPr lang="ar-KW" sz="2000" b="1" dirty="0">
                <a:solidFill>
                  <a:srgbClr val="0000CC"/>
                </a:solidFill>
              </a:rPr>
              <a:t>" </a:t>
            </a:r>
            <a:r>
              <a:rPr lang="ar-KW" sz="2000" b="1" dirty="0" err="1">
                <a:solidFill>
                  <a:srgbClr val="0000CC"/>
                </a:solidFill>
                <a:effectLst/>
                <a:cs typeface="+mj-cs"/>
              </a:rPr>
              <a:t>رايت</a:t>
            </a:r>
            <a:r>
              <a:rPr lang="ar-KW" sz="2000" b="1" dirty="0">
                <a:solidFill>
                  <a:srgbClr val="0000CC"/>
                </a:solidFill>
              </a:rPr>
              <a:t> "</a:t>
            </a:r>
            <a:r>
              <a:rPr lang="ar-KW" sz="2000" b="1" dirty="0">
                <a:solidFill>
                  <a:srgbClr val="0000CC"/>
                </a:solidFill>
                <a:effectLst/>
                <a:cs typeface="+mj-cs"/>
              </a:rPr>
              <a:t> (2-3</a:t>
            </a:r>
            <a:r>
              <a:rPr lang="ar-KW" sz="2000" b="1" dirty="0">
                <a:solidFill>
                  <a:srgbClr val="0000CC"/>
                </a:solidFill>
                <a:cs typeface="+mj-cs"/>
              </a:rPr>
              <a:t>) </a:t>
            </a:r>
            <a:r>
              <a:rPr lang="ar-KW" sz="2000" b="1" dirty="0" err="1">
                <a:solidFill>
                  <a:srgbClr val="0000CC"/>
                </a:solidFill>
                <a:cs typeface="+mj-cs"/>
              </a:rPr>
              <a:t>ص</a:t>
            </a:r>
            <a:r>
              <a:rPr lang="ar-KW" sz="2000" b="1" dirty="0">
                <a:solidFill>
                  <a:srgbClr val="0000CC"/>
                </a:solidFill>
                <a:cs typeface="+mj-cs"/>
              </a:rPr>
              <a:t> 103 – 104 - 105</a:t>
            </a:r>
            <a:endParaRPr lang="ar-KW" sz="2000" b="1" dirty="0">
              <a:solidFill>
                <a:srgbClr val="0000CC"/>
              </a:solidFill>
              <a:effectLst/>
              <a:cs typeface="+mj-cs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04800" y="0"/>
            <a:ext cx="8305800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4400" b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3) الفهم والاستيعاب</a:t>
            </a:r>
            <a:endParaRPr lang="en-US" sz="44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" name="صورة 8" descr="IMG_5747.PNG"/>
          <p:cNvPicPr>
            <a:picLocks noChangeAspect="1"/>
          </p:cNvPicPr>
          <p:nvPr/>
        </p:nvPicPr>
        <p:blipFill>
          <a:blip r:embed="rId2" cstate="print"/>
          <a:srcRect t="34445" b="34444"/>
          <a:stretch>
            <a:fillRect/>
          </a:stretch>
        </p:blipFill>
        <p:spPr>
          <a:xfrm>
            <a:off x="7596187" y="0"/>
            <a:ext cx="1547813" cy="914400"/>
          </a:xfrm>
          <a:prstGeom prst="rect">
            <a:avLst/>
          </a:prstGeom>
        </p:spPr>
      </p:pic>
      <p:pic>
        <p:nvPicPr>
          <p:cNvPr id="10" name="صورة 9" descr="IMG_5747.PNG"/>
          <p:cNvPicPr>
            <a:picLocks noChangeAspect="1"/>
          </p:cNvPicPr>
          <p:nvPr/>
        </p:nvPicPr>
        <p:blipFill>
          <a:blip r:embed="rId2" cstate="print"/>
          <a:srcRect t="34445" b="34444"/>
          <a:stretch>
            <a:fillRect/>
          </a:stretch>
        </p:blipFill>
        <p:spPr>
          <a:xfrm>
            <a:off x="0" y="0"/>
            <a:ext cx="1547813" cy="914400"/>
          </a:xfrm>
          <a:prstGeom prst="rect">
            <a:avLst/>
          </a:prstGeom>
        </p:spPr>
      </p:pic>
      <p:pic>
        <p:nvPicPr>
          <p:cNvPr id="14" name="صورة 10" descr="IMG_2262.PNG"/>
          <p:cNvPicPr>
            <a:picLocks noChangeAspect="1"/>
          </p:cNvPicPr>
          <p:nvPr/>
        </p:nvPicPr>
        <p:blipFill>
          <a:blip r:embed="rId3" cstate="print"/>
          <a:srcRect t="22222" r="9167" b="73651"/>
          <a:stretch>
            <a:fillRect/>
          </a:stretch>
        </p:blipFill>
        <p:spPr>
          <a:xfrm>
            <a:off x="773906" y="1876180"/>
            <a:ext cx="7544126" cy="990600"/>
          </a:xfrm>
          <a:prstGeom prst="rect">
            <a:avLst/>
          </a:prstGeom>
        </p:spPr>
      </p:pic>
      <p:sp>
        <p:nvSpPr>
          <p:cNvPr id="8" name="مستطيل 12"/>
          <p:cNvSpPr/>
          <p:nvPr/>
        </p:nvSpPr>
        <p:spPr>
          <a:xfrm>
            <a:off x="605956" y="3511061"/>
            <a:ext cx="7880025" cy="25132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KW" sz="4400" b="1" dirty="0">
                <a:solidFill>
                  <a:srgbClr val="0000CC"/>
                </a:solidFill>
              </a:rPr>
              <a:t> حينما ابتكرا طائرة شراعية تتسع لشخص واحد فشلت التجربة في المرة الأولى فبنيا طائرة ثانية ففشلا، فنجحا في المرة الثالثة. </a:t>
            </a:r>
            <a:endParaRPr lang="en-US" sz="4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2000" b="1" dirty="0">
                <a:solidFill>
                  <a:schemeClr val="tx1"/>
                </a:solidFill>
                <a:effectLst/>
                <a:cs typeface="+mj-cs"/>
              </a:rPr>
              <a:t>الوحدة التعليمية الثالثة : </a:t>
            </a:r>
            <a:r>
              <a:rPr lang="ar-KW" sz="2000" b="1" dirty="0">
                <a:solidFill>
                  <a:srgbClr val="0000CC"/>
                </a:solidFill>
                <a:effectLst/>
                <a:cs typeface="+mj-cs"/>
              </a:rPr>
              <a:t>هيا نكتشف</a:t>
            </a:r>
          </a:p>
          <a:p>
            <a:pPr algn="ctr" rtl="1"/>
            <a:r>
              <a:rPr lang="ar-KW" sz="2000" b="1" dirty="0">
                <a:solidFill>
                  <a:schemeClr val="tx1"/>
                </a:solidFill>
                <a:effectLst/>
                <a:cs typeface="+mj-cs"/>
              </a:rPr>
              <a:t>النشاط : </a:t>
            </a:r>
            <a:r>
              <a:rPr lang="ar-KW" sz="2000" b="1" dirty="0">
                <a:solidFill>
                  <a:srgbClr val="0000CC"/>
                </a:solidFill>
                <a:effectLst/>
                <a:cs typeface="+mj-cs"/>
              </a:rPr>
              <a:t>الأخوان </a:t>
            </a:r>
            <a:r>
              <a:rPr lang="ar-KW" sz="2000" b="1" dirty="0">
                <a:solidFill>
                  <a:srgbClr val="0000CC"/>
                </a:solidFill>
              </a:rPr>
              <a:t>" </a:t>
            </a:r>
            <a:r>
              <a:rPr lang="ar-KW" sz="2000" b="1" dirty="0" err="1">
                <a:solidFill>
                  <a:srgbClr val="0000CC"/>
                </a:solidFill>
                <a:effectLst/>
                <a:cs typeface="+mj-cs"/>
              </a:rPr>
              <a:t>رايت</a:t>
            </a:r>
            <a:r>
              <a:rPr lang="ar-KW" sz="2000" b="1" dirty="0">
                <a:solidFill>
                  <a:srgbClr val="0000CC"/>
                </a:solidFill>
              </a:rPr>
              <a:t> "</a:t>
            </a:r>
            <a:r>
              <a:rPr lang="ar-KW" sz="2000" b="1" dirty="0">
                <a:solidFill>
                  <a:srgbClr val="0000CC"/>
                </a:solidFill>
                <a:effectLst/>
                <a:cs typeface="+mj-cs"/>
              </a:rPr>
              <a:t> (2-3</a:t>
            </a:r>
            <a:r>
              <a:rPr lang="ar-KW" sz="2000" b="1" dirty="0">
                <a:solidFill>
                  <a:srgbClr val="0000CC"/>
                </a:solidFill>
                <a:cs typeface="+mj-cs"/>
              </a:rPr>
              <a:t>) </a:t>
            </a:r>
            <a:r>
              <a:rPr lang="ar-KW" sz="2000" b="1" dirty="0" err="1">
                <a:solidFill>
                  <a:srgbClr val="0000CC"/>
                </a:solidFill>
                <a:cs typeface="+mj-cs"/>
              </a:rPr>
              <a:t>ص</a:t>
            </a:r>
            <a:r>
              <a:rPr lang="ar-KW" sz="2000" b="1" dirty="0">
                <a:solidFill>
                  <a:srgbClr val="0000CC"/>
                </a:solidFill>
                <a:cs typeface="+mj-cs"/>
              </a:rPr>
              <a:t> 103 – 104 - 105</a:t>
            </a:r>
            <a:endParaRPr lang="ar-KW" sz="2000" b="1" dirty="0">
              <a:solidFill>
                <a:srgbClr val="0000CC"/>
              </a:solidFill>
              <a:effectLst/>
              <a:cs typeface="+mj-cs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04800" y="0"/>
            <a:ext cx="8305800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4400" b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3) الفهم والاستيعاب</a:t>
            </a:r>
            <a:endParaRPr lang="en-US" sz="44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" name="صورة 8" descr="IMG_5747.PNG"/>
          <p:cNvPicPr>
            <a:picLocks noChangeAspect="1"/>
          </p:cNvPicPr>
          <p:nvPr/>
        </p:nvPicPr>
        <p:blipFill>
          <a:blip r:embed="rId2" cstate="print"/>
          <a:srcRect t="34445" b="34444"/>
          <a:stretch>
            <a:fillRect/>
          </a:stretch>
        </p:blipFill>
        <p:spPr>
          <a:xfrm>
            <a:off x="7596187" y="0"/>
            <a:ext cx="1547813" cy="914400"/>
          </a:xfrm>
          <a:prstGeom prst="rect">
            <a:avLst/>
          </a:prstGeom>
        </p:spPr>
      </p:pic>
      <p:pic>
        <p:nvPicPr>
          <p:cNvPr id="10" name="صورة 9" descr="IMG_5747.PNG"/>
          <p:cNvPicPr>
            <a:picLocks noChangeAspect="1"/>
          </p:cNvPicPr>
          <p:nvPr/>
        </p:nvPicPr>
        <p:blipFill>
          <a:blip r:embed="rId2" cstate="print"/>
          <a:srcRect t="34445" b="34444"/>
          <a:stretch>
            <a:fillRect/>
          </a:stretch>
        </p:blipFill>
        <p:spPr>
          <a:xfrm>
            <a:off x="0" y="0"/>
            <a:ext cx="1547813" cy="914400"/>
          </a:xfrm>
          <a:prstGeom prst="rect">
            <a:avLst/>
          </a:prstGeom>
        </p:spPr>
      </p:pic>
      <p:pic>
        <p:nvPicPr>
          <p:cNvPr id="11" name="صورة 10" descr="IMG_2262.PNG"/>
          <p:cNvPicPr>
            <a:picLocks noChangeAspect="1"/>
          </p:cNvPicPr>
          <p:nvPr/>
        </p:nvPicPr>
        <p:blipFill>
          <a:blip r:embed="rId3" cstate="print"/>
          <a:srcRect t="26349" r="9167" b="70159"/>
          <a:stretch>
            <a:fillRect/>
          </a:stretch>
        </p:blipFill>
        <p:spPr>
          <a:xfrm>
            <a:off x="1107993" y="1485900"/>
            <a:ext cx="6928013" cy="838200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4746543" y="2857500"/>
            <a:ext cx="42672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KW" sz="3600" b="1" dirty="0">
                <a:solidFill>
                  <a:srgbClr val="0000CC"/>
                </a:solidFill>
              </a:rPr>
              <a:t> - من الأخوان رايت ؟ 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15" name="مستطيل 12"/>
          <p:cNvSpPr/>
          <p:nvPr/>
        </p:nvSpPr>
        <p:spPr>
          <a:xfrm>
            <a:off x="190500" y="2895600"/>
            <a:ext cx="42672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KW" sz="3600" b="1" dirty="0">
                <a:solidFill>
                  <a:srgbClr val="0000CC"/>
                </a:solidFill>
              </a:rPr>
              <a:t> - ما العلم الذي نما موهبة الأخوان رايت؟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16" name="مستطيل 12"/>
          <p:cNvSpPr/>
          <p:nvPr/>
        </p:nvSpPr>
        <p:spPr>
          <a:xfrm>
            <a:off x="4876802" y="4724400"/>
            <a:ext cx="41910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KW" sz="3600" b="1" dirty="0">
                <a:solidFill>
                  <a:srgbClr val="0000CC"/>
                </a:solidFill>
              </a:rPr>
              <a:t> - بم عمل الأخوان رايت قبل صنع الطائرات؟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17" name="مستطيل 12"/>
          <p:cNvSpPr/>
          <p:nvPr/>
        </p:nvSpPr>
        <p:spPr>
          <a:xfrm>
            <a:off x="190500" y="4724400"/>
            <a:ext cx="42672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KW" sz="3600" b="1" dirty="0">
                <a:solidFill>
                  <a:srgbClr val="0000CC"/>
                </a:solidFill>
              </a:rPr>
              <a:t> - كيف سيطر الأخوان رايت على الطائرة بالجو ؟</a:t>
            </a:r>
            <a:endParaRPr lang="en-US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98205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2000" b="1" dirty="0">
                <a:solidFill>
                  <a:schemeClr val="tx1"/>
                </a:solidFill>
                <a:effectLst/>
                <a:cs typeface="+mj-cs"/>
              </a:rPr>
              <a:t>الوحدة التعليمية الثالثة : </a:t>
            </a:r>
            <a:r>
              <a:rPr lang="ar-KW" sz="2000" b="1" dirty="0">
                <a:solidFill>
                  <a:srgbClr val="0000CC"/>
                </a:solidFill>
                <a:effectLst/>
                <a:cs typeface="+mj-cs"/>
              </a:rPr>
              <a:t>هيا نكتشف</a:t>
            </a:r>
          </a:p>
          <a:p>
            <a:pPr algn="ctr" rtl="1"/>
            <a:r>
              <a:rPr lang="ar-KW" sz="2000" b="1" dirty="0">
                <a:solidFill>
                  <a:schemeClr val="tx1"/>
                </a:solidFill>
                <a:effectLst/>
                <a:cs typeface="+mj-cs"/>
              </a:rPr>
              <a:t>النشاط : </a:t>
            </a:r>
            <a:r>
              <a:rPr lang="ar-KW" sz="2000" b="1" dirty="0">
                <a:solidFill>
                  <a:srgbClr val="0000CC"/>
                </a:solidFill>
                <a:effectLst/>
                <a:cs typeface="+mj-cs"/>
              </a:rPr>
              <a:t>الأخوان </a:t>
            </a:r>
            <a:r>
              <a:rPr lang="ar-KW" sz="2000" b="1" dirty="0">
                <a:solidFill>
                  <a:srgbClr val="0000CC"/>
                </a:solidFill>
              </a:rPr>
              <a:t>" </a:t>
            </a:r>
            <a:r>
              <a:rPr lang="ar-KW" sz="2000" b="1" dirty="0" err="1">
                <a:solidFill>
                  <a:srgbClr val="0000CC"/>
                </a:solidFill>
                <a:effectLst/>
                <a:cs typeface="+mj-cs"/>
              </a:rPr>
              <a:t>رايت</a:t>
            </a:r>
            <a:r>
              <a:rPr lang="ar-KW" sz="2000" b="1" dirty="0">
                <a:solidFill>
                  <a:srgbClr val="0000CC"/>
                </a:solidFill>
              </a:rPr>
              <a:t> "</a:t>
            </a:r>
            <a:r>
              <a:rPr lang="ar-KW" sz="2000" b="1" dirty="0">
                <a:solidFill>
                  <a:srgbClr val="0000CC"/>
                </a:solidFill>
                <a:effectLst/>
                <a:cs typeface="+mj-cs"/>
              </a:rPr>
              <a:t> (2-3</a:t>
            </a:r>
            <a:r>
              <a:rPr lang="ar-KW" sz="2000" b="1" dirty="0">
                <a:solidFill>
                  <a:srgbClr val="0000CC"/>
                </a:solidFill>
                <a:cs typeface="+mj-cs"/>
              </a:rPr>
              <a:t>) </a:t>
            </a:r>
            <a:r>
              <a:rPr lang="ar-KW" sz="2000" b="1" dirty="0" err="1">
                <a:solidFill>
                  <a:srgbClr val="0000CC"/>
                </a:solidFill>
                <a:cs typeface="+mj-cs"/>
              </a:rPr>
              <a:t>ص</a:t>
            </a:r>
            <a:r>
              <a:rPr lang="ar-KW" sz="2000" b="1" dirty="0">
                <a:solidFill>
                  <a:srgbClr val="0000CC"/>
                </a:solidFill>
                <a:cs typeface="+mj-cs"/>
              </a:rPr>
              <a:t> 103 – 104 - 105</a:t>
            </a:r>
            <a:endParaRPr lang="ar-KW" sz="2000" b="1" dirty="0">
              <a:solidFill>
                <a:srgbClr val="0000CC"/>
              </a:solidFill>
              <a:effectLst/>
              <a:cs typeface="+mj-cs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04800" y="0"/>
            <a:ext cx="8305800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4400" b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4) الممارسة</a:t>
            </a:r>
            <a:endParaRPr lang="en-US" sz="44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" name="صورة 8" descr="IMG_5747.PNG"/>
          <p:cNvPicPr>
            <a:picLocks noChangeAspect="1"/>
          </p:cNvPicPr>
          <p:nvPr/>
        </p:nvPicPr>
        <p:blipFill>
          <a:blip r:embed="rId2" cstate="print"/>
          <a:srcRect t="34445" b="34444"/>
          <a:stretch>
            <a:fillRect/>
          </a:stretch>
        </p:blipFill>
        <p:spPr>
          <a:xfrm>
            <a:off x="7596187" y="0"/>
            <a:ext cx="1547813" cy="914400"/>
          </a:xfrm>
          <a:prstGeom prst="rect">
            <a:avLst/>
          </a:prstGeom>
        </p:spPr>
      </p:pic>
      <p:pic>
        <p:nvPicPr>
          <p:cNvPr id="10" name="صورة 9" descr="IMG_5747.PNG"/>
          <p:cNvPicPr>
            <a:picLocks noChangeAspect="1"/>
          </p:cNvPicPr>
          <p:nvPr/>
        </p:nvPicPr>
        <p:blipFill>
          <a:blip r:embed="rId2" cstate="print"/>
          <a:srcRect t="34445" b="34444"/>
          <a:stretch>
            <a:fillRect/>
          </a:stretch>
        </p:blipFill>
        <p:spPr>
          <a:xfrm>
            <a:off x="0" y="0"/>
            <a:ext cx="1547813" cy="914400"/>
          </a:xfrm>
          <a:prstGeom prst="rect">
            <a:avLst/>
          </a:prstGeom>
        </p:spPr>
      </p:pic>
      <p:pic>
        <p:nvPicPr>
          <p:cNvPr id="11" name="صورة 10" descr="IMG_2262.PNG"/>
          <p:cNvPicPr>
            <a:picLocks noChangeAspect="1"/>
          </p:cNvPicPr>
          <p:nvPr/>
        </p:nvPicPr>
        <p:blipFill>
          <a:blip r:embed="rId3" cstate="print"/>
          <a:srcRect l="7569" t="30000" r="12195" b="38337"/>
          <a:stretch>
            <a:fillRect/>
          </a:stretch>
        </p:blipFill>
        <p:spPr>
          <a:xfrm>
            <a:off x="0" y="838200"/>
            <a:ext cx="9144000" cy="5562600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4876800" y="3276600"/>
            <a:ext cx="42672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KW" sz="3600" b="1" dirty="0">
                <a:solidFill>
                  <a:srgbClr val="0000CC"/>
                </a:solidFill>
              </a:rPr>
              <a:t> تحتوي على أجنحة، ومحرك ، ومراوح.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14" name="مستطيل 12"/>
          <p:cNvSpPr/>
          <p:nvPr/>
        </p:nvSpPr>
        <p:spPr>
          <a:xfrm>
            <a:off x="4876800" y="4419600"/>
            <a:ext cx="42672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KW" sz="3600" b="1" dirty="0">
                <a:solidFill>
                  <a:srgbClr val="0000CC"/>
                </a:solidFill>
              </a:rPr>
              <a:t> الطائرات بطيئة، غير آمنة، صغيرة الحجم.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15" name="مستطيل 12"/>
          <p:cNvSpPr/>
          <p:nvPr/>
        </p:nvSpPr>
        <p:spPr>
          <a:xfrm>
            <a:off x="4876800" y="5486400"/>
            <a:ext cx="4267200" cy="137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KW" sz="3600" b="1" dirty="0">
                <a:solidFill>
                  <a:srgbClr val="0000CC"/>
                </a:solidFill>
              </a:rPr>
              <a:t> لم  يكن يعتمد عليه بدرجة كبيرة.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16" name="مستطيل 12"/>
          <p:cNvSpPr/>
          <p:nvPr/>
        </p:nvSpPr>
        <p:spPr>
          <a:xfrm>
            <a:off x="0" y="3276600"/>
            <a:ext cx="41910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KW" sz="3600" b="1" dirty="0">
                <a:solidFill>
                  <a:srgbClr val="0000CC"/>
                </a:solidFill>
              </a:rPr>
              <a:t> تحتوي على أجنحة، ومحرك ، ومراوح.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17" name="مستطيل 12"/>
          <p:cNvSpPr/>
          <p:nvPr/>
        </p:nvSpPr>
        <p:spPr>
          <a:xfrm>
            <a:off x="0" y="4419600"/>
            <a:ext cx="42672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KW" sz="3600" b="1" dirty="0">
                <a:solidFill>
                  <a:srgbClr val="0000CC"/>
                </a:solidFill>
              </a:rPr>
              <a:t> الطائرات سريعة، آمنة، كبيرة الحجم.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18" name="مستطيل 12"/>
          <p:cNvSpPr/>
          <p:nvPr/>
        </p:nvSpPr>
        <p:spPr>
          <a:xfrm>
            <a:off x="0" y="5562600"/>
            <a:ext cx="4267200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KW" sz="3200" b="1" dirty="0">
                <a:solidFill>
                  <a:srgbClr val="0000CC"/>
                </a:solidFill>
              </a:rPr>
              <a:t>يعتمد عليه بدرجة كبيرة، وأصبحت من وسائل </a:t>
            </a:r>
            <a:r>
              <a:rPr lang="ar-KW" sz="3200" b="1">
                <a:solidFill>
                  <a:srgbClr val="0000CC"/>
                </a:solidFill>
              </a:rPr>
              <a:t>النقل المهمة.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0" descr="IMG_2262.PNG"/>
          <p:cNvPicPr>
            <a:picLocks noChangeAspect="1"/>
          </p:cNvPicPr>
          <p:nvPr/>
        </p:nvPicPr>
        <p:blipFill>
          <a:blip r:embed="rId2" cstate="print"/>
          <a:srcRect l="7569" t="61663" r="12195" b="8611"/>
          <a:stretch>
            <a:fillRect/>
          </a:stretch>
        </p:blipFill>
        <p:spPr>
          <a:xfrm>
            <a:off x="0" y="304800"/>
            <a:ext cx="9144000" cy="62484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23110DE-56C4-876A-CAEA-97B884BFC2A2}"/>
              </a:ext>
            </a:extLst>
          </p:cNvPr>
          <p:cNvSpPr txBox="1"/>
          <p:nvPr/>
        </p:nvSpPr>
        <p:spPr>
          <a:xfrm>
            <a:off x="1104573" y="4255151"/>
            <a:ext cx="490350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أ. نهى المطيري</a:t>
            </a:r>
            <a:endParaRPr lang="ar-KW" sz="6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9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152400" y="228600"/>
            <a:ext cx="8839200" cy="55399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KW" sz="6600" b="1" dirty="0">
                <a:ln>
                  <a:solidFill>
                    <a:schemeClr val="bg1"/>
                  </a:solidFill>
                </a:ln>
              </a:rPr>
              <a:t>الوحدة التعليمية الثالثة:</a:t>
            </a:r>
          </a:p>
          <a:p>
            <a:pPr algn="ctr" rtl="1">
              <a:spcBef>
                <a:spcPts val="600"/>
              </a:spcBef>
            </a:pPr>
            <a:r>
              <a:rPr lang="ar-KW" sz="6600" b="1" dirty="0">
                <a:solidFill>
                  <a:srgbClr val="0000CC"/>
                </a:solidFill>
              </a:rPr>
              <a:t>هيا نكتشفُ</a:t>
            </a:r>
            <a:endParaRPr lang="ar-KW" sz="6600" b="1" dirty="0"/>
          </a:p>
          <a:p>
            <a:pPr algn="ctr" rtl="1">
              <a:spcBef>
                <a:spcPts val="3600"/>
              </a:spcBef>
            </a:pPr>
            <a:r>
              <a:rPr lang="ar-KW" sz="6600" b="1" dirty="0">
                <a:ln>
                  <a:solidFill>
                    <a:schemeClr val="bg1"/>
                  </a:solidFill>
                </a:ln>
              </a:rPr>
              <a:t>النشاط:</a:t>
            </a:r>
          </a:p>
          <a:p>
            <a:pPr algn="ctr" rtl="1">
              <a:spcBef>
                <a:spcPts val="600"/>
              </a:spcBef>
            </a:pPr>
            <a:r>
              <a:rPr lang="ar-KW" sz="6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</a:rPr>
              <a:t> </a:t>
            </a:r>
            <a:r>
              <a:rPr lang="ar-KW" sz="7200" b="1" dirty="0">
                <a:solidFill>
                  <a:srgbClr val="0000CC"/>
                </a:solidFill>
              </a:rPr>
              <a:t>الأخوان </a:t>
            </a:r>
            <a:r>
              <a:rPr lang="ar-KW" sz="7200" b="1" dirty="0"/>
              <a:t> </a:t>
            </a:r>
            <a:r>
              <a:rPr lang="ar-KW" sz="7200" b="1" dirty="0">
                <a:solidFill>
                  <a:srgbClr val="0000CC"/>
                </a:solidFill>
              </a:rPr>
              <a:t>"  </a:t>
            </a:r>
            <a:r>
              <a:rPr lang="ar-KW" sz="7200" b="1" dirty="0" err="1">
                <a:solidFill>
                  <a:srgbClr val="0000CC"/>
                </a:solidFill>
              </a:rPr>
              <a:t>رايت</a:t>
            </a:r>
            <a:r>
              <a:rPr lang="ar-KW" sz="7200" b="1" dirty="0">
                <a:solidFill>
                  <a:srgbClr val="0000CC"/>
                </a:solidFill>
              </a:rPr>
              <a:t> " </a:t>
            </a:r>
            <a:r>
              <a:rPr lang="ar-KW" sz="6000" b="1" dirty="0">
                <a:solidFill>
                  <a:srgbClr val="0000CC"/>
                </a:solidFill>
              </a:rPr>
              <a:t>(2-3)  </a:t>
            </a:r>
            <a:r>
              <a:rPr lang="ar-KW" sz="4400" b="1" dirty="0" err="1">
                <a:solidFill>
                  <a:srgbClr val="0000CC"/>
                </a:solidFill>
              </a:rPr>
              <a:t>ص</a:t>
            </a:r>
            <a:r>
              <a:rPr lang="ar-KW" sz="4400" b="1" dirty="0">
                <a:solidFill>
                  <a:srgbClr val="0000CC"/>
                </a:solidFill>
              </a:rPr>
              <a:t> 103 – 104 – 105 </a:t>
            </a:r>
          </a:p>
        </p:txBody>
      </p:sp>
      <p:pic>
        <p:nvPicPr>
          <p:cNvPr id="6" name="صورة 5" descr="IMG_2260.PNG"/>
          <p:cNvPicPr>
            <a:picLocks noChangeAspect="1"/>
          </p:cNvPicPr>
          <p:nvPr/>
        </p:nvPicPr>
        <p:blipFill>
          <a:blip r:embed="rId2" cstate="print"/>
          <a:srcRect l="12963" t="20000" r="18889" b="46667"/>
          <a:stretch>
            <a:fillRect/>
          </a:stretch>
        </p:blipFill>
        <p:spPr>
          <a:xfrm>
            <a:off x="381000" y="1447800"/>
            <a:ext cx="2362200" cy="2286000"/>
          </a:xfrm>
          <a:prstGeom prst="rect">
            <a:avLst/>
          </a:prstGeom>
        </p:spPr>
      </p:pic>
      <p:pic>
        <p:nvPicPr>
          <p:cNvPr id="9" name="صورة 8" descr="IMG_2260.PNG"/>
          <p:cNvPicPr>
            <a:picLocks noChangeAspect="1"/>
          </p:cNvPicPr>
          <p:nvPr/>
        </p:nvPicPr>
        <p:blipFill>
          <a:blip r:embed="rId2" cstate="print"/>
          <a:srcRect l="12963" t="20000" r="18889" b="46667"/>
          <a:stretch>
            <a:fillRect/>
          </a:stretch>
        </p:blipFill>
        <p:spPr>
          <a:xfrm>
            <a:off x="6400800" y="1524000"/>
            <a:ext cx="2362200" cy="2286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2000" b="1" dirty="0">
                <a:solidFill>
                  <a:schemeClr val="tx1"/>
                </a:solidFill>
                <a:effectLst/>
                <a:cs typeface="+mj-cs"/>
              </a:rPr>
              <a:t>الوحدة التعليمية الثالثة : </a:t>
            </a:r>
            <a:r>
              <a:rPr lang="ar-KW" sz="2000" b="1" dirty="0">
                <a:solidFill>
                  <a:srgbClr val="0000CC"/>
                </a:solidFill>
                <a:effectLst/>
                <a:cs typeface="+mj-cs"/>
              </a:rPr>
              <a:t>هيا نكتشف</a:t>
            </a:r>
          </a:p>
          <a:p>
            <a:pPr algn="ctr" rtl="1"/>
            <a:r>
              <a:rPr lang="ar-KW" sz="2000" b="1" dirty="0">
                <a:solidFill>
                  <a:schemeClr val="tx1"/>
                </a:solidFill>
                <a:effectLst/>
                <a:cs typeface="+mj-cs"/>
              </a:rPr>
              <a:t>النشاط : </a:t>
            </a:r>
            <a:r>
              <a:rPr lang="ar-KW" sz="2000" b="1" dirty="0">
                <a:solidFill>
                  <a:srgbClr val="0000CC"/>
                </a:solidFill>
                <a:effectLst/>
                <a:cs typeface="+mj-cs"/>
              </a:rPr>
              <a:t>الأخوان </a:t>
            </a:r>
            <a:r>
              <a:rPr lang="ar-KW" sz="2000" b="1" dirty="0">
                <a:solidFill>
                  <a:srgbClr val="0000CC"/>
                </a:solidFill>
              </a:rPr>
              <a:t>" </a:t>
            </a:r>
            <a:r>
              <a:rPr lang="ar-KW" sz="2000" b="1" dirty="0" err="1">
                <a:solidFill>
                  <a:srgbClr val="0000CC"/>
                </a:solidFill>
                <a:effectLst/>
                <a:cs typeface="+mj-cs"/>
              </a:rPr>
              <a:t>رايت</a:t>
            </a:r>
            <a:r>
              <a:rPr lang="ar-KW" sz="2000" b="1" dirty="0">
                <a:solidFill>
                  <a:srgbClr val="0000CC"/>
                </a:solidFill>
              </a:rPr>
              <a:t> "</a:t>
            </a:r>
            <a:r>
              <a:rPr lang="ar-KW" sz="2000" b="1" dirty="0">
                <a:solidFill>
                  <a:srgbClr val="0000CC"/>
                </a:solidFill>
                <a:effectLst/>
                <a:cs typeface="+mj-cs"/>
              </a:rPr>
              <a:t> (2-3</a:t>
            </a:r>
            <a:r>
              <a:rPr lang="ar-KW" sz="2000" b="1" dirty="0">
                <a:solidFill>
                  <a:srgbClr val="0000CC"/>
                </a:solidFill>
                <a:cs typeface="+mj-cs"/>
              </a:rPr>
              <a:t>) </a:t>
            </a:r>
            <a:r>
              <a:rPr lang="ar-KW" sz="2000" b="1" dirty="0" err="1">
                <a:solidFill>
                  <a:srgbClr val="0000CC"/>
                </a:solidFill>
                <a:cs typeface="+mj-cs"/>
              </a:rPr>
              <a:t>ص</a:t>
            </a:r>
            <a:r>
              <a:rPr lang="ar-KW" sz="2000" b="1" dirty="0">
                <a:solidFill>
                  <a:srgbClr val="0000CC"/>
                </a:solidFill>
                <a:cs typeface="+mj-cs"/>
              </a:rPr>
              <a:t> 103 – 104 - 105</a:t>
            </a:r>
            <a:endParaRPr lang="ar-KW" sz="2000" b="1" dirty="0">
              <a:solidFill>
                <a:srgbClr val="0000CC"/>
              </a:solidFill>
              <a:effectLst/>
              <a:cs typeface="+mj-cs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57200" y="762000"/>
            <a:ext cx="83058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5400" b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1) تمهيد</a:t>
            </a:r>
            <a:endParaRPr lang="en-US" sz="54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" name="صورة 8" descr="IMG_5747.PNG"/>
          <p:cNvPicPr>
            <a:picLocks noChangeAspect="1"/>
          </p:cNvPicPr>
          <p:nvPr/>
        </p:nvPicPr>
        <p:blipFill>
          <a:blip r:embed="rId2" cstate="print"/>
          <a:srcRect t="34445" b="34444"/>
          <a:stretch>
            <a:fillRect/>
          </a:stretch>
        </p:blipFill>
        <p:spPr>
          <a:xfrm>
            <a:off x="7596187" y="0"/>
            <a:ext cx="1547813" cy="914400"/>
          </a:xfrm>
          <a:prstGeom prst="rect">
            <a:avLst/>
          </a:prstGeom>
        </p:spPr>
      </p:pic>
      <p:pic>
        <p:nvPicPr>
          <p:cNvPr id="10" name="صورة 9" descr="IMG_5747.PNG"/>
          <p:cNvPicPr>
            <a:picLocks noChangeAspect="1"/>
          </p:cNvPicPr>
          <p:nvPr/>
        </p:nvPicPr>
        <p:blipFill>
          <a:blip r:embed="rId2" cstate="print"/>
          <a:srcRect t="34445" b="34444"/>
          <a:stretch>
            <a:fillRect/>
          </a:stretch>
        </p:blipFill>
        <p:spPr>
          <a:xfrm>
            <a:off x="0" y="0"/>
            <a:ext cx="1547813" cy="914400"/>
          </a:xfrm>
          <a:prstGeom prst="rect">
            <a:avLst/>
          </a:prstGeom>
        </p:spPr>
      </p:pic>
      <p:pic>
        <p:nvPicPr>
          <p:cNvPr id="12" name="صورة 11" descr="IMG_2260.PNG"/>
          <p:cNvPicPr>
            <a:picLocks noChangeAspect="1"/>
          </p:cNvPicPr>
          <p:nvPr/>
        </p:nvPicPr>
        <p:blipFill>
          <a:blip r:embed="rId3" cstate="print"/>
          <a:srcRect l="37975" t="55135" r="12252" b="33334"/>
          <a:stretch>
            <a:fillRect/>
          </a:stretch>
        </p:blipFill>
        <p:spPr>
          <a:xfrm>
            <a:off x="3810000" y="1905000"/>
            <a:ext cx="5105400" cy="1676400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0" y="4038600"/>
            <a:ext cx="9144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KW" sz="3600" b="1" dirty="0">
                <a:solidFill>
                  <a:srgbClr val="0000CC"/>
                </a:solidFill>
              </a:rPr>
              <a:t> </a:t>
            </a:r>
            <a:r>
              <a:rPr lang="ar-SA" sz="3600" b="1" dirty="0">
                <a:solidFill>
                  <a:srgbClr val="0000CC"/>
                </a:solidFill>
              </a:rPr>
              <a:t>في بداية الأمر يشعر الإنسان بالخوف، ثم يعتاد الأمر، ثم يشعر بالخفة والسعادة، فيرى الغيوم والبحار والأرض من أعلى.  </a:t>
            </a:r>
            <a:endParaRPr lang="en-US" sz="3600" b="1" dirty="0">
              <a:solidFill>
                <a:srgbClr val="0000CC"/>
              </a:solidFill>
            </a:endParaRPr>
          </a:p>
        </p:txBody>
      </p:sp>
      <p:pic>
        <p:nvPicPr>
          <p:cNvPr id="14" name="صورة 13" descr="IMG_5768.PNG"/>
          <p:cNvPicPr>
            <a:picLocks noChangeAspect="1"/>
          </p:cNvPicPr>
          <p:nvPr/>
        </p:nvPicPr>
        <p:blipFill>
          <a:blip r:embed="rId4" cstate="print"/>
          <a:srcRect t="38889" b="34444"/>
          <a:stretch>
            <a:fillRect/>
          </a:stretch>
        </p:blipFill>
        <p:spPr>
          <a:xfrm>
            <a:off x="228600" y="1905000"/>
            <a:ext cx="3581399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2000" b="1" dirty="0">
                <a:solidFill>
                  <a:schemeClr val="tx1"/>
                </a:solidFill>
                <a:effectLst/>
                <a:cs typeface="+mj-cs"/>
              </a:rPr>
              <a:t>الوحدة التعليمية الثالثة : </a:t>
            </a:r>
            <a:r>
              <a:rPr lang="ar-KW" sz="2000" b="1" dirty="0">
                <a:solidFill>
                  <a:srgbClr val="0000CC"/>
                </a:solidFill>
                <a:effectLst/>
                <a:cs typeface="+mj-cs"/>
              </a:rPr>
              <a:t>هيا نكتشف</a:t>
            </a:r>
          </a:p>
          <a:p>
            <a:pPr algn="ctr" rtl="1"/>
            <a:r>
              <a:rPr lang="ar-KW" sz="2000" b="1" dirty="0">
                <a:solidFill>
                  <a:schemeClr val="tx1"/>
                </a:solidFill>
                <a:effectLst/>
                <a:cs typeface="+mj-cs"/>
              </a:rPr>
              <a:t>النشاط : </a:t>
            </a:r>
            <a:r>
              <a:rPr lang="ar-KW" sz="2000" b="1" dirty="0">
                <a:solidFill>
                  <a:srgbClr val="0000CC"/>
                </a:solidFill>
                <a:effectLst/>
                <a:cs typeface="+mj-cs"/>
              </a:rPr>
              <a:t>الأخوان </a:t>
            </a:r>
            <a:r>
              <a:rPr lang="ar-KW" sz="2000" b="1" dirty="0">
                <a:solidFill>
                  <a:srgbClr val="0000CC"/>
                </a:solidFill>
              </a:rPr>
              <a:t>" </a:t>
            </a:r>
            <a:r>
              <a:rPr lang="ar-KW" sz="2000" b="1" dirty="0" err="1">
                <a:solidFill>
                  <a:srgbClr val="0000CC"/>
                </a:solidFill>
                <a:effectLst/>
                <a:cs typeface="+mj-cs"/>
              </a:rPr>
              <a:t>رايت</a:t>
            </a:r>
            <a:r>
              <a:rPr lang="ar-KW" sz="2000" b="1" dirty="0">
                <a:solidFill>
                  <a:srgbClr val="0000CC"/>
                </a:solidFill>
              </a:rPr>
              <a:t> "</a:t>
            </a:r>
            <a:r>
              <a:rPr lang="ar-KW" sz="2000" b="1" dirty="0">
                <a:solidFill>
                  <a:srgbClr val="0000CC"/>
                </a:solidFill>
                <a:effectLst/>
                <a:cs typeface="+mj-cs"/>
              </a:rPr>
              <a:t> (2-3</a:t>
            </a:r>
            <a:r>
              <a:rPr lang="ar-KW" sz="2000" b="1" dirty="0">
                <a:solidFill>
                  <a:srgbClr val="0000CC"/>
                </a:solidFill>
                <a:cs typeface="+mj-cs"/>
              </a:rPr>
              <a:t>) </a:t>
            </a:r>
            <a:r>
              <a:rPr lang="ar-KW" sz="2000" b="1" dirty="0" err="1">
                <a:solidFill>
                  <a:srgbClr val="0000CC"/>
                </a:solidFill>
                <a:cs typeface="+mj-cs"/>
              </a:rPr>
              <a:t>ص</a:t>
            </a:r>
            <a:r>
              <a:rPr lang="ar-KW" sz="2000" b="1" dirty="0">
                <a:solidFill>
                  <a:srgbClr val="0000CC"/>
                </a:solidFill>
                <a:cs typeface="+mj-cs"/>
              </a:rPr>
              <a:t> 103 – 104 - 105</a:t>
            </a:r>
            <a:endParaRPr lang="ar-KW" sz="2000" b="1" dirty="0">
              <a:solidFill>
                <a:srgbClr val="0000CC"/>
              </a:solidFill>
              <a:effectLst/>
              <a:cs typeface="+mj-cs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04800" y="0"/>
            <a:ext cx="83058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5400" b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2) القراءة</a:t>
            </a:r>
            <a:endParaRPr lang="en-US" sz="54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" name="صورة 8" descr="IMG_5747.PNG"/>
          <p:cNvPicPr>
            <a:picLocks noChangeAspect="1"/>
          </p:cNvPicPr>
          <p:nvPr/>
        </p:nvPicPr>
        <p:blipFill>
          <a:blip r:embed="rId2" cstate="print"/>
          <a:srcRect t="34445" b="34444"/>
          <a:stretch>
            <a:fillRect/>
          </a:stretch>
        </p:blipFill>
        <p:spPr>
          <a:xfrm>
            <a:off x="7596187" y="0"/>
            <a:ext cx="1547813" cy="914400"/>
          </a:xfrm>
          <a:prstGeom prst="rect">
            <a:avLst/>
          </a:prstGeom>
        </p:spPr>
      </p:pic>
      <p:pic>
        <p:nvPicPr>
          <p:cNvPr id="10" name="صورة 9" descr="IMG_5747.PNG"/>
          <p:cNvPicPr>
            <a:picLocks noChangeAspect="1"/>
          </p:cNvPicPr>
          <p:nvPr/>
        </p:nvPicPr>
        <p:blipFill>
          <a:blip r:embed="rId2" cstate="print"/>
          <a:srcRect t="34445" b="34444"/>
          <a:stretch>
            <a:fillRect/>
          </a:stretch>
        </p:blipFill>
        <p:spPr>
          <a:xfrm>
            <a:off x="0" y="0"/>
            <a:ext cx="1547813" cy="914400"/>
          </a:xfrm>
          <a:prstGeom prst="rect">
            <a:avLst/>
          </a:prstGeom>
        </p:spPr>
      </p:pic>
      <p:pic>
        <p:nvPicPr>
          <p:cNvPr id="12" name="صورة 11" descr="IMG_2260.PNG"/>
          <p:cNvPicPr>
            <a:picLocks noChangeAspect="1"/>
          </p:cNvPicPr>
          <p:nvPr/>
        </p:nvPicPr>
        <p:blipFill>
          <a:blip r:embed="rId3" cstate="print"/>
          <a:srcRect l="7605" t="66666" r="10565" b="9224"/>
          <a:stretch>
            <a:fillRect/>
          </a:stretch>
        </p:blipFill>
        <p:spPr>
          <a:xfrm>
            <a:off x="0" y="990600"/>
            <a:ext cx="9144000" cy="54864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191000" y="4724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495800" y="5715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057400" y="5715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2000" b="1" dirty="0">
                <a:solidFill>
                  <a:schemeClr val="tx1"/>
                </a:solidFill>
                <a:effectLst/>
                <a:cs typeface="+mj-cs"/>
              </a:rPr>
              <a:t>الوحدة التعليمية الثالثة : </a:t>
            </a:r>
            <a:r>
              <a:rPr lang="ar-KW" sz="2000" b="1" dirty="0">
                <a:solidFill>
                  <a:srgbClr val="0000CC"/>
                </a:solidFill>
                <a:effectLst/>
                <a:cs typeface="+mj-cs"/>
              </a:rPr>
              <a:t>هيا نكتشف</a:t>
            </a:r>
          </a:p>
          <a:p>
            <a:pPr algn="ctr" rtl="1"/>
            <a:r>
              <a:rPr lang="ar-KW" sz="2000" b="1" dirty="0">
                <a:solidFill>
                  <a:schemeClr val="tx1"/>
                </a:solidFill>
                <a:effectLst/>
                <a:cs typeface="+mj-cs"/>
              </a:rPr>
              <a:t>النشاط : </a:t>
            </a:r>
            <a:r>
              <a:rPr lang="ar-KW" sz="2000" b="1" dirty="0">
                <a:solidFill>
                  <a:srgbClr val="0000CC"/>
                </a:solidFill>
                <a:effectLst/>
                <a:cs typeface="+mj-cs"/>
              </a:rPr>
              <a:t>الأخوان </a:t>
            </a:r>
            <a:r>
              <a:rPr lang="ar-KW" sz="2000" b="1" dirty="0">
                <a:solidFill>
                  <a:srgbClr val="0000CC"/>
                </a:solidFill>
              </a:rPr>
              <a:t>" </a:t>
            </a:r>
            <a:r>
              <a:rPr lang="ar-KW" sz="2000" b="1" dirty="0" err="1">
                <a:solidFill>
                  <a:srgbClr val="0000CC"/>
                </a:solidFill>
                <a:effectLst/>
                <a:cs typeface="+mj-cs"/>
              </a:rPr>
              <a:t>رايت</a:t>
            </a:r>
            <a:r>
              <a:rPr lang="ar-KW" sz="2000" b="1" dirty="0">
                <a:solidFill>
                  <a:srgbClr val="0000CC"/>
                </a:solidFill>
              </a:rPr>
              <a:t> "</a:t>
            </a:r>
            <a:r>
              <a:rPr lang="ar-KW" sz="2000" b="1" dirty="0">
                <a:solidFill>
                  <a:srgbClr val="0000CC"/>
                </a:solidFill>
                <a:effectLst/>
                <a:cs typeface="+mj-cs"/>
              </a:rPr>
              <a:t> (2-3</a:t>
            </a:r>
            <a:r>
              <a:rPr lang="ar-KW" sz="2000" b="1" dirty="0">
                <a:solidFill>
                  <a:srgbClr val="0000CC"/>
                </a:solidFill>
                <a:cs typeface="+mj-cs"/>
              </a:rPr>
              <a:t>) </a:t>
            </a:r>
            <a:r>
              <a:rPr lang="ar-KW" sz="2000" b="1" dirty="0" err="1">
                <a:solidFill>
                  <a:srgbClr val="0000CC"/>
                </a:solidFill>
                <a:cs typeface="+mj-cs"/>
              </a:rPr>
              <a:t>ص</a:t>
            </a:r>
            <a:r>
              <a:rPr lang="ar-KW" sz="2000" b="1" dirty="0">
                <a:solidFill>
                  <a:srgbClr val="0000CC"/>
                </a:solidFill>
                <a:cs typeface="+mj-cs"/>
              </a:rPr>
              <a:t> 103 – 104 - 105</a:t>
            </a:r>
            <a:endParaRPr lang="ar-KW" sz="2000" b="1" dirty="0">
              <a:solidFill>
                <a:srgbClr val="0000CC"/>
              </a:solidFill>
              <a:effectLst/>
              <a:cs typeface="+mj-cs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04800" y="0"/>
            <a:ext cx="8305800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4400" b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2) القراءة</a:t>
            </a:r>
            <a:endParaRPr lang="en-US" sz="44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" name="صورة 8" descr="IMG_5747.PNG"/>
          <p:cNvPicPr>
            <a:picLocks noChangeAspect="1"/>
          </p:cNvPicPr>
          <p:nvPr/>
        </p:nvPicPr>
        <p:blipFill>
          <a:blip r:embed="rId2" cstate="print"/>
          <a:srcRect t="34445" b="34444"/>
          <a:stretch>
            <a:fillRect/>
          </a:stretch>
        </p:blipFill>
        <p:spPr>
          <a:xfrm>
            <a:off x="7596187" y="0"/>
            <a:ext cx="1547813" cy="914400"/>
          </a:xfrm>
          <a:prstGeom prst="rect">
            <a:avLst/>
          </a:prstGeom>
        </p:spPr>
      </p:pic>
      <p:pic>
        <p:nvPicPr>
          <p:cNvPr id="10" name="صورة 9" descr="IMG_5747.PNG"/>
          <p:cNvPicPr>
            <a:picLocks noChangeAspect="1"/>
          </p:cNvPicPr>
          <p:nvPr/>
        </p:nvPicPr>
        <p:blipFill>
          <a:blip r:embed="rId2" cstate="print"/>
          <a:srcRect t="34445" b="34444"/>
          <a:stretch>
            <a:fillRect/>
          </a:stretch>
        </p:blipFill>
        <p:spPr>
          <a:xfrm>
            <a:off x="0" y="0"/>
            <a:ext cx="1547813" cy="914400"/>
          </a:xfrm>
          <a:prstGeom prst="rect">
            <a:avLst/>
          </a:prstGeom>
        </p:spPr>
      </p:pic>
      <p:pic>
        <p:nvPicPr>
          <p:cNvPr id="8" name="صورة 7" descr="IMG_2261.PNG"/>
          <p:cNvPicPr>
            <a:picLocks noChangeAspect="1"/>
          </p:cNvPicPr>
          <p:nvPr/>
        </p:nvPicPr>
        <p:blipFill>
          <a:blip r:embed="rId3" cstate="print"/>
          <a:srcRect l="10000" t="8585" r="5556" b="3333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2133600" y="2057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105400" y="5486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191000" y="4724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086600" y="59436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2000" b="1" dirty="0">
                <a:solidFill>
                  <a:schemeClr val="tx1"/>
                </a:solidFill>
                <a:effectLst/>
                <a:cs typeface="+mj-cs"/>
              </a:rPr>
              <a:t>الوحدة التعليمية الثالثة : </a:t>
            </a:r>
            <a:r>
              <a:rPr lang="ar-KW" sz="2000" b="1" dirty="0">
                <a:solidFill>
                  <a:srgbClr val="0000CC"/>
                </a:solidFill>
                <a:effectLst/>
                <a:cs typeface="+mj-cs"/>
              </a:rPr>
              <a:t>هيا نكتشف</a:t>
            </a:r>
          </a:p>
          <a:p>
            <a:pPr algn="ctr" rtl="1"/>
            <a:r>
              <a:rPr lang="ar-KW" sz="2000" b="1" dirty="0">
                <a:solidFill>
                  <a:schemeClr val="tx1"/>
                </a:solidFill>
                <a:effectLst/>
                <a:cs typeface="+mj-cs"/>
              </a:rPr>
              <a:t>النشاط : </a:t>
            </a:r>
            <a:r>
              <a:rPr lang="ar-KW" sz="2000" b="1" dirty="0">
                <a:solidFill>
                  <a:srgbClr val="0000CC"/>
                </a:solidFill>
                <a:effectLst/>
                <a:cs typeface="+mj-cs"/>
              </a:rPr>
              <a:t>الأخوان </a:t>
            </a:r>
            <a:r>
              <a:rPr lang="ar-KW" sz="2000" b="1" dirty="0">
                <a:solidFill>
                  <a:srgbClr val="0000CC"/>
                </a:solidFill>
              </a:rPr>
              <a:t>" </a:t>
            </a:r>
            <a:r>
              <a:rPr lang="ar-KW" sz="2000" b="1" dirty="0" err="1">
                <a:solidFill>
                  <a:srgbClr val="0000CC"/>
                </a:solidFill>
                <a:effectLst/>
                <a:cs typeface="+mj-cs"/>
              </a:rPr>
              <a:t>رايت</a:t>
            </a:r>
            <a:r>
              <a:rPr lang="ar-KW" sz="2000" b="1" dirty="0">
                <a:solidFill>
                  <a:srgbClr val="0000CC"/>
                </a:solidFill>
              </a:rPr>
              <a:t> "</a:t>
            </a:r>
            <a:r>
              <a:rPr lang="ar-KW" sz="2000" b="1" dirty="0">
                <a:solidFill>
                  <a:srgbClr val="0000CC"/>
                </a:solidFill>
                <a:effectLst/>
                <a:cs typeface="+mj-cs"/>
              </a:rPr>
              <a:t> (2-3</a:t>
            </a:r>
            <a:r>
              <a:rPr lang="ar-KW" sz="2000" b="1" dirty="0">
                <a:solidFill>
                  <a:srgbClr val="0000CC"/>
                </a:solidFill>
                <a:cs typeface="+mj-cs"/>
              </a:rPr>
              <a:t>) </a:t>
            </a:r>
            <a:r>
              <a:rPr lang="ar-KW" sz="2000" b="1" dirty="0" err="1">
                <a:solidFill>
                  <a:srgbClr val="0000CC"/>
                </a:solidFill>
                <a:cs typeface="+mj-cs"/>
              </a:rPr>
              <a:t>ص</a:t>
            </a:r>
            <a:r>
              <a:rPr lang="ar-KW" sz="2000" b="1" dirty="0">
                <a:solidFill>
                  <a:srgbClr val="0000CC"/>
                </a:solidFill>
                <a:cs typeface="+mj-cs"/>
              </a:rPr>
              <a:t> 103 – 104 - 105</a:t>
            </a:r>
            <a:endParaRPr lang="ar-KW" sz="2000" b="1" dirty="0">
              <a:solidFill>
                <a:srgbClr val="0000CC"/>
              </a:solidFill>
              <a:effectLst/>
              <a:cs typeface="+mj-cs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04800" y="0"/>
            <a:ext cx="8305800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4400" b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3) الفهم والاستيعاب</a:t>
            </a:r>
            <a:endParaRPr lang="en-US" sz="44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" name="صورة 8" descr="IMG_5747.PNG"/>
          <p:cNvPicPr>
            <a:picLocks noChangeAspect="1"/>
          </p:cNvPicPr>
          <p:nvPr/>
        </p:nvPicPr>
        <p:blipFill>
          <a:blip r:embed="rId2" cstate="print"/>
          <a:srcRect t="34445" b="34444"/>
          <a:stretch>
            <a:fillRect/>
          </a:stretch>
        </p:blipFill>
        <p:spPr>
          <a:xfrm>
            <a:off x="7596187" y="0"/>
            <a:ext cx="1547813" cy="914400"/>
          </a:xfrm>
          <a:prstGeom prst="rect">
            <a:avLst/>
          </a:prstGeom>
        </p:spPr>
      </p:pic>
      <p:pic>
        <p:nvPicPr>
          <p:cNvPr id="10" name="صورة 9" descr="IMG_5747.PNG"/>
          <p:cNvPicPr>
            <a:picLocks noChangeAspect="1"/>
          </p:cNvPicPr>
          <p:nvPr/>
        </p:nvPicPr>
        <p:blipFill>
          <a:blip r:embed="rId2" cstate="print"/>
          <a:srcRect t="34445" b="34444"/>
          <a:stretch>
            <a:fillRect/>
          </a:stretch>
        </p:blipFill>
        <p:spPr>
          <a:xfrm>
            <a:off x="0" y="0"/>
            <a:ext cx="1547813" cy="914400"/>
          </a:xfrm>
          <a:prstGeom prst="rect">
            <a:avLst/>
          </a:prstGeom>
        </p:spPr>
      </p:pic>
      <p:pic>
        <p:nvPicPr>
          <p:cNvPr id="8" name="صورة 7" descr="IMG_2261.PNG"/>
          <p:cNvPicPr>
            <a:picLocks noChangeAspect="1"/>
          </p:cNvPicPr>
          <p:nvPr/>
        </p:nvPicPr>
        <p:blipFill>
          <a:blip r:embed="rId3" cstate="print"/>
          <a:srcRect l="10000" t="66667" r="5556" b="9374"/>
          <a:stretch>
            <a:fillRect/>
          </a:stretch>
        </p:blipFill>
        <p:spPr>
          <a:xfrm>
            <a:off x="0" y="914400"/>
            <a:ext cx="9144000" cy="2743200"/>
          </a:xfrm>
          <a:prstGeom prst="rect">
            <a:avLst/>
          </a:prstGeom>
        </p:spPr>
      </p:pic>
      <p:pic>
        <p:nvPicPr>
          <p:cNvPr id="11" name="صورة 10" descr="IMG_2262.PNG"/>
          <p:cNvPicPr>
            <a:picLocks noChangeAspect="1"/>
          </p:cNvPicPr>
          <p:nvPr/>
        </p:nvPicPr>
        <p:blipFill>
          <a:blip r:embed="rId4" cstate="print"/>
          <a:srcRect t="8889" r="9167" b="68889"/>
          <a:stretch>
            <a:fillRect/>
          </a:stretch>
        </p:blipFill>
        <p:spPr>
          <a:xfrm>
            <a:off x="0" y="3657600"/>
            <a:ext cx="9144000" cy="304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جدول 9"/>
          <p:cNvGraphicFramePr>
            <a:graphicFrameLocks noGrp="1"/>
          </p:cNvGraphicFramePr>
          <p:nvPr/>
        </p:nvGraphicFramePr>
        <p:xfrm>
          <a:off x="182880" y="1600200"/>
          <a:ext cx="8778240" cy="5029200"/>
        </p:xfrm>
        <a:graphic>
          <a:graphicData uri="http://schemas.openxmlformats.org/drawingml/2006/table">
            <a:tbl>
              <a:tblPr rtl="1" firstRow="1" bandRow="1">
                <a:tableStyleId>{69C7853C-536D-4A76-A0AE-DD22124D55A5}</a:tableStyleId>
              </a:tblPr>
              <a:tblGrid>
                <a:gridCol w="2975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3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rtl="1"/>
                      <a:r>
                        <a:rPr lang="ar-KW" sz="5400" dirty="0"/>
                        <a:t>الكلمة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5400" dirty="0"/>
                        <a:t> معناها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rtl="1"/>
                      <a:endParaRPr lang="ar-K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K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rtl="1"/>
                      <a:endParaRPr lang="ar-KW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KW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rtl="1"/>
                      <a:endParaRPr lang="ar-K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K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rtl="1"/>
                      <a:endParaRPr lang="ar-KW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KW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rtl="1"/>
                      <a:endParaRPr lang="ar-K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K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rtl="1"/>
                      <a:endParaRPr lang="ar-KW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KW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tangle 30"/>
          <p:cNvSpPr>
            <a:spLocks/>
          </p:cNvSpPr>
          <p:nvPr/>
        </p:nvSpPr>
        <p:spPr bwMode="auto">
          <a:xfrm>
            <a:off x="6248400" y="2590800"/>
            <a:ext cx="2362200" cy="55399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 rtl="1">
              <a:defRPr/>
            </a:pPr>
            <a:r>
              <a:rPr lang="ar-KW" sz="3600" b="1" dirty="0">
                <a:solidFill>
                  <a:schemeClr val="tx1"/>
                </a:solidFill>
                <a:latin typeface="Arial" pitchFamily="34" charset="0"/>
                <a:ea typeface="Gill Sans SemiBold" charset="0"/>
                <a:sym typeface="Gill Sans SemiBold" charset="0"/>
              </a:rPr>
              <a:t>قسطًا</a:t>
            </a:r>
          </a:p>
        </p:txBody>
      </p:sp>
      <p:sp>
        <p:nvSpPr>
          <p:cNvPr id="16" name="Rectangle 30"/>
          <p:cNvSpPr>
            <a:spLocks/>
          </p:cNvSpPr>
          <p:nvPr/>
        </p:nvSpPr>
        <p:spPr bwMode="auto">
          <a:xfrm>
            <a:off x="6248400" y="3276600"/>
            <a:ext cx="2362200" cy="55399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 rtl="1">
              <a:defRPr/>
            </a:pPr>
            <a:r>
              <a:rPr lang="ar-KW" sz="3600" b="1" dirty="0">
                <a:solidFill>
                  <a:schemeClr val="tx1"/>
                </a:solidFill>
                <a:latin typeface="Arial" pitchFamily="34" charset="0"/>
                <a:ea typeface="Gill Sans SemiBold" charset="0"/>
                <a:sym typeface="Gill Sans SemiBold" charset="0"/>
              </a:rPr>
              <a:t>موهوبين</a:t>
            </a:r>
          </a:p>
        </p:txBody>
      </p:sp>
      <p:sp>
        <p:nvSpPr>
          <p:cNvPr id="17" name="Rectangle 30"/>
          <p:cNvSpPr>
            <a:spLocks/>
          </p:cNvSpPr>
          <p:nvPr/>
        </p:nvSpPr>
        <p:spPr bwMode="auto">
          <a:xfrm>
            <a:off x="6324600" y="3962400"/>
            <a:ext cx="2362200" cy="55399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 rtl="1">
              <a:defRPr/>
            </a:pPr>
            <a:r>
              <a:rPr lang="ar-KW" sz="3600" b="1" dirty="0">
                <a:solidFill>
                  <a:schemeClr val="tx1"/>
                </a:solidFill>
                <a:latin typeface="Arial" pitchFamily="34" charset="0"/>
                <a:ea typeface="Gill Sans SemiBold" charset="0"/>
                <a:sym typeface="Gill Sans SemiBold" charset="0"/>
              </a:rPr>
              <a:t>المهتمين</a:t>
            </a:r>
          </a:p>
        </p:txBody>
      </p:sp>
      <p:sp>
        <p:nvSpPr>
          <p:cNvPr id="18" name="Rectangle 30"/>
          <p:cNvSpPr>
            <a:spLocks/>
          </p:cNvSpPr>
          <p:nvPr/>
        </p:nvSpPr>
        <p:spPr bwMode="auto">
          <a:xfrm>
            <a:off x="6324600" y="4648200"/>
            <a:ext cx="2362200" cy="55399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 rtl="1">
              <a:defRPr/>
            </a:pPr>
            <a:r>
              <a:rPr lang="ar-KW" sz="3600" b="1" dirty="0">
                <a:solidFill>
                  <a:schemeClr val="tx1"/>
                </a:solidFill>
                <a:latin typeface="Arial" pitchFamily="34" charset="0"/>
                <a:ea typeface="Gill Sans SemiBold" charset="0"/>
                <a:sym typeface="Gill Sans SemiBold" charset="0"/>
              </a:rPr>
              <a:t>كللت</a:t>
            </a:r>
          </a:p>
        </p:txBody>
      </p:sp>
      <p:sp>
        <p:nvSpPr>
          <p:cNvPr id="19" name="Rectangle 30"/>
          <p:cNvSpPr>
            <a:spLocks/>
          </p:cNvSpPr>
          <p:nvPr/>
        </p:nvSpPr>
        <p:spPr bwMode="auto">
          <a:xfrm>
            <a:off x="6248400" y="5334000"/>
            <a:ext cx="2362200" cy="55399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 rtl="1">
              <a:defRPr/>
            </a:pPr>
            <a:r>
              <a:rPr lang="ar-KW" sz="3600" b="1" dirty="0">
                <a:solidFill>
                  <a:schemeClr val="tx1"/>
                </a:solidFill>
                <a:latin typeface="Arial" pitchFamily="34" charset="0"/>
                <a:ea typeface="Gill Sans SemiBold" charset="0"/>
                <a:sym typeface="Gill Sans SemiBold" charset="0"/>
              </a:rPr>
              <a:t>مأثرة</a:t>
            </a:r>
          </a:p>
        </p:txBody>
      </p:sp>
      <p:sp>
        <p:nvSpPr>
          <p:cNvPr id="20" name="Rectangle 30"/>
          <p:cNvSpPr>
            <a:spLocks/>
          </p:cNvSpPr>
          <p:nvPr/>
        </p:nvSpPr>
        <p:spPr bwMode="auto">
          <a:xfrm>
            <a:off x="6324600" y="6019800"/>
            <a:ext cx="2362200" cy="55399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 rtl="1">
              <a:defRPr/>
            </a:pPr>
            <a:r>
              <a:rPr lang="ar-KW" sz="3600" b="1" dirty="0">
                <a:solidFill>
                  <a:schemeClr val="tx1"/>
                </a:solidFill>
                <a:latin typeface="Arial" pitchFamily="34" charset="0"/>
                <a:ea typeface="Gill Sans SemiBold" charset="0"/>
                <a:sym typeface="Gill Sans SemiBold" charset="0"/>
              </a:rPr>
              <a:t>إحراز</a:t>
            </a:r>
          </a:p>
        </p:txBody>
      </p:sp>
      <p:sp>
        <p:nvSpPr>
          <p:cNvPr id="21" name="Rectangle 30"/>
          <p:cNvSpPr>
            <a:spLocks/>
          </p:cNvSpPr>
          <p:nvPr/>
        </p:nvSpPr>
        <p:spPr bwMode="auto">
          <a:xfrm>
            <a:off x="228600" y="2590800"/>
            <a:ext cx="5638800" cy="5539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 rtl="1">
              <a:defRPr/>
            </a:pPr>
            <a:r>
              <a:rPr lang="ar-KW" sz="3600" b="1" dirty="0">
                <a:solidFill>
                  <a:srgbClr val="FF0000"/>
                </a:solidFill>
              </a:rPr>
              <a:t>جزءًا</a:t>
            </a:r>
            <a:endParaRPr lang="ar-KW" sz="3600" b="1" dirty="0">
              <a:solidFill>
                <a:srgbClr val="FF0000"/>
              </a:solidFill>
              <a:latin typeface="Arial" pitchFamily="34" charset="0"/>
              <a:ea typeface="Gill Sans SemiBold" charset="0"/>
              <a:sym typeface="Gill Sans SemiBold" charset="0"/>
            </a:endParaRPr>
          </a:p>
        </p:txBody>
      </p:sp>
      <p:sp>
        <p:nvSpPr>
          <p:cNvPr id="22" name="Rectangle 30"/>
          <p:cNvSpPr>
            <a:spLocks/>
          </p:cNvSpPr>
          <p:nvPr/>
        </p:nvSpPr>
        <p:spPr bwMode="auto">
          <a:xfrm>
            <a:off x="228600" y="3276600"/>
            <a:ext cx="5638800" cy="5539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 rtl="1">
              <a:defRPr/>
            </a:pPr>
            <a:r>
              <a:rPr lang="ar-KW" sz="3600" b="1" dirty="0">
                <a:solidFill>
                  <a:srgbClr val="FF0000"/>
                </a:solidFill>
              </a:rPr>
              <a:t>بارعين</a:t>
            </a:r>
            <a:endParaRPr lang="ar-KW" sz="3600" b="1" dirty="0">
              <a:solidFill>
                <a:srgbClr val="FF0000"/>
              </a:solidFill>
              <a:latin typeface="Arial" pitchFamily="34" charset="0"/>
              <a:ea typeface="Gill Sans SemiBold" charset="0"/>
              <a:sym typeface="Gill Sans SemiBold" charset="0"/>
            </a:endParaRPr>
          </a:p>
        </p:txBody>
      </p:sp>
      <p:sp>
        <p:nvSpPr>
          <p:cNvPr id="23" name="Rectangle 30"/>
          <p:cNvSpPr>
            <a:spLocks/>
          </p:cNvSpPr>
          <p:nvPr/>
        </p:nvSpPr>
        <p:spPr bwMode="auto">
          <a:xfrm>
            <a:off x="228600" y="3962400"/>
            <a:ext cx="5638800" cy="5539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 rtl="1">
              <a:defRPr/>
            </a:pPr>
            <a:r>
              <a:rPr lang="ar-KW" sz="3600" b="1" dirty="0">
                <a:solidFill>
                  <a:srgbClr val="FF0000"/>
                </a:solidFill>
              </a:rPr>
              <a:t>المعتنين</a:t>
            </a:r>
            <a:endParaRPr lang="ar-KW" sz="3600" b="1" dirty="0">
              <a:solidFill>
                <a:srgbClr val="FF0000"/>
              </a:solidFill>
              <a:latin typeface="Arial" pitchFamily="34" charset="0"/>
              <a:ea typeface="Gill Sans SemiBold" charset="0"/>
              <a:sym typeface="Gill Sans SemiBold" charset="0"/>
            </a:endParaRPr>
          </a:p>
        </p:txBody>
      </p:sp>
      <p:sp>
        <p:nvSpPr>
          <p:cNvPr id="24" name="Rectangle 30"/>
          <p:cNvSpPr>
            <a:spLocks/>
          </p:cNvSpPr>
          <p:nvPr/>
        </p:nvSpPr>
        <p:spPr bwMode="auto">
          <a:xfrm>
            <a:off x="228600" y="4648200"/>
            <a:ext cx="5638800" cy="5539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 rtl="1">
              <a:defRPr/>
            </a:pPr>
            <a:r>
              <a:rPr lang="ar-KW" sz="3600" b="1" dirty="0">
                <a:solidFill>
                  <a:srgbClr val="FF0000"/>
                </a:solidFill>
              </a:rPr>
              <a:t>توجت</a:t>
            </a:r>
            <a:endParaRPr lang="ar-KW" sz="3600" b="1" dirty="0">
              <a:solidFill>
                <a:srgbClr val="FF0000"/>
              </a:solidFill>
              <a:latin typeface="Arial" pitchFamily="34" charset="0"/>
              <a:ea typeface="Gill Sans SemiBold" charset="0"/>
              <a:sym typeface="Gill Sans SemiBold" charset="0"/>
            </a:endParaRPr>
          </a:p>
        </p:txBody>
      </p:sp>
      <p:sp>
        <p:nvSpPr>
          <p:cNvPr id="25" name="Rectangle 30"/>
          <p:cNvSpPr>
            <a:spLocks/>
          </p:cNvSpPr>
          <p:nvPr/>
        </p:nvSpPr>
        <p:spPr bwMode="auto">
          <a:xfrm>
            <a:off x="228600" y="5334000"/>
            <a:ext cx="5638800" cy="5539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 rtl="1">
              <a:defRPr/>
            </a:pPr>
            <a:r>
              <a:rPr lang="ar-KW" sz="3600" b="1" dirty="0">
                <a:solidFill>
                  <a:srgbClr val="FF0000"/>
                </a:solidFill>
              </a:rPr>
              <a:t>أفعاله الحميدة</a:t>
            </a:r>
            <a:endParaRPr lang="ar-KW" sz="3600" b="1" dirty="0">
              <a:solidFill>
                <a:srgbClr val="FF0000"/>
              </a:solidFill>
              <a:latin typeface="Arial" pitchFamily="34" charset="0"/>
              <a:ea typeface="Gill Sans SemiBold" charset="0"/>
              <a:sym typeface="Gill Sans SemiBold" charset="0"/>
            </a:endParaRPr>
          </a:p>
        </p:txBody>
      </p:sp>
      <p:sp>
        <p:nvSpPr>
          <p:cNvPr id="26" name="Rectangle 30"/>
          <p:cNvSpPr>
            <a:spLocks/>
          </p:cNvSpPr>
          <p:nvPr/>
        </p:nvSpPr>
        <p:spPr bwMode="auto">
          <a:xfrm>
            <a:off x="228600" y="6019800"/>
            <a:ext cx="5638800" cy="5539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 rtl="1">
              <a:defRPr/>
            </a:pPr>
            <a:r>
              <a:rPr lang="ar-KW" sz="3600" b="1" dirty="0">
                <a:solidFill>
                  <a:srgbClr val="FF0000"/>
                </a:solidFill>
              </a:rPr>
              <a:t>تحقيق</a:t>
            </a:r>
            <a:endParaRPr lang="ar-KW" sz="3600" b="1" dirty="0">
              <a:solidFill>
                <a:srgbClr val="FF0000"/>
              </a:solidFill>
              <a:latin typeface="Arial" pitchFamily="34" charset="0"/>
              <a:ea typeface="Gill Sans SemiBold" charset="0"/>
              <a:sym typeface="Gill Sans SemiBold" charset="0"/>
            </a:endParaRPr>
          </a:p>
        </p:txBody>
      </p:sp>
      <p:pic>
        <p:nvPicPr>
          <p:cNvPr id="27" name="صورة 26" descr="IMG_2261.PNG"/>
          <p:cNvPicPr>
            <a:picLocks noChangeAspect="1"/>
          </p:cNvPicPr>
          <p:nvPr/>
        </p:nvPicPr>
        <p:blipFill>
          <a:blip r:embed="rId2" cstate="print"/>
          <a:srcRect l="10000" t="66667" r="5556" b="21353"/>
          <a:stretch>
            <a:fillRect/>
          </a:stretch>
        </p:blipFill>
        <p:spPr>
          <a:xfrm>
            <a:off x="0" y="0"/>
            <a:ext cx="9144000" cy="14478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2000" b="1" dirty="0">
                <a:solidFill>
                  <a:schemeClr val="tx1"/>
                </a:solidFill>
                <a:effectLst/>
                <a:cs typeface="+mj-cs"/>
              </a:rPr>
              <a:t>الوحدة التعليمية الثالثة : </a:t>
            </a:r>
            <a:r>
              <a:rPr lang="ar-KW" sz="2000" b="1" dirty="0">
                <a:solidFill>
                  <a:srgbClr val="0000CC"/>
                </a:solidFill>
                <a:effectLst/>
                <a:cs typeface="+mj-cs"/>
              </a:rPr>
              <a:t>هيا نكتشف</a:t>
            </a:r>
          </a:p>
          <a:p>
            <a:pPr algn="ctr" rtl="1"/>
            <a:r>
              <a:rPr lang="ar-KW" sz="2000" b="1" dirty="0">
                <a:solidFill>
                  <a:schemeClr val="tx1"/>
                </a:solidFill>
                <a:effectLst/>
                <a:cs typeface="+mj-cs"/>
              </a:rPr>
              <a:t>النشاط : </a:t>
            </a:r>
            <a:r>
              <a:rPr lang="ar-KW" sz="2000" b="1" dirty="0">
                <a:solidFill>
                  <a:srgbClr val="0000CC"/>
                </a:solidFill>
                <a:effectLst/>
                <a:cs typeface="+mj-cs"/>
              </a:rPr>
              <a:t>الأخوان </a:t>
            </a:r>
            <a:r>
              <a:rPr lang="ar-KW" sz="2000" b="1" dirty="0">
                <a:solidFill>
                  <a:srgbClr val="0000CC"/>
                </a:solidFill>
              </a:rPr>
              <a:t>" </a:t>
            </a:r>
            <a:r>
              <a:rPr lang="ar-KW" sz="2000" b="1" dirty="0" err="1">
                <a:solidFill>
                  <a:srgbClr val="0000CC"/>
                </a:solidFill>
                <a:effectLst/>
                <a:cs typeface="+mj-cs"/>
              </a:rPr>
              <a:t>رايت</a:t>
            </a:r>
            <a:r>
              <a:rPr lang="ar-KW" sz="2000" b="1" dirty="0">
                <a:solidFill>
                  <a:srgbClr val="0000CC"/>
                </a:solidFill>
              </a:rPr>
              <a:t> "</a:t>
            </a:r>
            <a:r>
              <a:rPr lang="ar-KW" sz="2000" b="1" dirty="0">
                <a:solidFill>
                  <a:srgbClr val="0000CC"/>
                </a:solidFill>
                <a:effectLst/>
                <a:cs typeface="+mj-cs"/>
              </a:rPr>
              <a:t> (2-3</a:t>
            </a:r>
            <a:r>
              <a:rPr lang="ar-KW" sz="2000" b="1" dirty="0">
                <a:solidFill>
                  <a:srgbClr val="0000CC"/>
                </a:solidFill>
                <a:cs typeface="+mj-cs"/>
              </a:rPr>
              <a:t>) </a:t>
            </a:r>
            <a:r>
              <a:rPr lang="ar-KW" sz="2000" b="1" dirty="0" err="1">
                <a:solidFill>
                  <a:srgbClr val="0000CC"/>
                </a:solidFill>
                <a:cs typeface="+mj-cs"/>
              </a:rPr>
              <a:t>ص</a:t>
            </a:r>
            <a:r>
              <a:rPr lang="ar-KW" sz="2000" b="1" dirty="0">
                <a:solidFill>
                  <a:srgbClr val="0000CC"/>
                </a:solidFill>
                <a:cs typeface="+mj-cs"/>
              </a:rPr>
              <a:t> 103 – 104 - 105</a:t>
            </a:r>
            <a:endParaRPr lang="ar-KW" sz="2000" b="1" dirty="0">
              <a:solidFill>
                <a:srgbClr val="0000CC"/>
              </a:solidFill>
              <a:effectLst/>
              <a:cs typeface="+mj-cs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04800" y="0"/>
            <a:ext cx="8305800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4400" b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3) الفهم والاستيعاب</a:t>
            </a:r>
            <a:endParaRPr lang="en-US" sz="44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" name="صورة 8" descr="IMG_5747.PNG"/>
          <p:cNvPicPr>
            <a:picLocks noChangeAspect="1"/>
          </p:cNvPicPr>
          <p:nvPr/>
        </p:nvPicPr>
        <p:blipFill>
          <a:blip r:embed="rId2" cstate="print"/>
          <a:srcRect t="34445" b="34444"/>
          <a:stretch>
            <a:fillRect/>
          </a:stretch>
        </p:blipFill>
        <p:spPr>
          <a:xfrm>
            <a:off x="7596187" y="0"/>
            <a:ext cx="1547813" cy="914400"/>
          </a:xfrm>
          <a:prstGeom prst="rect">
            <a:avLst/>
          </a:prstGeom>
        </p:spPr>
      </p:pic>
      <p:pic>
        <p:nvPicPr>
          <p:cNvPr id="10" name="صورة 9" descr="IMG_5747.PNG"/>
          <p:cNvPicPr>
            <a:picLocks noChangeAspect="1"/>
          </p:cNvPicPr>
          <p:nvPr/>
        </p:nvPicPr>
        <p:blipFill>
          <a:blip r:embed="rId2" cstate="print"/>
          <a:srcRect t="34445" b="34444"/>
          <a:stretch>
            <a:fillRect/>
          </a:stretch>
        </p:blipFill>
        <p:spPr>
          <a:xfrm>
            <a:off x="0" y="0"/>
            <a:ext cx="1547813" cy="914400"/>
          </a:xfrm>
          <a:prstGeom prst="rect">
            <a:avLst/>
          </a:prstGeom>
        </p:spPr>
      </p:pic>
      <p:pic>
        <p:nvPicPr>
          <p:cNvPr id="8" name="صورة 7" descr="IMG_2261.PNG"/>
          <p:cNvPicPr>
            <a:picLocks noChangeAspect="1"/>
          </p:cNvPicPr>
          <p:nvPr/>
        </p:nvPicPr>
        <p:blipFill>
          <a:blip r:embed="rId3" cstate="print"/>
          <a:srcRect l="10000" t="77981" r="5556" b="14033"/>
          <a:stretch>
            <a:fillRect/>
          </a:stretch>
        </p:blipFill>
        <p:spPr>
          <a:xfrm>
            <a:off x="0" y="838200"/>
            <a:ext cx="9144000" cy="1066800"/>
          </a:xfrm>
          <a:prstGeom prst="rect">
            <a:avLst/>
          </a:prstGeom>
        </p:spPr>
      </p:pic>
      <p:pic>
        <p:nvPicPr>
          <p:cNvPr id="12" name="صورة 7" descr="IMG_2261.PNG"/>
          <p:cNvPicPr>
            <a:picLocks noChangeAspect="1"/>
          </p:cNvPicPr>
          <p:nvPr/>
        </p:nvPicPr>
        <p:blipFill>
          <a:blip r:embed="rId3" cstate="print"/>
          <a:srcRect l="10000" t="85967" r="5556" b="8329"/>
          <a:stretch>
            <a:fillRect/>
          </a:stretch>
        </p:blipFill>
        <p:spPr>
          <a:xfrm>
            <a:off x="0" y="4495800"/>
            <a:ext cx="9144000" cy="838200"/>
          </a:xfrm>
          <a:prstGeom prst="rect">
            <a:avLst/>
          </a:prstGeom>
        </p:spPr>
      </p:pic>
      <p:sp>
        <p:nvSpPr>
          <p:cNvPr id="11" name="مستطيل 21"/>
          <p:cNvSpPr/>
          <p:nvPr/>
        </p:nvSpPr>
        <p:spPr>
          <a:xfrm>
            <a:off x="0" y="1981200"/>
            <a:ext cx="91440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KW" sz="3600" b="1" dirty="0">
                <a:solidFill>
                  <a:srgbClr val="0000CC"/>
                </a:solidFill>
              </a:rPr>
              <a:t>   - تقصير المسافات بين الدول حول العالم.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15" name="مستطيل 21"/>
          <p:cNvSpPr/>
          <p:nvPr/>
        </p:nvSpPr>
        <p:spPr>
          <a:xfrm>
            <a:off x="6096000" y="2895600"/>
            <a:ext cx="30480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KW" sz="3600" b="1" dirty="0">
                <a:solidFill>
                  <a:srgbClr val="0000CC"/>
                </a:solidFill>
              </a:rPr>
              <a:t>   - نقل البضائع .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16" name="مستطيل 21"/>
          <p:cNvSpPr/>
          <p:nvPr/>
        </p:nvSpPr>
        <p:spPr>
          <a:xfrm>
            <a:off x="3886200" y="2895600"/>
            <a:ext cx="21336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KW" sz="3600" b="1" dirty="0">
                <a:solidFill>
                  <a:srgbClr val="0000CC"/>
                </a:solidFill>
              </a:rPr>
              <a:t>   - للسفر.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17" name="مستطيل 21"/>
          <p:cNvSpPr/>
          <p:nvPr/>
        </p:nvSpPr>
        <p:spPr>
          <a:xfrm>
            <a:off x="0" y="2743200"/>
            <a:ext cx="3733800" cy="99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KW" sz="3600" b="1" dirty="0">
                <a:solidFill>
                  <a:srgbClr val="0000CC"/>
                </a:solidFill>
              </a:rPr>
              <a:t> - إطفاء الحرائق في الغابات الواسعة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19" name="مستطيل 21"/>
          <p:cNvSpPr/>
          <p:nvPr/>
        </p:nvSpPr>
        <p:spPr>
          <a:xfrm>
            <a:off x="4953000" y="3810000"/>
            <a:ext cx="41910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KW" sz="3600" b="1" dirty="0">
                <a:solidFill>
                  <a:srgbClr val="0000CC"/>
                </a:solidFill>
              </a:rPr>
              <a:t>   - نقل المصابين بسرعة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0" name="مستطيل 21"/>
          <p:cNvSpPr/>
          <p:nvPr/>
        </p:nvSpPr>
        <p:spPr>
          <a:xfrm>
            <a:off x="685800" y="3810000"/>
            <a:ext cx="41910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KW" sz="3600" b="1" dirty="0">
                <a:solidFill>
                  <a:srgbClr val="0000CC"/>
                </a:solidFill>
              </a:rPr>
              <a:t>   - ارتياد الفضاء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1" name="مستطيل 21"/>
          <p:cNvSpPr/>
          <p:nvPr/>
        </p:nvSpPr>
        <p:spPr>
          <a:xfrm>
            <a:off x="6781800" y="5410200"/>
            <a:ext cx="23622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KW" sz="3600" b="1" dirty="0">
                <a:solidFill>
                  <a:srgbClr val="0000CC"/>
                </a:solidFill>
              </a:rPr>
              <a:t>   - مجتهدان.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4343400" y="5410200"/>
            <a:ext cx="23622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KW" sz="3600" b="1" dirty="0">
                <a:solidFill>
                  <a:srgbClr val="0000CC"/>
                </a:solidFill>
              </a:rPr>
              <a:t>   - طموحان.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3" name="مستطيل 21"/>
          <p:cNvSpPr/>
          <p:nvPr/>
        </p:nvSpPr>
        <p:spPr>
          <a:xfrm>
            <a:off x="762000" y="5943600"/>
            <a:ext cx="83820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KW" sz="3600" b="1" dirty="0">
                <a:solidFill>
                  <a:srgbClr val="0000CC"/>
                </a:solidFill>
              </a:rPr>
              <a:t>   - يسعيان للنجاح وتحقيق الهدف بقوة وإصرار.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4" name="مستطيل 21"/>
          <p:cNvSpPr/>
          <p:nvPr/>
        </p:nvSpPr>
        <p:spPr>
          <a:xfrm>
            <a:off x="2590800" y="5410200"/>
            <a:ext cx="16764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KW" sz="3600" b="1" dirty="0">
                <a:solidFill>
                  <a:srgbClr val="0000CC"/>
                </a:solidFill>
              </a:rPr>
              <a:t>   - ذكيان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5" name="مستطيل 21"/>
          <p:cNvSpPr/>
          <p:nvPr/>
        </p:nvSpPr>
        <p:spPr>
          <a:xfrm>
            <a:off x="533400" y="5410200"/>
            <a:ext cx="1905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KW" sz="3600" b="1" dirty="0">
                <a:solidFill>
                  <a:srgbClr val="0000CC"/>
                </a:solidFill>
              </a:rPr>
              <a:t>- صبوران</a:t>
            </a:r>
            <a:endParaRPr lang="en-US" sz="3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2000" b="1" dirty="0">
                <a:solidFill>
                  <a:schemeClr val="tx1"/>
                </a:solidFill>
                <a:effectLst/>
                <a:cs typeface="+mj-cs"/>
              </a:rPr>
              <a:t>الوحدة التعليمية الثالثة : </a:t>
            </a:r>
            <a:r>
              <a:rPr lang="ar-KW" sz="2000" b="1" dirty="0">
                <a:solidFill>
                  <a:srgbClr val="0000CC"/>
                </a:solidFill>
                <a:effectLst/>
                <a:cs typeface="+mj-cs"/>
              </a:rPr>
              <a:t>هيا نكتشف</a:t>
            </a:r>
          </a:p>
          <a:p>
            <a:pPr algn="ctr" rtl="1"/>
            <a:r>
              <a:rPr lang="ar-KW" sz="2000" b="1" dirty="0">
                <a:solidFill>
                  <a:schemeClr val="tx1"/>
                </a:solidFill>
                <a:effectLst/>
                <a:cs typeface="+mj-cs"/>
              </a:rPr>
              <a:t>النشاط : </a:t>
            </a:r>
            <a:r>
              <a:rPr lang="ar-KW" sz="2000" b="1" dirty="0">
                <a:solidFill>
                  <a:srgbClr val="0000CC"/>
                </a:solidFill>
                <a:effectLst/>
                <a:cs typeface="+mj-cs"/>
              </a:rPr>
              <a:t>الأخوان </a:t>
            </a:r>
            <a:r>
              <a:rPr lang="ar-KW" sz="2000" b="1" dirty="0">
                <a:solidFill>
                  <a:srgbClr val="0000CC"/>
                </a:solidFill>
              </a:rPr>
              <a:t>" </a:t>
            </a:r>
            <a:r>
              <a:rPr lang="ar-KW" sz="2000" b="1" dirty="0" err="1">
                <a:solidFill>
                  <a:srgbClr val="0000CC"/>
                </a:solidFill>
                <a:effectLst/>
                <a:cs typeface="+mj-cs"/>
              </a:rPr>
              <a:t>رايت</a:t>
            </a:r>
            <a:r>
              <a:rPr lang="ar-KW" sz="2000" b="1" dirty="0">
                <a:solidFill>
                  <a:srgbClr val="0000CC"/>
                </a:solidFill>
              </a:rPr>
              <a:t> "</a:t>
            </a:r>
            <a:r>
              <a:rPr lang="ar-KW" sz="2000" b="1" dirty="0">
                <a:solidFill>
                  <a:srgbClr val="0000CC"/>
                </a:solidFill>
                <a:effectLst/>
                <a:cs typeface="+mj-cs"/>
              </a:rPr>
              <a:t> (2-3</a:t>
            </a:r>
            <a:r>
              <a:rPr lang="ar-KW" sz="2000" b="1" dirty="0">
                <a:solidFill>
                  <a:srgbClr val="0000CC"/>
                </a:solidFill>
                <a:cs typeface="+mj-cs"/>
              </a:rPr>
              <a:t>) </a:t>
            </a:r>
            <a:r>
              <a:rPr lang="ar-KW" sz="2000" b="1" dirty="0" err="1">
                <a:solidFill>
                  <a:srgbClr val="0000CC"/>
                </a:solidFill>
                <a:cs typeface="+mj-cs"/>
              </a:rPr>
              <a:t>ص</a:t>
            </a:r>
            <a:r>
              <a:rPr lang="ar-KW" sz="2000" b="1" dirty="0">
                <a:solidFill>
                  <a:srgbClr val="0000CC"/>
                </a:solidFill>
                <a:cs typeface="+mj-cs"/>
              </a:rPr>
              <a:t> 103 – 104 - 105</a:t>
            </a:r>
            <a:endParaRPr lang="ar-KW" sz="2000" b="1" dirty="0">
              <a:solidFill>
                <a:srgbClr val="0000CC"/>
              </a:solidFill>
              <a:effectLst/>
              <a:cs typeface="+mj-cs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04800" y="0"/>
            <a:ext cx="8305800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4400" b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3) الفهم والاستيعاب</a:t>
            </a:r>
            <a:endParaRPr lang="en-US" sz="44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" name="صورة 8" descr="IMG_5747.PNG"/>
          <p:cNvPicPr>
            <a:picLocks noChangeAspect="1"/>
          </p:cNvPicPr>
          <p:nvPr/>
        </p:nvPicPr>
        <p:blipFill>
          <a:blip r:embed="rId2" cstate="print"/>
          <a:srcRect t="34445" b="34444"/>
          <a:stretch>
            <a:fillRect/>
          </a:stretch>
        </p:blipFill>
        <p:spPr>
          <a:xfrm>
            <a:off x="7596187" y="0"/>
            <a:ext cx="1547813" cy="914400"/>
          </a:xfrm>
          <a:prstGeom prst="rect">
            <a:avLst/>
          </a:prstGeom>
        </p:spPr>
      </p:pic>
      <p:pic>
        <p:nvPicPr>
          <p:cNvPr id="10" name="صورة 9" descr="IMG_5747.PNG"/>
          <p:cNvPicPr>
            <a:picLocks noChangeAspect="1"/>
          </p:cNvPicPr>
          <p:nvPr/>
        </p:nvPicPr>
        <p:blipFill>
          <a:blip r:embed="rId2" cstate="print"/>
          <a:srcRect t="34445" b="34444"/>
          <a:stretch>
            <a:fillRect/>
          </a:stretch>
        </p:blipFill>
        <p:spPr>
          <a:xfrm>
            <a:off x="0" y="0"/>
            <a:ext cx="1547813" cy="914400"/>
          </a:xfrm>
          <a:prstGeom prst="rect">
            <a:avLst/>
          </a:prstGeom>
        </p:spPr>
      </p:pic>
      <p:pic>
        <p:nvPicPr>
          <p:cNvPr id="14" name="صورة 10" descr="IMG_2262.PNG"/>
          <p:cNvPicPr>
            <a:picLocks noChangeAspect="1"/>
          </p:cNvPicPr>
          <p:nvPr/>
        </p:nvPicPr>
        <p:blipFill>
          <a:blip r:embed="rId3" cstate="print"/>
          <a:srcRect l="6056" t="8889" r="9167" b="77222"/>
          <a:stretch>
            <a:fillRect/>
          </a:stretch>
        </p:blipFill>
        <p:spPr>
          <a:xfrm>
            <a:off x="0" y="762000"/>
            <a:ext cx="9144000" cy="3886200"/>
          </a:xfrm>
          <a:prstGeom prst="rect">
            <a:avLst/>
          </a:prstGeom>
        </p:spPr>
      </p:pic>
      <p:sp>
        <p:nvSpPr>
          <p:cNvPr id="16" name="Rectangle 30"/>
          <p:cNvSpPr>
            <a:spLocks/>
          </p:cNvSpPr>
          <p:nvPr/>
        </p:nvSpPr>
        <p:spPr bwMode="auto">
          <a:xfrm>
            <a:off x="6324600" y="2438400"/>
            <a:ext cx="22860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 rtl="1">
              <a:defRPr/>
            </a:pPr>
            <a:r>
              <a:rPr lang="ar-KW" sz="3600" b="1" dirty="0">
                <a:solidFill>
                  <a:srgbClr val="0000CC"/>
                </a:solidFill>
                <a:latin typeface="Arial" pitchFamily="34" charset="0"/>
                <a:ea typeface="Gill Sans SemiBold" charset="0"/>
                <a:sym typeface="Gill Sans SemiBold" charset="0"/>
              </a:rPr>
              <a:t>تعلم كيفية</a:t>
            </a:r>
          </a:p>
          <a:p>
            <a:pPr algn="ctr" rtl="1">
              <a:defRPr/>
            </a:pPr>
            <a:r>
              <a:rPr lang="ar-KW" sz="3600" b="1" dirty="0">
                <a:solidFill>
                  <a:srgbClr val="0000CC"/>
                </a:solidFill>
                <a:latin typeface="Arial" pitchFamily="34" charset="0"/>
                <a:ea typeface="Gill Sans SemiBold" charset="0"/>
                <a:sym typeface="Gill Sans SemiBold" charset="0"/>
              </a:rPr>
              <a:t>الطيران</a:t>
            </a:r>
          </a:p>
        </p:txBody>
      </p:sp>
      <p:sp>
        <p:nvSpPr>
          <p:cNvPr id="17" name="Rectangle 30"/>
          <p:cNvSpPr>
            <a:spLocks/>
          </p:cNvSpPr>
          <p:nvPr/>
        </p:nvSpPr>
        <p:spPr bwMode="auto">
          <a:xfrm>
            <a:off x="3429000" y="2438400"/>
            <a:ext cx="22860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 rtl="1">
              <a:defRPr/>
            </a:pPr>
            <a:r>
              <a:rPr lang="ar-KW" sz="3600" b="1" dirty="0">
                <a:solidFill>
                  <a:srgbClr val="0000CC"/>
                </a:solidFill>
                <a:latin typeface="Arial" pitchFamily="34" charset="0"/>
                <a:ea typeface="Gill Sans SemiBold" charset="0"/>
                <a:sym typeface="Gill Sans SemiBold" charset="0"/>
              </a:rPr>
              <a:t>صنع طائرة ورقية</a:t>
            </a:r>
          </a:p>
        </p:txBody>
      </p:sp>
      <p:sp>
        <p:nvSpPr>
          <p:cNvPr id="18" name="Rectangle 30"/>
          <p:cNvSpPr>
            <a:spLocks/>
          </p:cNvSpPr>
          <p:nvPr/>
        </p:nvSpPr>
        <p:spPr bwMode="auto">
          <a:xfrm>
            <a:off x="381000" y="2286000"/>
            <a:ext cx="2590800" cy="17235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 rtl="1">
              <a:defRPr/>
            </a:pPr>
            <a:r>
              <a:rPr lang="ar-KW" sz="2800" b="1" dirty="0">
                <a:solidFill>
                  <a:srgbClr val="0000CC"/>
                </a:solidFill>
              </a:rPr>
              <a:t>ابتكار طائرة شراعية تتسع لراكب واحد على ثلاث مراحل ونجحت المرحلة الثالثة</a:t>
            </a:r>
            <a:endParaRPr lang="ar-KW" sz="2800" b="1" dirty="0">
              <a:solidFill>
                <a:srgbClr val="0000CC"/>
              </a:solidFill>
              <a:latin typeface="Arial" pitchFamily="34" charset="0"/>
              <a:ea typeface="Gill Sans SemiBold" charset="0"/>
              <a:sym typeface="Gill Sans SemiBold" charset="0"/>
            </a:endParaRPr>
          </a:p>
        </p:txBody>
      </p:sp>
      <p:pic>
        <p:nvPicPr>
          <p:cNvPr id="19" name="Picture 18" descr="IMG_5749.PNG"/>
          <p:cNvPicPr>
            <a:picLocks noChangeAspect="1"/>
          </p:cNvPicPr>
          <p:nvPr/>
        </p:nvPicPr>
        <p:blipFill>
          <a:blip r:embed="rId4" cstate="print"/>
          <a:srcRect l="12469" t="36666" r="16420" b="36667"/>
          <a:stretch>
            <a:fillRect/>
          </a:stretch>
        </p:blipFill>
        <p:spPr>
          <a:xfrm>
            <a:off x="6477000" y="4648200"/>
            <a:ext cx="2667000" cy="2209800"/>
          </a:xfrm>
          <a:prstGeom prst="rect">
            <a:avLst/>
          </a:prstGeom>
        </p:spPr>
      </p:pic>
      <p:pic>
        <p:nvPicPr>
          <p:cNvPr id="20" name="Picture 19" descr="IMG_5752.PNG"/>
          <p:cNvPicPr>
            <a:picLocks noChangeAspect="1"/>
          </p:cNvPicPr>
          <p:nvPr/>
        </p:nvPicPr>
        <p:blipFill>
          <a:blip r:embed="rId5" cstate="print"/>
          <a:srcRect l="12469" t="35556" r="8519" b="35555"/>
          <a:stretch>
            <a:fillRect/>
          </a:stretch>
        </p:blipFill>
        <p:spPr>
          <a:xfrm>
            <a:off x="3276600" y="4648200"/>
            <a:ext cx="3048000" cy="2209800"/>
          </a:xfrm>
          <a:prstGeom prst="rect">
            <a:avLst/>
          </a:prstGeom>
        </p:spPr>
      </p:pic>
      <p:pic>
        <p:nvPicPr>
          <p:cNvPr id="21" name="Picture 20" descr="IMG_5754.PNG"/>
          <p:cNvPicPr>
            <a:picLocks noChangeAspect="1"/>
          </p:cNvPicPr>
          <p:nvPr/>
        </p:nvPicPr>
        <p:blipFill>
          <a:blip r:embed="rId6" cstate="print"/>
          <a:srcRect l="18395" t="38889" r="6543" b="35556"/>
          <a:stretch>
            <a:fillRect/>
          </a:stretch>
        </p:blipFill>
        <p:spPr>
          <a:xfrm>
            <a:off x="0" y="4648200"/>
            <a:ext cx="3124200" cy="1066800"/>
          </a:xfrm>
          <a:prstGeom prst="rect">
            <a:avLst/>
          </a:prstGeom>
        </p:spPr>
      </p:pic>
      <p:pic>
        <p:nvPicPr>
          <p:cNvPr id="24" name="Picture 23" descr="IMG_5759.PNG"/>
          <p:cNvPicPr>
            <a:picLocks noChangeAspect="1"/>
          </p:cNvPicPr>
          <p:nvPr/>
        </p:nvPicPr>
        <p:blipFill>
          <a:blip r:embed="rId7" cstate="print"/>
          <a:srcRect l="11852" t="36667" r="11111" b="46666"/>
          <a:stretch>
            <a:fillRect/>
          </a:stretch>
        </p:blipFill>
        <p:spPr>
          <a:xfrm>
            <a:off x="0" y="5715000"/>
            <a:ext cx="3124200" cy="1143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476</Words>
  <Application>Microsoft Office PowerPoint</Application>
  <PresentationFormat>عرض على الشاشة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Arabic Typesetting</vt:lpstr>
      <vt:lpstr>Arial</vt:lpstr>
      <vt:lpstr>Calibri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tamer-hesham@hotmail.com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Imagination Boy</dc:creator>
  <cp:lastModifiedBy>دانه محمد راشد راشد</cp:lastModifiedBy>
  <cp:revision>96</cp:revision>
  <dcterms:created xsi:type="dcterms:W3CDTF">2016-10-02T11:51:49Z</dcterms:created>
  <dcterms:modified xsi:type="dcterms:W3CDTF">2023-06-12T15:32:52Z</dcterms:modified>
</cp:coreProperties>
</file>