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  <p:sldMasterId id="2147483682" r:id="rId3"/>
    <p:sldMasterId id="2147483695" r:id="rId4"/>
  </p:sldMasterIdLst>
  <p:notesMasterIdLst>
    <p:notesMasterId r:id="rId41"/>
  </p:notesMasterIdLst>
  <p:handoutMasterIdLst>
    <p:handoutMasterId r:id="rId42"/>
  </p:handoutMasterIdLst>
  <p:sldIdLst>
    <p:sldId id="308" r:id="rId5"/>
    <p:sldId id="1240" r:id="rId6"/>
    <p:sldId id="1258" r:id="rId7"/>
    <p:sldId id="1241" r:id="rId8"/>
    <p:sldId id="1246" r:id="rId9"/>
    <p:sldId id="1247" r:id="rId10"/>
    <p:sldId id="1248" r:id="rId11"/>
    <p:sldId id="1250" r:id="rId12"/>
    <p:sldId id="256" r:id="rId13"/>
    <p:sldId id="257" r:id="rId14"/>
    <p:sldId id="1251" r:id="rId15"/>
    <p:sldId id="1252" r:id="rId16"/>
    <p:sldId id="270" r:id="rId17"/>
    <p:sldId id="279" r:id="rId18"/>
    <p:sldId id="1253" r:id="rId19"/>
    <p:sldId id="273" r:id="rId20"/>
    <p:sldId id="281" r:id="rId21"/>
    <p:sldId id="274" r:id="rId22"/>
    <p:sldId id="282" r:id="rId23"/>
    <p:sldId id="276" r:id="rId24"/>
    <p:sldId id="277" r:id="rId25"/>
    <p:sldId id="284" r:id="rId26"/>
    <p:sldId id="278" r:id="rId27"/>
    <p:sldId id="285" r:id="rId28"/>
    <p:sldId id="269" r:id="rId29"/>
    <p:sldId id="1259" r:id="rId30"/>
    <p:sldId id="304" r:id="rId31"/>
    <p:sldId id="305" r:id="rId32"/>
    <p:sldId id="307" r:id="rId33"/>
    <p:sldId id="1256" r:id="rId34"/>
    <p:sldId id="1254" r:id="rId35"/>
    <p:sldId id="1255" r:id="rId36"/>
    <p:sldId id="1243" r:id="rId37"/>
    <p:sldId id="1244" r:id="rId38"/>
    <p:sldId id="1245" r:id="rId39"/>
    <p:sldId id="1257" r:id="rId40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1D8B7"/>
    <a:srgbClr val="A09D79"/>
    <a:srgbClr val="AD5C4D"/>
    <a:srgbClr val="543E35"/>
    <a:srgbClr val="637700"/>
    <a:srgbClr val="FFF4ED"/>
    <a:srgbClr val="5E6A76"/>
    <a:srgbClr val="F8F3F0"/>
    <a:srgbClr val="D7D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830"/>
  </p:normalViewPr>
  <p:slideViewPr>
    <p:cSldViewPr snapToGrid="0">
      <p:cViewPr varScale="1">
        <p:scale>
          <a:sx n="72" d="100"/>
          <a:sy n="72" d="100"/>
        </p:scale>
        <p:origin x="381" y="30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2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FD913024-4032-4B4F-8680-09D5E08EDB6E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F2AE225E-43E0-7047-8ADB-DD9EBB41B4D0}" type="datetimeFigureOut">
              <a:rPr lang="en-US" noProof="0" smtClean="0"/>
              <a:t>6/10/2023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4908-D4E1-4655-ACC0-CFD8738D3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C2223-B850-4996-AD43-A958E709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79C6C-B856-40FB-BB38-DB30B87A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0DABD-AC67-48DA-AB9A-D55F8F1EC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09F89-2460-4EED-8828-2609A1A1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5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5FB1-CC1B-4A9F-A0AE-A8150B10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F8620-73C5-4655-8A5B-8C0A662B8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FB40F-19A7-42AA-AD77-557A2099B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7902-0FA1-43E2-A23C-5F156301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8F1F9-0E1F-4438-872B-7F287A18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5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5E6D-3DAB-440E-B6D4-716C42B6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0700F-D4EF-4039-A0AA-2B9EBAFF5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2E54F-D30E-401C-AAEF-FAB11771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332D8-E487-4FD3-A74D-C85D60B5B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3AB7E-7033-4E31-AAD4-7447023C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62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7003-E89C-40AA-BE3F-F3AB5AE73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26B8C-772A-41F8-8127-39849F97B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686CA-9A9F-4C70-8BA2-1CC759158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F8432-3903-4587-9AFE-A1DF0044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FE750-8909-4FC4-8345-32F34391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9D11F-2564-4FFB-9EF3-F3A54416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89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6BAE-51B8-4417-9308-E5F4B7CD0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EABC-6BBF-4979-A77A-2229CC031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C1B5D-2D26-4FDD-99E5-EED5DB964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21734-B8D9-4413-BE12-4078AF6A1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CF0522-B3DD-430F-8264-344B576A6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AF06F5-93C5-4FEC-8B8C-32B4A1C0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A0C44-4B2C-4754-88B7-B0D65A475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6AB014-7A7F-4B2E-8A9A-2962A3FA2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11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BDA59-2E24-4F6A-905B-FBB125FD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D8ABD3-49A9-4C11-AB33-A16A091D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4A5A9-3469-4C34-8A55-72743BE1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D454C-D40E-474B-9121-18E15A031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40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28005C-E7F4-4F6E-A3BC-61D71DC7E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9352A-91E7-478B-8F91-FAF32F99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92C4D-894E-4DCD-A455-F2C3D325C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93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9971-D936-4662-821A-3049F9BD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59C40-BE8C-4C99-B4F0-1EEC9E069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9B38E-F654-4F6D-AA23-8BED231B8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CAD0B-D34C-44B0-8D4A-E7FC92D4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1DA2B-E9C7-4AE8-991C-EDE5627CA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0CEB3-6833-4BB4-A3EB-D5596A5D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29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2148-77A3-4AAA-A811-DD635871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9D158-B630-46B6-8191-C72638CF7C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1ED2C-8600-47B3-BB9D-EB6BD960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B4A3F-7C5F-4FC0-B8E9-65710D34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EDE1F-669F-4B0A-825E-76847156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DF2DA-B7D3-4B2E-AC01-188B9A6D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84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A4AED-5B8F-4DA3-BD38-E62241DF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C89CD-3F49-4502-A290-46B6123AE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1402A-CEBB-49A7-BC6E-8E20A0E1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72E15-E0CC-434E-A889-8B86A7CF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D2F8-2E3B-409E-82DF-C0D20B96B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7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D4FBA-29B5-4D9F-8699-F05E39C6FA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CB4F6-3F23-4200-8A1A-40F11B11E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9A278-0D33-4E2C-8168-354F4A525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D7BF6-4B4D-4EED-AA05-A150B438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C9644-542B-4C6C-875C-617962D3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787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3837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04672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81992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9188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27494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992515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>
            <a:spLocks noGrp="1"/>
          </p:cNvSpPr>
          <p:nvPr>
            <p:ph type="pic" sz="half" idx="21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1" cy="4648200"/>
          </a:xfrm>
          <a:prstGeom prst="rect">
            <a:avLst/>
          </a:prstGeom>
        </p:spPr>
        <p:txBody>
          <a:bodyPr/>
          <a:lstStyle>
            <a:lvl1pPr marL="209550" indent="-209550" rtl="1">
              <a:spcBef>
                <a:spcPts val="1688"/>
              </a:spcBef>
              <a:defRPr sz="1425"/>
            </a:lvl1pPr>
            <a:lvl2pPr marL="419100" indent="-209550" rtl="1">
              <a:spcBef>
                <a:spcPts val="1688"/>
              </a:spcBef>
              <a:defRPr sz="1425"/>
            </a:lvl2pPr>
            <a:lvl3pPr marL="628650" indent="-209550" rtl="1">
              <a:spcBef>
                <a:spcPts val="1688"/>
              </a:spcBef>
              <a:defRPr sz="1425"/>
            </a:lvl3pPr>
            <a:lvl4pPr marL="838200" indent="-209550" rtl="1">
              <a:spcBef>
                <a:spcPts val="1688"/>
              </a:spcBef>
              <a:defRPr sz="1425"/>
            </a:lvl4pPr>
            <a:lvl5pPr marL="1047750" indent="-209550" rtl="1">
              <a:spcBef>
                <a:spcPts val="1688"/>
              </a:spcBef>
              <a:defRPr sz="14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154218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02538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e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e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37305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0"/>
            <a:ext cx="9810751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1" y="3055055"/>
            <a:ext cx="9810751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4965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85237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05846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4A5D1-AEB4-431F-B598-25626CD90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8F121-49A0-4CD2-957B-B7EA8C499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E0152-6D7A-46B3-BA84-AAD281C18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420A0-6DF3-44F6-AD9F-1493995AA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8F0B1-C9F2-43D4-943F-B58323FE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052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2BEC-2DB0-4DE1-9A55-E3A54A70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5FBD3-CCB2-4FB1-B3F4-97B080317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7F1D2-3080-4EEF-8368-2F8AD446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F459D-153E-45C5-9E2D-75FB84EE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00594-FB4D-48F1-BB4B-DBF6E528E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1967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4D5A-A832-42C7-BFA0-42C7D0110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E55C8-EA59-406E-B5C7-2C37502C7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ECF44-50F2-4E55-A05C-006AC2CA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6EA51-8EA1-4BEE-9AFF-836729D8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19808-084D-43BD-867B-7BC28F3B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146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D4B7B-7194-47E7-8F1E-08200CAE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B3E88-C433-4F50-8119-0475A161D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E58A5-0AB0-4C4F-AD34-EE8A19404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7E5AC-9F5B-4592-9093-9C96E618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15728-47FD-4115-A359-FDE56114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2E62A-C517-4F14-AD07-CD2F4D8B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818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E576-D93D-492B-858A-BF84AB479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B499-93E0-4245-AF75-239F28C84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FC9E2-E8A6-4B3D-BA26-32591029E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44FA2-CA80-49EC-81B6-220CF7C63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708291-53B7-4604-8C82-8CFEE6A6C1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E33B39-34C6-4084-A86C-C791AEA2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562DDE-2E71-4892-8CAA-73CC9C67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228680-6958-49F5-A71B-030A77A5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353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D3A6-A21B-42F9-9E52-8094E9A11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0C92E-FEF0-4FA6-AB0B-E5B69EB88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035D1-D50C-4171-87E1-928774F0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95971-6F0D-4A80-85D3-8006B731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249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22655B-83A0-48A0-BDB3-0B09BD0C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9FAD71-EB65-4592-B77B-ECBAA2BF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EE98B-C6CA-4C1E-933F-37735FF1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3721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545D-7FA3-449C-9BA2-EE33B1493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D4FE6-9C4E-4118-B3E7-8D9ACF0EC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AEEDE-CED1-4124-9755-E036EE576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98EE4-199F-4CF2-AD76-B254867B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BC400-6371-4EB2-A9F7-54DD6921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4E126-F267-4AF4-9E37-404A2B8DE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17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D3CE6-15AF-4A28-A25D-2F38BF5F8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51D7C3-0D1E-4A2B-A6BB-02FFAC186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E1634-99A5-464E-937A-BCF066332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49B80-4CC6-4DDE-B1B3-3EB4252E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51D10-F165-479C-8DD5-58D0BBCF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EF75A-AF9C-4251-91D2-C2EC188E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928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782E-4EDD-4DE3-BD31-B2714457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CF812-CDCB-48FB-AE54-5C42288E4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EEADD-7DB9-4228-935B-720850A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70F89-92DF-4C61-847C-68BE8A0B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04C7C-7515-4A57-BA13-505F9D95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0379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CE01C9-1EDB-4B36-8554-D65A2E3C9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C7FCE-D0E7-4664-B52F-91F438E4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F148F-B4ED-4530-A2CD-EB89E03C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89FDE-6607-4F05-9513-A169FAF2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81389-7F1D-464D-AE29-48DE215C5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428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/>
          <a:lstStyle>
            <a:lvl1pPr algn="ctr">
              <a:defRPr sz="2400" cap="all" baseline="0">
                <a:latin typeface="Gill Sans Nova" panose="020B06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220BFF-864C-4BA7-8A8A-A3F49B63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B3C2A-0A98-4554-AE64-1C23CECAD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A0C91-6833-453D-BED4-4A925FEA7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A66B0-D1AA-4393-AFE3-45F2E9AB987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A6BD3-6B7D-46CA-A313-2161A9318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63547-67F8-48ED-A5F2-D5F30D916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8C2EA-2349-4132-8908-E6FE466A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6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872310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27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 spd="med"/>
  <p:txStyles>
    <p:title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238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6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364D0E-2180-4CFF-BF85-0B872AF12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E0DFB-97E7-4342-A95E-0132FE65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6EE47-64E0-4CCF-A993-004872A90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24794-4182-423D-8DF1-B159BD19EDB9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48F08-6212-4A28-944A-1187A8F06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DCDA5-8680-4B56-9828-6867A7C2E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9686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slide" Target="slide2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6" Type="http://schemas.openxmlformats.org/officeDocument/2006/relationships/slide" Target="slide1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7" Type="http://schemas.openxmlformats.org/officeDocument/2006/relationships/slide" Target="slide1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6" Type="http://schemas.openxmlformats.org/officeDocument/2006/relationships/slide" Target="slide14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slide" Target="slide16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7" Type="http://schemas.openxmlformats.org/officeDocument/2006/relationships/slide" Target="slide17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sv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slide" Target="slide21.xml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7" Type="http://schemas.openxmlformats.org/officeDocument/2006/relationships/slide" Target="slide2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6" Type="http://schemas.openxmlformats.org/officeDocument/2006/relationships/slide" Target="slide24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ckpicturesforeveryone.com/2010/12/clouds-as-seen-from-airplane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6" Type="http://schemas.openxmlformats.org/officeDocument/2006/relationships/slide" Target="slide24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0021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hyperlink" Target="https://www.publicdomainpictures.net/view-image.php?image=50610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ar-KW" sz="4400" dirty="0">
                <a:solidFill>
                  <a:srgbClr val="FF0000"/>
                </a:solidFill>
              </a:rPr>
              <a:t>(1-2): قراءة الأعداد العشرية وكتابتها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E1CF489-23D5-7D27-6A26-AEF0155E8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812" y="194010"/>
            <a:ext cx="1752375" cy="12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58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Cloud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0E6757B2-4533-41B8-80B9-27ADECEFD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751" b="11933"/>
          <a:stretch/>
        </p:blipFill>
        <p:spPr>
          <a:xfrm flipH="1">
            <a:off x="8088909" y="-1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</p:pic>
      <p:pic>
        <p:nvPicPr>
          <p:cNvPr id="7" name="Graphic 6" descr="Cloud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A8CD0168-2003-42C7-AFD8-D6421ABD2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751" b="11933"/>
          <a:stretch/>
        </p:blipFill>
        <p:spPr>
          <a:xfrm flipH="1">
            <a:off x="4103091" y="1987826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Graphic 7" descr="Cloud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FE48B2CC-42EE-4173-8806-552EF17F05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751" b="11933"/>
          <a:stretch/>
        </p:blipFill>
        <p:spPr>
          <a:xfrm flipH="1">
            <a:off x="259961" y="3975653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A31690-94A2-49C8-82AD-8ABB4F2D81F1}"/>
              </a:ext>
            </a:extLst>
          </p:cNvPr>
          <p:cNvSpPr txBox="1"/>
          <p:nvPr/>
        </p:nvSpPr>
        <p:spPr>
          <a:xfrm>
            <a:off x="8978347" y="972356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الأولى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0A42D-8BB6-47FD-B3F8-E907AF137B10}"/>
              </a:ext>
            </a:extLst>
          </p:cNvPr>
          <p:cNvSpPr txBox="1"/>
          <p:nvPr/>
        </p:nvSpPr>
        <p:spPr>
          <a:xfrm>
            <a:off x="4919869" y="2882346"/>
            <a:ext cx="2352261" cy="1323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الثانية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34AF5-5484-4F80-B5FA-52767FB3670E}"/>
              </a:ext>
            </a:extLst>
          </p:cNvPr>
          <p:cNvSpPr txBox="1"/>
          <p:nvPr/>
        </p:nvSpPr>
        <p:spPr>
          <a:xfrm>
            <a:off x="1054433" y="4870173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الثالثة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42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43" y="0"/>
            <a:ext cx="2834157" cy="6858000"/>
          </a:xfrm>
          <a:prstGeom prst="rect">
            <a:avLst/>
          </a:prstGeom>
        </p:spPr>
      </p:pic>
      <p:sp>
        <p:nvSpPr>
          <p:cNvPr id="10" name="Arrow: Chevron 9">
            <a:hlinkClick r:id="rId6" action="ppaction://hlinksldjump"/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798449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Chevron 10">
            <a:hlinkClick r:id="rId7" action="ppaction://hlinksldjump"/>
            <a:extLst>
              <a:ext uri="{FF2B5EF4-FFF2-40B4-BE49-F238E27FC236}">
                <a16:creationId xmlns:a16="http://schemas.microsoft.com/office/drawing/2014/main" id="{074185A7-D46B-4426-96FD-80A5607BE303}"/>
              </a:ext>
            </a:extLst>
          </p:cNvPr>
          <p:cNvSpPr/>
          <p:nvPr/>
        </p:nvSpPr>
        <p:spPr>
          <a:xfrm flipH="1">
            <a:off x="3661084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الأول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97E272-0D9D-4594-A79A-1B3DC7C3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1373" y="277916"/>
            <a:ext cx="5586293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cs typeface="Akhbar MT" pitchFamily="2" charset="-78"/>
              </a:rPr>
              <a:t>المرحلة الأولى</a:t>
            </a:r>
            <a:endParaRPr lang="en-US" sz="6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1649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24678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الأول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5" name="Arrow: Striped Right 4">
            <a:hlinkClick r:id="rId4" action="ppaction://hlinksldjump"/>
            <a:extLst>
              <a:ext uri="{FF2B5EF4-FFF2-40B4-BE49-F238E27FC236}">
                <a16:creationId xmlns:a16="http://schemas.microsoft.com/office/drawing/2014/main" id="{BA13237E-FD13-4A61-8AD3-F5EBDFEDAD6B}"/>
              </a:ext>
            </a:extLst>
          </p:cNvPr>
          <p:cNvSpPr/>
          <p:nvPr/>
        </p:nvSpPr>
        <p:spPr>
          <a:xfrm flipH="1">
            <a:off x="1073425" y="4989443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cument, screenshot, receipt&#10;&#10;Description automatically generated">
            <a:extLst>
              <a:ext uri="{FF2B5EF4-FFF2-40B4-BE49-F238E27FC236}">
                <a16:creationId xmlns:a16="http://schemas.microsoft.com/office/drawing/2014/main" id="{0A717709-6F30-3A89-2D08-8C7BC5F9FB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43" b="73289"/>
          <a:stretch/>
        </p:blipFill>
        <p:spPr>
          <a:xfrm>
            <a:off x="972151" y="2119780"/>
            <a:ext cx="10247697" cy="2499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7F1EFE-95E1-AF9C-09D2-4E2C4953E542}"/>
              </a:ext>
            </a:extLst>
          </p:cNvPr>
          <p:cNvSpPr txBox="1"/>
          <p:nvPr/>
        </p:nvSpPr>
        <p:spPr>
          <a:xfrm>
            <a:off x="3173896" y="3927034"/>
            <a:ext cx="63411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أربعة صحيح و خمسة وسبعون جزء من مئة</a:t>
            </a:r>
          </a:p>
        </p:txBody>
      </p:sp>
    </p:spTree>
    <p:extLst>
      <p:ext uri="{BB962C8B-B14F-4D97-AF65-F5344CB8AC3E}">
        <p14:creationId xmlns:p14="http://schemas.microsoft.com/office/powerpoint/2010/main" val="39043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50" y="169049"/>
            <a:ext cx="2834157" cy="6858000"/>
          </a:xfrm>
          <a:prstGeom prst="rect">
            <a:avLst/>
          </a:prstGeom>
        </p:spPr>
      </p:pic>
      <p:sp>
        <p:nvSpPr>
          <p:cNvPr id="10" name="Arrow: Chevron 9"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854543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1FD625-75EE-4CB9-861B-E951C1A887DF}"/>
              </a:ext>
            </a:extLst>
          </p:cNvPr>
          <p:cNvSpPr txBox="1">
            <a:spLocks/>
          </p:cNvSpPr>
          <p:nvPr/>
        </p:nvSpPr>
        <p:spPr>
          <a:xfrm>
            <a:off x="-631373" y="277916"/>
            <a:ext cx="55862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المرحلة الأولى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826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24678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الثاني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5" name="Arrow: Striped Right 4">
            <a:hlinkClick r:id="rId4" action="ppaction://hlinksldjump"/>
            <a:extLst>
              <a:ext uri="{FF2B5EF4-FFF2-40B4-BE49-F238E27FC236}">
                <a16:creationId xmlns:a16="http://schemas.microsoft.com/office/drawing/2014/main" id="{310A0F3A-49B4-453E-A8B0-37A86CB2A5BA}"/>
              </a:ext>
            </a:extLst>
          </p:cNvPr>
          <p:cNvSpPr/>
          <p:nvPr/>
        </p:nvSpPr>
        <p:spPr>
          <a:xfrm flipH="1">
            <a:off x="1073425" y="4989443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cument, screenshot, receipt&#10;&#10;Description automatically generated">
            <a:extLst>
              <a:ext uri="{FF2B5EF4-FFF2-40B4-BE49-F238E27FC236}">
                <a16:creationId xmlns:a16="http://schemas.microsoft.com/office/drawing/2014/main" id="{1134A1FA-E472-8446-DA28-0D120F9BFC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43" r="1443" b="63062"/>
          <a:stretch/>
        </p:blipFill>
        <p:spPr>
          <a:xfrm>
            <a:off x="972150" y="3510782"/>
            <a:ext cx="10247697" cy="1141047"/>
          </a:xfrm>
          <a:prstGeom prst="rect">
            <a:avLst/>
          </a:prstGeom>
        </p:spPr>
      </p:pic>
      <p:pic>
        <p:nvPicPr>
          <p:cNvPr id="4" name="Picture 3" descr="A picture containing text, document, screenshot, receipt&#10;&#10;Description automatically generated">
            <a:extLst>
              <a:ext uri="{FF2B5EF4-FFF2-40B4-BE49-F238E27FC236}">
                <a16:creationId xmlns:a16="http://schemas.microsoft.com/office/drawing/2014/main" id="{7023CCF2-3F53-B92A-5409-851F1266C6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43" b="84262"/>
          <a:stretch/>
        </p:blipFill>
        <p:spPr>
          <a:xfrm>
            <a:off x="972151" y="2119781"/>
            <a:ext cx="10247697" cy="1472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90B243-D3EA-2A42-9AD7-E157C1DAC546}"/>
              </a:ext>
            </a:extLst>
          </p:cNvPr>
          <p:cNvSpPr txBox="1"/>
          <p:nvPr/>
        </p:nvSpPr>
        <p:spPr>
          <a:xfrm>
            <a:off x="2047462" y="3927034"/>
            <a:ext cx="7467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ستة عشر صحيح و تسعة أجزاء من مئة</a:t>
            </a:r>
          </a:p>
        </p:txBody>
      </p:sp>
    </p:spTree>
    <p:extLst>
      <p:ext uri="{BB962C8B-B14F-4D97-AF65-F5344CB8AC3E}">
        <p14:creationId xmlns:p14="http://schemas.microsoft.com/office/powerpoint/2010/main" val="38094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Cloud with solid fill">
            <a:extLst>
              <a:ext uri="{FF2B5EF4-FFF2-40B4-BE49-F238E27FC236}">
                <a16:creationId xmlns:a16="http://schemas.microsoft.com/office/drawing/2014/main" id="{0E6757B2-4533-41B8-80B9-27ADECEFD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8088909" y="-1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</p:pic>
      <p:pic>
        <p:nvPicPr>
          <p:cNvPr id="7" name="Graphic 6" descr="Cloud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A8CD0168-2003-42C7-AFD8-D6421ABD2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4103091" y="1987826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Graphic 7" descr="Cloud with solid fill">
            <a:extLst>
              <a:ext uri="{FF2B5EF4-FFF2-40B4-BE49-F238E27FC236}">
                <a16:creationId xmlns:a16="http://schemas.microsoft.com/office/drawing/2014/main" id="{FE48B2CC-42EE-4173-8806-552EF17F0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259961" y="3975653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A31690-94A2-49C8-82AD-8ABB4F2D81F1}"/>
              </a:ext>
            </a:extLst>
          </p:cNvPr>
          <p:cNvSpPr txBox="1"/>
          <p:nvPr/>
        </p:nvSpPr>
        <p:spPr>
          <a:xfrm>
            <a:off x="8978347" y="972356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الأولى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0A42D-8BB6-47FD-B3F8-E907AF137B10}"/>
              </a:ext>
            </a:extLst>
          </p:cNvPr>
          <p:cNvSpPr txBox="1"/>
          <p:nvPr/>
        </p:nvSpPr>
        <p:spPr>
          <a:xfrm>
            <a:off x="4919869" y="2882346"/>
            <a:ext cx="2352261" cy="1323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الثانية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34AF5-5484-4F80-B5FA-52767FB3670E}"/>
              </a:ext>
            </a:extLst>
          </p:cNvPr>
          <p:cNvSpPr txBox="1"/>
          <p:nvPr/>
        </p:nvSpPr>
        <p:spPr>
          <a:xfrm>
            <a:off x="1054433" y="4870173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الثالثة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FA0DC58C-C82C-480D-A283-088DAAE48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4228" y="18385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2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43" y="0"/>
            <a:ext cx="2834157" cy="6858000"/>
          </a:xfrm>
          <a:prstGeom prst="rect">
            <a:avLst/>
          </a:prstGeom>
        </p:spPr>
      </p:pic>
      <p:sp>
        <p:nvSpPr>
          <p:cNvPr id="10" name="Arrow: Chevron 9">
            <a:hlinkClick r:id="rId6" action="ppaction://hlinksldjump"/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769420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Chevron 10">
            <a:hlinkClick r:id="rId7" action="ppaction://hlinksldjump"/>
            <a:extLst>
              <a:ext uri="{FF2B5EF4-FFF2-40B4-BE49-F238E27FC236}">
                <a16:creationId xmlns:a16="http://schemas.microsoft.com/office/drawing/2014/main" id="{074185A7-D46B-4426-96FD-80A5607BE303}"/>
              </a:ext>
            </a:extLst>
          </p:cNvPr>
          <p:cNvSpPr/>
          <p:nvPr/>
        </p:nvSpPr>
        <p:spPr>
          <a:xfrm flipH="1">
            <a:off x="3632055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الأول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97E272-0D9D-4594-A79A-1B3DC7C3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1373" y="277916"/>
            <a:ext cx="5586293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cs typeface="Akhbar MT" pitchFamily="2" charset="-78"/>
              </a:rPr>
              <a:t>المرحلة الثانية</a:t>
            </a:r>
            <a:endParaRPr lang="en-US" sz="6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9008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24678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الأول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4" name="Arrow: Striped Right 3">
            <a:hlinkClick r:id="rId4" action="ppaction://hlinksldjump"/>
            <a:extLst>
              <a:ext uri="{FF2B5EF4-FFF2-40B4-BE49-F238E27FC236}">
                <a16:creationId xmlns:a16="http://schemas.microsoft.com/office/drawing/2014/main" id="{6A83548B-338C-47B9-A288-764912F0D227}"/>
              </a:ext>
            </a:extLst>
          </p:cNvPr>
          <p:cNvSpPr/>
          <p:nvPr/>
        </p:nvSpPr>
        <p:spPr>
          <a:xfrm flipH="1">
            <a:off x="1073425" y="4989443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document, screenshot, receipt&#10;&#10;Description automatically generated">
            <a:extLst>
              <a:ext uri="{FF2B5EF4-FFF2-40B4-BE49-F238E27FC236}">
                <a16:creationId xmlns:a16="http://schemas.microsoft.com/office/drawing/2014/main" id="{3A84DDF9-4E3B-B841-D4DA-FE8F0FA449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" t="35447" r="1263" b="45945"/>
          <a:stretch/>
        </p:blipFill>
        <p:spPr>
          <a:xfrm>
            <a:off x="932353" y="2409574"/>
            <a:ext cx="10421447" cy="1770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14FEE-D2A4-DA5F-3502-C7D7673B13BE}"/>
              </a:ext>
            </a:extLst>
          </p:cNvPr>
          <p:cNvSpPr txBox="1"/>
          <p:nvPr/>
        </p:nvSpPr>
        <p:spPr>
          <a:xfrm>
            <a:off x="2829339" y="3595338"/>
            <a:ext cx="63411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spc="600" dirty="0">
                <a:solidFill>
                  <a:srgbClr val="FF0000"/>
                </a:solidFill>
              </a:rPr>
              <a:t>2,5</a:t>
            </a:r>
          </a:p>
        </p:txBody>
      </p:sp>
    </p:spTree>
    <p:extLst>
      <p:ext uri="{BB962C8B-B14F-4D97-AF65-F5344CB8AC3E}">
        <p14:creationId xmlns:p14="http://schemas.microsoft.com/office/powerpoint/2010/main" val="296385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20" y="154535"/>
            <a:ext cx="2834157" cy="6858000"/>
          </a:xfrm>
          <a:prstGeom prst="rect">
            <a:avLst/>
          </a:prstGeom>
        </p:spPr>
      </p:pic>
      <p:sp>
        <p:nvSpPr>
          <p:cNvPr id="10" name="Arrow: Chevron 9">
            <a:hlinkClick r:id="rId6" action="ppaction://hlinksldjump"/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602506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1FD625-75EE-4CB9-861B-E951C1A887DF}"/>
              </a:ext>
            </a:extLst>
          </p:cNvPr>
          <p:cNvSpPr txBox="1">
            <a:spLocks/>
          </p:cNvSpPr>
          <p:nvPr/>
        </p:nvSpPr>
        <p:spPr>
          <a:xfrm>
            <a:off x="-631373" y="277916"/>
            <a:ext cx="55862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المرحلة الثانية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4777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24678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الثاني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4" name="Arrow: Striped Right 3">
            <a:hlinkClick r:id="rId4" action="ppaction://hlinksldjump"/>
            <a:extLst>
              <a:ext uri="{FF2B5EF4-FFF2-40B4-BE49-F238E27FC236}">
                <a16:creationId xmlns:a16="http://schemas.microsoft.com/office/drawing/2014/main" id="{76071268-1E10-4D0A-BC7C-A804D9D3E2F7}"/>
              </a:ext>
            </a:extLst>
          </p:cNvPr>
          <p:cNvSpPr/>
          <p:nvPr/>
        </p:nvSpPr>
        <p:spPr>
          <a:xfrm flipH="1">
            <a:off x="1073425" y="4989443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document, screenshot, receipt&#10;&#10;Description automatically generated">
            <a:extLst>
              <a:ext uri="{FF2B5EF4-FFF2-40B4-BE49-F238E27FC236}">
                <a16:creationId xmlns:a16="http://schemas.microsoft.com/office/drawing/2014/main" id="{A145B0F5-A67D-AAF0-1D83-19C8909CA3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636" r="1443" b="34169"/>
          <a:stretch/>
        </p:blipFill>
        <p:spPr>
          <a:xfrm>
            <a:off x="972150" y="3510782"/>
            <a:ext cx="10247697" cy="1141047"/>
          </a:xfrm>
          <a:prstGeom prst="rect">
            <a:avLst/>
          </a:prstGeom>
        </p:spPr>
      </p:pic>
      <p:pic>
        <p:nvPicPr>
          <p:cNvPr id="6" name="Picture 5" descr="A picture containing text, document, screenshot, receipt&#10;&#10;Description automatically generated">
            <a:extLst>
              <a:ext uri="{FF2B5EF4-FFF2-40B4-BE49-F238E27FC236}">
                <a16:creationId xmlns:a16="http://schemas.microsoft.com/office/drawing/2014/main" id="{7A8CE952-2003-6076-A14D-838C38F873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" t="36053" r="1288" b="56149"/>
          <a:stretch/>
        </p:blipFill>
        <p:spPr>
          <a:xfrm>
            <a:off x="972151" y="2531165"/>
            <a:ext cx="10247697" cy="729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4235B7-DC25-A042-AE49-068436BFF530}"/>
              </a:ext>
            </a:extLst>
          </p:cNvPr>
          <p:cNvSpPr txBox="1"/>
          <p:nvPr/>
        </p:nvSpPr>
        <p:spPr>
          <a:xfrm>
            <a:off x="2716696" y="3943943"/>
            <a:ext cx="63411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spc="600" dirty="0">
                <a:solidFill>
                  <a:srgbClr val="FF0000"/>
                </a:solidFill>
              </a:rPr>
              <a:t>7,003</a:t>
            </a:r>
          </a:p>
        </p:txBody>
      </p:sp>
    </p:spTree>
    <p:extLst>
      <p:ext uri="{BB962C8B-B14F-4D97-AF65-F5344CB8AC3E}">
        <p14:creationId xmlns:p14="http://schemas.microsoft.com/office/powerpoint/2010/main" val="182561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68C8A-B99B-9581-474F-887D1BF3E4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1994" y="2414587"/>
            <a:ext cx="5688012" cy="2028825"/>
          </a:xfrm>
        </p:spPr>
        <p:txBody>
          <a:bodyPr anchor="ctr">
            <a:normAutofit/>
          </a:bodyPr>
          <a:lstStyle/>
          <a:p>
            <a:r>
              <a:rPr lang="ar-KW" sz="9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3073523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Cloud with solid fill">
            <a:extLst>
              <a:ext uri="{FF2B5EF4-FFF2-40B4-BE49-F238E27FC236}">
                <a16:creationId xmlns:a16="http://schemas.microsoft.com/office/drawing/2014/main" id="{0E6757B2-4533-41B8-80B9-27ADECEFD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8088909" y="-1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iblet"/>
          </a:sp3d>
        </p:spPr>
      </p:pic>
      <p:pic>
        <p:nvPicPr>
          <p:cNvPr id="7" name="Graphic 6" descr="Cloud with solid fill">
            <a:extLst>
              <a:ext uri="{FF2B5EF4-FFF2-40B4-BE49-F238E27FC236}">
                <a16:creationId xmlns:a16="http://schemas.microsoft.com/office/drawing/2014/main" id="{A8CD0168-2003-42C7-AFD8-D6421ABD2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4103091" y="1987826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Graphic 7" descr="Cloud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FE48B2CC-42EE-4173-8806-552EF17F0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51" b="11933"/>
          <a:stretch/>
        </p:blipFill>
        <p:spPr>
          <a:xfrm flipH="1">
            <a:off x="259961" y="3975653"/>
            <a:ext cx="3985818" cy="288234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A31690-94A2-49C8-82AD-8ABB4F2D81F1}"/>
              </a:ext>
            </a:extLst>
          </p:cNvPr>
          <p:cNvSpPr txBox="1"/>
          <p:nvPr/>
        </p:nvSpPr>
        <p:spPr>
          <a:xfrm>
            <a:off x="8978347" y="972356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الأولى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0A42D-8BB6-47FD-B3F8-E907AF137B10}"/>
              </a:ext>
            </a:extLst>
          </p:cNvPr>
          <p:cNvSpPr txBox="1"/>
          <p:nvPr/>
        </p:nvSpPr>
        <p:spPr>
          <a:xfrm>
            <a:off x="4919869" y="2882346"/>
            <a:ext cx="2352261" cy="1323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الثانية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34AF5-5484-4F80-B5FA-52767FB3670E}"/>
              </a:ext>
            </a:extLst>
          </p:cNvPr>
          <p:cNvSpPr txBox="1"/>
          <p:nvPr/>
        </p:nvSpPr>
        <p:spPr>
          <a:xfrm>
            <a:off x="1054433" y="4870173"/>
            <a:ext cx="235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المرحلة الثالثة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FA0DC58C-C82C-480D-A283-088DAAE48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7507" y="1266754"/>
            <a:ext cx="1704902" cy="1704902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F9AB8EFF-CFB7-403E-A4E0-90F12F6F8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9029" y="3395403"/>
            <a:ext cx="1704902" cy="170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2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43" y="0"/>
            <a:ext cx="2834157" cy="6858000"/>
          </a:xfrm>
          <a:prstGeom prst="rect">
            <a:avLst/>
          </a:prstGeom>
        </p:spPr>
      </p:pic>
      <p:sp>
        <p:nvSpPr>
          <p:cNvPr id="10" name="Arrow: Chevron 9">
            <a:hlinkClick r:id="rId6" action="ppaction://hlinksldjump"/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476913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Chevron 10">
            <a:hlinkClick r:id="rId7" action="ppaction://hlinksldjump"/>
            <a:extLst>
              <a:ext uri="{FF2B5EF4-FFF2-40B4-BE49-F238E27FC236}">
                <a16:creationId xmlns:a16="http://schemas.microsoft.com/office/drawing/2014/main" id="{074185A7-D46B-4426-96FD-80A5607BE303}"/>
              </a:ext>
            </a:extLst>
          </p:cNvPr>
          <p:cNvSpPr/>
          <p:nvPr/>
        </p:nvSpPr>
        <p:spPr>
          <a:xfrm flipH="1">
            <a:off x="3339548" y="2789576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الأول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97E272-0D9D-4594-A79A-1B3DC7C3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1373" y="277916"/>
            <a:ext cx="5586293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cs typeface="Akhbar MT" pitchFamily="2" charset="-78"/>
              </a:rPr>
              <a:t>المرحلة الثالثة</a:t>
            </a:r>
            <a:endParaRPr lang="en-US" sz="6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8072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24678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الأول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4" name="Arrow: Striped Right 3">
            <a:hlinkClick r:id="rId4" action="ppaction://hlinksldjump"/>
            <a:extLst>
              <a:ext uri="{FF2B5EF4-FFF2-40B4-BE49-F238E27FC236}">
                <a16:creationId xmlns:a16="http://schemas.microsoft.com/office/drawing/2014/main" id="{0429B87F-6668-4C14-A805-493189616B6B}"/>
              </a:ext>
            </a:extLst>
          </p:cNvPr>
          <p:cNvSpPr/>
          <p:nvPr/>
        </p:nvSpPr>
        <p:spPr>
          <a:xfrm flipH="1">
            <a:off x="1073425" y="4989443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document, screenshot, receipt&#10;&#10;Description automatically generated">
            <a:extLst>
              <a:ext uri="{FF2B5EF4-FFF2-40B4-BE49-F238E27FC236}">
                <a16:creationId xmlns:a16="http://schemas.microsoft.com/office/drawing/2014/main" id="{684DDADA-3F82-8DD8-6777-2C99119DAD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8" t="64069" r="464" b="17323"/>
          <a:stretch/>
        </p:blipFill>
        <p:spPr>
          <a:xfrm>
            <a:off x="941597" y="2543730"/>
            <a:ext cx="10421447" cy="1770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4652E-D677-2EDB-546A-846CD2A4DDB0}"/>
              </a:ext>
            </a:extLst>
          </p:cNvPr>
          <p:cNvSpPr txBox="1"/>
          <p:nvPr/>
        </p:nvSpPr>
        <p:spPr>
          <a:xfrm>
            <a:off x="2299253" y="3729494"/>
            <a:ext cx="7467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0,05  +  0,10  +  3</a:t>
            </a:r>
          </a:p>
        </p:txBody>
      </p:sp>
    </p:spTree>
    <p:extLst>
      <p:ext uri="{BB962C8B-B14F-4D97-AF65-F5344CB8AC3E}">
        <p14:creationId xmlns:p14="http://schemas.microsoft.com/office/powerpoint/2010/main" val="35540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uit&#10;&#10;Description automatically generated">
            <a:extLst>
              <a:ext uri="{FF2B5EF4-FFF2-40B4-BE49-F238E27FC236}">
                <a16:creationId xmlns:a16="http://schemas.microsoft.com/office/drawing/2014/main" id="{781725D4-0F42-4A6A-9EE1-19817649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3321" l="9070" r="92442">
                        <a14:foregroundMark x1="45581" y1="5334" x2="66047" y2="4421"/>
                        <a14:foregroundMark x1="66047" y1="4421" x2="75465" y2="4661"/>
                        <a14:foregroundMark x1="67962" y1="2867" x2="69651" y2="2835"/>
                        <a14:foregroundMark x1="69651" y1="2835" x2="69884" y2="3075"/>
                        <a14:foregroundMark x1="60233" y1="8698" x2="60000" y2="22297"/>
                        <a14:foregroundMark x1="48403" y1="4189" x2="51189" y2="3803"/>
                        <a14:foregroundMark x1="44302" y1="4757" x2="46162" y2="4499"/>
                        <a14:foregroundMark x1="73837" y1="3844" x2="65688" y2="3120"/>
                        <a14:foregroundMark x1="4651" y1="89188" x2="23372" y2="90485"/>
                        <a14:foregroundMark x1="23372" y1="90485" x2="34535" y2="93321"/>
                        <a14:foregroundMark x1="92326" y1="87266" x2="92558" y2="80586"/>
                        <a14:foregroundMark x1="41047" y1="42912" x2="39419" y2="41855"/>
                        <a14:foregroundMark x1="41512" y1="42912" x2="37558" y2="44738"/>
                        <a14:foregroundMark x1="65116" y1="36809" x2="44767" y2="34503"/>
                        <a14:foregroundMark x1="44767" y1="34503" x2="49302" y2="36809"/>
                        <a14:foregroundMark x1="70581" y1="34695" x2="70814" y2="36905"/>
                        <a14:foregroundMark x1="65814" y1="35272" x2="66744" y2="38443"/>
                        <a14:foregroundMark x1="50930" y1="23594" x2="47442" y2="27439"/>
                        <a14:foregroundMark x1="65581" y1="7737" x2="48605" y2="8217"/>
                        <a14:foregroundMark x1="70581" y1="7737" x2="70581" y2="8986"/>
                        <a14:foregroundMark x1="9070" y1="67420" x2="11163" y2="58818"/>
                        <a14:foregroundMark x1="11163" y1="58818" x2="11163" y2="58818"/>
                        <a14:foregroundMark x1="45116" y1="3748" x2="64535" y2="2307"/>
                        <a14:foregroundMark x1="64535" y1="2307" x2="70581" y2="3556"/>
                        <a14:foregroundMark x1="51163" y1="33157" x2="50233" y2="36040"/>
                        <a14:foregroundMark x1="46512" y1="3268" x2="64419" y2="2307"/>
                        <a14:foregroundMark x1="64419" y1="2307" x2="71977" y2="3172"/>
                        <a14:foregroundMark x1="49302" y1="2787" x2="59767" y2="2307"/>
                        <a14:backgroundMark x1="46506" y1="2744" x2="43837" y2="3652"/>
                        <a14:backgroundMark x1="49767" y1="1634" x2="49216" y2="1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20" y="169049"/>
            <a:ext cx="2834157" cy="6858000"/>
          </a:xfrm>
          <a:prstGeom prst="rect">
            <a:avLst/>
          </a:prstGeom>
        </p:spPr>
      </p:pic>
      <p:sp>
        <p:nvSpPr>
          <p:cNvPr id="10" name="Arrow: Chevron 9">
            <a:hlinkClick r:id="rId6" action="ppaction://hlinksldjump"/>
            <a:extLst>
              <a:ext uri="{FF2B5EF4-FFF2-40B4-BE49-F238E27FC236}">
                <a16:creationId xmlns:a16="http://schemas.microsoft.com/office/drawing/2014/main" id="{981BC81E-E53E-4883-8FB5-2A0DF3CEAD68}"/>
              </a:ext>
            </a:extLst>
          </p:cNvPr>
          <p:cNvSpPr/>
          <p:nvPr/>
        </p:nvSpPr>
        <p:spPr>
          <a:xfrm flipH="1">
            <a:off x="569685" y="2769698"/>
            <a:ext cx="3843131" cy="2531166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 الثاني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1FD625-75EE-4CB9-861B-E951C1A887DF}"/>
              </a:ext>
            </a:extLst>
          </p:cNvPr>
          <p:cNvSpPr txBox="1">
            <a:spLocks/>
          </p:cNvSpPr>
          <p:nvPr/>
        </p:nvSpPr>
        <p:spPr>
          <a:xfrm>
            <a:off x="-631373" y="277916"/>
            <a:ext cx="55862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Akhbar MT" pitchFamily="2" charset="-78"/>
              </a:rPr>
              <a:t>المرحلة الثالثة</a:t>
            </a:r>
          </a:p>
        </p:txBody>
      </p:sp>
    </p:spTree>
    <p:extLst>
      <p:ext uri="{BB962C8B-B14F-4D97-AF65-F5344CB8AC3E}">
        <p14:creationId xmlns:p14="http://schemas.microsoft.com/office/powerpoint/2010/main" val="832316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57FBD-AE14-4B99-8899-179CBE45B78B}"/>
              </a:ext>
            </a:extLst>
          </p:cNvPr>
          <p:cNvSpPr/>
          <p:nvPr/>
        </p:nvSpPr>
        <p:spPr>
          <a:xfrm>
            <a:off x="324678" y="125896"/>
            <a:ext cx="11655287" cy="64869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57A66-1BA4-4641-AF3B-26F6757B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16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KW" sz="6000" b="1" dirty="0">
                <a:solidFill>
                  <a:srgbClr val="002060"/>
                </a:solidFill>
                <a:latin typeface="Aldhabi" panose="01000000000000000000" pitchFamily="2" charset="-78"/>
                <a:cs typeface="Akhbar MT" pitchFamily="2" charset="-78"/>
              </a:rPr>
              <a:t>السؤال الثاني</a:t>
            </a:r>
            <a:endParaRPr lang="en-US" sz="6000" b="1" dirty="0">
              <a:solidFill>
                <a:srgbClr val="002060"/>
              </a:solidFill>
              <a:latin typeface="Aldhabi" panose="01000000000000000000" pitchFamily="2" charset="-78"/>
              <a:cs typeface="Akhbar MT" pitchFamily="2" charset="-78"/>
            </a:endParaRPr>
          </a:p>
        </p:txBody>
      </p:sp>
      <p:sp>
        <p:nvSpPr>
          <p:cNvPr id="4" name="Arrow: Striped Right 3">
            <a:hlinkClick r:id="rId4" action="ppaction://hlinksldjump"/>
            <a:extLst>
              <a:ext uri="{FF2B5EF4-FFF2-40B4-BE49-F238E27FC236}">
                <a16:creationId xmlns:a16="http://schemas.microsoft.com/office/drawing/2014/main" id="{F66C643B-744E-4759-AC63-42CDF8861512}"/>
              </a:ext>
            </a:extLst>
          </p:cNvPr>
          <p:cNvSpPr/>
          <p:nvPr/>
        </p:nvSpPr>
        <p:spPr>
          <a:xfrm flipH="1">
            <a:off x="1073425" y="4989443"/>
            <a:ext cx="1179444" cy="1060173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, document, screenshot, receipt&#10;&#10;Description automatically generated">
            <a:extLst>
              <a:ext uri="{FF2B5EF4-FFF2-40B4-BE49-F238E27FC236}">
                <a16:creationId xmlns:a16="http://schemas.microsoft.com/office/drawing/2014/main" id="{3AA7A01D-995D-B589-FC5B-1F9FB315F4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609" r="1443" b="6196"/>
          <a:stretch/>
        </p:blipFill>
        <p:spPr>
          <a:xfrm>
            <a:off x="972150" y="3510782"/>
            <a:ext cx="10247697" cy="1141047"/>
          </a:xfrm>
          <a:prstGeom prst="rect">
            <a:avLst/>
          </a:prstGeom>
        </p:spPr>
      </p:pic>
      <p:pic>
        <p:nvPicPr>
          <p:cNvPr id="8" name="Picture 7" descr="A picture containing text, document, screenshot, receipt&#10;&#10;Description automatically generated">
            <a:extLst>
              <a:ext uri="{FF2B5EF4-FFF2-40B4-BE49-F238E27FC236}">
                <a16:creationId xmlns:a16="http://schemas.microsoft.com/office/drawing/2014/main" id="{DC49542A-C72A-25A0-217D-4D3BDE0A9C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662" r="1443" b="27540"/>
          <a:stretch/>
        </p:blipFill>
        <p:spPr>
          <a:xfrm>
            <a:off x="972151" y="2531165"/>
            <a:ext cx="10247697" cy="7296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04F99F-71E6-EF53-2472-D12DD1D9CEF5}"/>
              </a:ext>
            </a:extLst>
          </p:cNvPr>
          <p:cNvSpPr txBox="1"/>
          <p:nvPr/>
        </p:nvSpPr>
        <p:spPr>
          <a:xfrm>
            <a:off x="2362198" y="3928877"/>
            <a:ext cx="7467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0,007  +  0,06  +  3  +  40</a:t>
            </a:r>
          </a:p>
        </p:txBody>
      </p:sp>
    </p:spTree>
    <p:extLst>
      <p:ext uri="{BB962C8B-B14F-4D97-AF65-F5344CB8AC3E}">
        <p14:creationId xmlns:p14="http://schemas.microsoft.com/office/powerpoint/2010/main" val="201962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253FA-3ADB-4C9A-8CD5-1A854EEF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>
            <a:normAutofit/>
          </a:bodyPr>
          <a:lstStyle/>
          <a:p>
            <a:pPr algn="ctr" rtl="1"/>
            <a:r>
              <a:rPr lang="ar-KW" sz="13800" b="1" dirty="0">
                <a:latin typeface="Aldhabi" panose="01000000000000000000" pitchFamily="2" charset="-78"/>
                <a:cs typeface="Aldhabi" panose="01000000000000000000" pitchFamily="2" charset="-78"/>
              </a:rPr>
              <a:t>أحسنت</a:t>
            </a:r>
            <a:endParaRPr lang="en-US" sz="138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6E86A3-95BF-4E2B-BF43-5D2BFFC84932}"/>
              </a:ext>
            </a:extLst>
          </p:cNvPr>
          <p:cNvGrpSpPr/>
          <p:nvPr/>
        </p:nvGrpSpPr>
        <p:grpSpPr>
          <a:xfrm>
            <a:off x="1026458" y="628168"/>
            <a:ext cx="3229216" cy="3221532"/>
            <a:chOff x="1026458" y="628168"/>
            <a:chExt cx="3229216" cy="3221532"/>
          </a:xfrm>
        </p:grpSpPr>
        <p:pic>
          <p:nvPicPr>
            <p:cNvPr id="5" name="Graphic 4" descr="Fireworks with solid fill">
              <a:extLst>
                <a:ext uri="{FF2B5EF4-FFF2-40B4-BE49-F238E27FC236}">
                  <a16:creationId xmlns:a16="http://schemas.microsoft.com/office/drawing/2014/main" id="{47375DB1-5A7B-4B6F-B523-B56EEE8C8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2563" y="666589"/>
              <a:ext cx="3183111" cy="3183111"/>
            </a:xfrm>
            <a:prstGeom prst="rect">
              <a:avLst/>
            </a:prstGeom>
          </p:spPr>
        </p:pic>
        <p:pic>
          <p:nvPicPr>
            <p:cNvPr id="6" name="Graphic 5" descr="Fireworks with solid fill">
              <a:extLst>
                <a:ext uri="{FF2B5EF4-FFF2-40B4-BE49-F238E27FC236}">
                  <a16:creationId xmlns:a16="http://schemas.microsoft.com/office/drawing/2014/main" id="{719D84AE-2F31-4AAA-927C-DF00C6CE3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458" y="628168"/>
              <a:ext cx="3183111" cy="318311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DBE927-4118-4FCF-AAF8-85BD1D3CE671}"/>
              </a:ext>
            </a:extLst>
          </p:cNvPr>
          <p:cNvGrpSpPr/>
          <p:nvPr/>
        </p:nvGrpSpPr>
        <p:grpSpPr>
          <a:xfrm>
            <a:off x="8668926" y="3156490"/>
            <a:ext cx="3229216" cy="3221532"/>
            <a:chOff x="1026458" y="628168"/>
            <a:chExt cx="3229216" cy="3221532"/>
          </a:xfrm>
        </p:grpSpPr>
        <p:pic>
          <p:nvPicPr>
            <p:cNvPr id="22" name="Graphic 21" descr="Fireworks with solid fill">
              <a:extLst>
                <a:ext uri="{FF2B5EF4-FFF2-40B4-BE49-F238E27FC236}">
                  <a16:creationId xmlns:a16="http://schemas.microsoft.com/office/drawing/2014/main" id="{5D32D06F-06F8-463A-84F5-69C3A7C0F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2563" y="666589"/>
              <a:ext cx="3183111" cy="3183111"/>
            </a:xfrm>
            <a:prstGeom prst="rect">
              <a:avLst/>
            </a:prstGeom>
          </p:spPr>
        </p:pic>
        <p:pic>
          <p:nvPicPr>
            <p:cNvPr id="23" name="Graphic 22" descr="Fireworks with solid fill">
              <a:extLst>
                <a:ext uri="{FF2B5EF4-FFF2-40B4-BE49-F238E27FC236}">
                  <a16:creationId xmlns:a16="http://schemas.microsoft.com/office/drawing/2014/main" id="{10C723C9-C965-49D6-837F-296961037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458" y="628168"/>
              <a:ext cx="3183111" cy="31831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4DFABD-20A4-482E-935F-B62F64B9AA97}"/>
              </a:ext>
            </a:extLst>
          </p:cNvPr>
          <p:cNvGrpSpPr/>
          <p:nvPr/>
        </p:nvGrpSpPr>
        <p:grpSpPr>
          <a:xfrm>
            <a:off x="5714911" y="4893789"/>
            <a:ext cx="1652067" cy="1598278"/>
            <a:chOff x="1026458" y="628168"/>
            <a:chExt cx="3229216" cy="3221532"/>
          </a:xfrm>
        </p:grpSpPr>
        <p:pic>
          <p:nvPicPr>
            <p:cNvPr id="25" name="Graphic 24" descr="Fireworks with solid fill">
              <a:extLst>
                <a:ext uri="{FF2B5EF4-FFF2-40B4-BE49-F238E27FC236}">
                  <a16:creationId xmlns:a16="http://schemas.microsoft.com/office/drawing/2014/main" id="{96B0E6D5-A633-4A71-AFC1-B07531972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2563" y="666589"/>
              <a:ext cx="3183111" cy="3183111"/>
            </a:xfrm>
            <a:prstGeom prst="rect">
              <a:avLst/>
            </a:prstGeom>
          </p:spPr>
        </p:pic>
        <p:pic>
          <p:nvPicPr>
            <p:cNvPr id="26" name="Graphic 25" descr="Fireworks with solid fill">
              <a:extLst>
                <a:ext uri="{FF2B5EF4-FFF2-40B4-BE49-F238E27FC236}">
                  <a16:creationId xmlns:a16="http://schemas.microsoft.com/office/drawing/2014/main" id="{1A41D812-63B2-4708-A0BE-356D30CF8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458" y="628168"/>
              <a:ext cx="3183111" cy="318311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458044-9780-46DE-93D0-52100858E2F0}"/>
              </a:ext>
            </a:extLst>
          </p:cNvPr>
          <p:cNvGrpSpPr/>
          <p:nvPr/>
        </p:nvGrpSpPr>
        <p:grpSpPr>
          <a:xfrm>
            <a:off x="1701344" y="4386603"/>
            <a:ext cx="1652067" cy="1598278"/>
            <a:chOff x="1026458" y="628168"/>
            <a:chExt cx="3229216" cy="3221532"/>
          </a:xfrm>
        </p:grpSpPr>
        <p:pic>
          <p:nvPicPr>
            <p:cNvPr id="28" name="Graphic 27" descr="Fireworks with solid fill">
              <a:extLst>
                <a:ext uri="{FF2B5EF4-FFF2-40B4-BE49-F238E27FC236}">
                  <a16:creationId xmlns:a16="http://schemas.microsoft.com/office/drawing/2014/main" id="{6302E180-1EE3-4E32-9EAC-A4F5BB9E1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2563" y="666589"/>
              <a:ext cx="3183111" cy="3183111"/>
            </a:xfrm>
            <a:prstGeom prst="rect">
              <a:avLst/>
            </a:prstGeom>
          </p:spPr>
        </p:pic>
        <p:pic>
          <p:nvPicPr>
            <p:cNvPr id="29" name="Graphic 28" descr="Fireworks with solid fill">
              <a:extLst>
                <a:ext uri="{FF2B5EF4-FFF2-40B4-BE49-F238E27FC236}">
                  <a16:creationId xmlns:a16="http://schemas.microsoft.com/office/drawing/2014/main" id="{F5814668-CE44-4348-93CC-6808B1E74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458" y="628168"/>
              <a:ext cx="3183111" cy="318311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7831E7-88CD-4ADA-9879-0000E3B4CAB3}"/>
              </a:ext>
            </a:extLst>
          </p:cNvPr>
          <p:cNvGrpSpPr/>
          <p:nvPr/>
        </p:nvGrpSpPr>
        <p:grpSpPr>
          <a:xfrm>
            <a:off x="7982433" y="365932"/>
            <a:ext cx="1652067" cy="1598278"/>
            <a:chOff x="1026458" y="628168"/>
            <a:chExt cx="3229216" cy="3221532"/>
          </a:xfrm>
        </p:grpSpPr>
        <p:pic>
          <p:nvPicPr>
            <p:cNvPr id="31" name="Graphic 30" descr="Fireworks with solid fill">
              <a:extLst>
                <a:ext uri="{FF2B5EF4-FFF2-40B4-BE49-F238E27FC236}">
                  <a16:creationId xmlns:a16="http://schemas.microsoft.com/office/drawing/2014/main" id="{6024989A-DBA8-440F-B8F3-0CFE64C2B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2563" y="666589"/>
              <a:ext cx="3183111" cy="3183111"/>
            </a:xfrm>
            <a:prstGeom prst="rect">
              <a:avLst/>
            </a:prstGeom>
          </p:spPr>
        </p:pic>
        <p:pic>
          <p:nvPicPr>
            <p:cNvPr id="32" name="Graphic 31" descr="Fireworks with solid fill">
              <a:extLst>
                <a:ext uri="{FF2B5EF4-FFF2-40B4-BE49-F238E27FC236}">
                  <a16:creationId xmlns:a16="http://schemas.microsoft.com/office/drawing/2014/main" id="{240F75B6-0A93-4B7B-BE70-7256CD906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458" y="628168"/>
              <a:ext cx="3183111" cy="3183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48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1600" dirty="0">
                <a:latin typeface="HSIshraq-Light" panose="02000906030000020004" pitchFamily="50" charset="-78"/>
                <a:cs typeface="Akhbar MT" pitchFamily="2" charset="-78"/>
              </a:rPr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1061767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2259.jpeg" descr="IMG_2259.jpeg"/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545786" y="879660"/>
            <a:ext cx="5026069" cy="4984816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تبون نلعب !"/>
          <p:cNvSpPr txBox="1">
            <a:spLocks noGrp="1"/>
          </p:cNvSpPr>
          <p:nvPr>
            <p:ph type="title" idx="4294967295"/>
          </p:nvPr>
        </p:nvSpPr>
        <p:spPr>
          <a:xfrm>
            <a:off x="6251049" y="713955"/>
            <a:ext cx="5516770" cy="53162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3000">
                <a:solidFill>
                  <a:srgbClr val="012F7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>
              <a:defRPr/>
            </a:pPr>
            <a:r>
              <a:rPr lang="ar-SA" sz="9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لعبة </a:t>
            </a:r>
            <a:br>
              <a:rPr lang="ar-SA" sz="9600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9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قوة الملاحظة </a:t>
            </a:r>
            <a:br>
              <a:rPr lang="ar-SA" sz="9600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9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 التركيز  </a:t>
            </a:r>
            <a:endParaRPr sz="9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</p:cSld>
  <p:clrMapOvr>
    <a:masterClrMapping/>
  </p:clrMapOvr>
  <p:transition spd="med" advTm="3562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منو اللي بتفووووووز 👸🏻 ؟…"/>
          <p:cNvSpPr txBox="1">
            <a:spLocks noGrp="1"/>
          </p:cNvSpPr>
          <p:nvPr>
            <p:ph type="title"/>
          </p:nvPr>
        </p:nvSpPr>
        <p:spPr>
          <a:xfrm>
            <a:off x="318655" y="188639"/>
            <a:ext cx="11547763" cy="643383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84797">
              <a:defRPr sz="13708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sz="66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منو</a:t>
            </a:r>
            <a:r>
              <a:rPr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sz="66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اللي</a:t>
            </a:r>
            <a:r>
              <a:rPr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sz="66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بتفوز</a:t>
            </a:r>
            <a:r>
              <a:rPr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👸🏻 ؟</a:t>
            </a:r>
          </a:p>
          <a:p>
            <a:pPr defTabSz="284797">
              <a:defRPr sz="13708">
                <a:latin typeface="Geeza Pro Bold"/>
                <a:ea typeface="Geeza Pro Bold"/>
                <a:cs typeface="Geeza Pro Bold"/>
                <a:sym typeface="Geeza Pro Bold"/>
              </a:defRPr>
            </a:pPr>
            <a:endParaRPr sz="6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defTabSz="284797">
              <a:defRPr sz="13708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66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ركزوا</a:t>
            </a:r>
            <a:r>
              <a:rPr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sz="66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عدل</a:t>
            </a:r>
            <a:r>
              <a:rPr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👀 </a:t>
            </a:r>
          </a:p>
          <a:p>
            <a:pPr defTabSz="284797">
              <a:defRPr sz="13708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lang="ar-KW"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فيه</a:t>
            </a:r>
            <a:r>
              <a:rPr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sz="66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باندا</a:t>
            </a:r>
            <a:r>
              <a:rPr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sz="66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منخش</a:t>
            </a:r>
            <a:r>
              <a:rPr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sz="6600" dirty="0"/>
              <a:t>🐼</a:t>
            </a:r>
          </a:p>
          <a:p>
            <a:pPr defTabSz="284797">
              <a:defRPr sz="13708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6600" dirty="0"/>
              <a:t>🤩🤩🤩</a:t>
            </a:r>
          </a:p>
        </p:txBody>
      </p:sp>
    </p:spTree>
  </p:cSld>
  <p:clrMapOvr>
    <a:masterClrMapping/>
  </p:clrMapOvr>
  <p:transition spd="med" advTm="182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5958.png" descr="IMG_5958.png"/>
          <p:cNvPicPr>
            <a:picLocks noChangeAspect="1"/>
          </p:cNvPicPr>
          <p:nvPr/>
        </p:nvPicPr>
        <p:blipFill>
          <a:blip r:embed="rId3"/>
          <a:srcRect t="17178" b="38565"/>
          <a:stretch>
            <a:fillRect/>
          </a:stretch>
        </p:blipFill>
        <p:spPr>
          <a:xfrm>
            <a:off x="159327" y="58434"/>
            <a:ext cx="11907982" cy="6799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7EDC5BD-9F1A-4EB5-ADCA-9FEAF96AA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331" y="2319994"/>
            <a:ext cx="1018120" cy="10120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2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6" x="5322888" y="3952875"/>
          <p14:tracePt t="1003" x="5402263" y="4376738"/>
          <p14:tracePt t="1010" x="5500688" y="4714875"/>
          <p14:tracePt t="1017" x="5614988" y="5064125"/>
          <p14:tracePt t="1023" x="5757863" y="5476875"/>
          <p14:tracePt t="1031" x="5867400" y="5792788"/>
          <p14:tracePt t="1039" x="5953125" y="6015038"/>
          <p14:tracePt t="1044" x="6096000" y="6427788"/>
          <p14:tracePt t="1052" x="6159500" y="6675438"/>
          <p14:tracePt t="1289" x="4165600" y="6686550"/>
          <p14:tracePt t="1296" x="3948113" y="6640513"/>
          <p14:tracePt t="1304" x="3810000" y="6600825"/>
          <p14:tracePt t="1310" x="3627438" y="6548438"/>
          <p14:tracePt t="1318" x="3517900" y="6508750"/>
          <p14:tracePt t="1326" x="3375025" y="6456363"/>
          <p14:tracePt t="1332" x="3294063" y="6399213"/>
          <p14:tracePt t="1339" x="3179763" y="6337300"/>
          <p14:tracePt t="1345" x="3094038" y="6249988"/>
          <p14:tracePt t="1352" x="2979738" y="6135688"/>
          <p14:tracePt t="1359" x="2870200" y="6003925"/>
          <p14:tracePt t="1366" x="2795588" y="5918200"/>
          <p14:tracePt t="1374" x="2749550" y="5832475"/>
          <p14:tracePt t="1380" x="2687638" y="5694363"/>
          <p14:tracePt t="1388" x="2589213" y="5397500"/>
          <p14:tracePt t="1395" x="2514600" y="5224463"/>
          <p14:tracePt t="1404" x="2468563" y="4984750"/>
          <p14:tracePt t="1409" x="2424113" y="4772025"/>
          <p14:tracePt t="1416" x="2389188" y="4537075"/>
          <p14:tracePt t="1422" x="2378075" y="4371975"/>
          <p14:tracePt t="1430" x="2366963" y="4205288"/>
          <p14:tracePt t="1439" x="2366963" y="4067175"/>
          <p14:tracePt t="1444" x="2366963" y="3902075"/>
          <p14:tracePt t="1450" x="2371725" y="3746500"/>
          <p14:tracePt t="1458" x="2400300" y="3575050"/>
          <p14:tracePt t="1465" x="2435225" y="3478213"/>
          <p14:tracePt t="1472" x="2486025" y="3379788"/>
          <p14:tracePt t="1478" x="2532063" y="3271838"/>
          <p14:tracePt t="1485" x="2641600" y="3059113"/>
          <p14:tracePt t="1493" x="2767013" y="2870200"/>
          <p14:tracePt t="1500" x="2841625" y="2773363"/>
          <p14:tracePt t="1505" x="2916238" y="2670175"/>
          <p14:tracePt t="1514" x="3013075" y="2571750"/>
          <p14:tracePt t="1521" x="3133725" y="2452688"/>
          <p14:tracePt t="1527" x="3311525" y="2303463"/>
          <p14:tracePt t="1534" x="3478213" y="2165350"/>
          <p14:tracePt t="1541" x="3592513" y="2079625"/>
          <p14:tracePt t="1548" x="3706813" y="2016125"/>
          <p14:tracePt t="1555" x="3895725" y="1912938"/>
          <p14:tracePt t="1563" x="4154488" y="1809750"/>
          <p14:tracePt t="1569" x="4268788" y="1747838"/>
          <p14:tracePt t="2041" x="4262438" y="1833563"/>
          <p14:tracePt t="2048" x="4251325" y="1941513"/>
          <p14:tracePt t="2055" x="4240213" y="2033588"/>
          <p14:tracePt t="2062" x="4240213" y="2125663"/>
          <p14:tracePt t="2070" x="4240213" y="2263775"/>
          <p14:tracePt t="2076" x="4240213" y="2389188"/>
          <p14:tracePt t="2083" x="4240213" y="2520950"/>
          <p14:tracePt t="2090" x="4240213" y="2630488"/>
          <p14:tracePt t="2097" x="4240213" y="2720975"/>
          <p14:tracePt t="2105" x="4244975" y="2830513"/>
          <p14:tracePt t="2111" x="4257675" y="2955925"/>
          <p14:tracePt t="2118" x="4268788" y="3076575"/>
          <p14:tracePt t="2125" x="4268788" y="3197225"/>
          <p14:tracePt t="2132" x="4279900" y="3305175"/>
          <p14:tracePt t="2139" x="4291013" y="3368675"/>
          <p14:tracePt t="2146" x="4302125" y="3421063"/>
          <p14:tracePt t="2153" x="4314825" y="3471863"/>
          <p14:tracePt t="2161" x="4319588" y="3506788"/>
          <p14:tracePt t="2167" x="4319588" y="3517900"/>
          <p14:tracePt t="2174" x="4330700" y="3546475"/>
          <p14:tracePt t="2181" x="4330700" y="3557588"/>
          <p14:tracePt t="2188" x="4337050" y="3586163"/>
          <p14:tracePt t="2195" x="4348163" y="3609975"/>
          <p14:tracePt t="2203" x="4348163" y="3632200"/>
          <p14:tracePt t="2209" x="4354513" y="3660775"/>
          <p14:tracePt t="2216" x="4365625" y="3695700"/>
          <p14:tracePt t="2223" x="4371975" y="3729038"/>
          <p14:tracePt t="2230" x="4389438" y="3759200"/>
          <p14:tracePt t="2239" x="4400550" y="3792538"/>
          <p14:tracePt t="2244" x="4418013" y="3844925"/>
          <p14:tracePt t="2253" x="4451350" y="3913188"/>
          <p14:tracePt t="2272" x="4537075" y="4067175"/>
          <p14:tracePt t="2280" x="4589463" y="4183063"/>
          <p14:tracePt t="2286" x="4611688" y="4273550"/>
          <p14:tracePt t="2293" x="4657725" y="4371975"/>
          <p14:tracePt t="2300" x="4697413" y="4468813"/>
          <p14:tracePt t="2307" x="4721225" y="4549775"/>
          <p14:tracePt t="2314" x="4743450" y="4618038"/>
          <p14:tracePt t="2321" x="4772025" y="4686300"/>
          <p14:tracePt t="2328" x="4806950" y="4749800"/>
          <p14:tracePt t="2335" x="4829175" y="4800600"/>
          <p14:tracePt t="2342" x="4846638" y="4841875"/>
          <p14:tracePt t="2349" x="4886325" y="4938713"/>
          <p14:tracePt t="2356" x="4903788" y="4989513"/>
          <p14:tracePt t="2362" x="4938713" y="5059363"/>
          <p14:tracePt t="2371" x="4960938" y="5121275"/>
          <p14:tracePt t="2377" x="4995863" y="5191125"/>
          <p14:tracePt t="2383" x="5035550" y="5248275"/>
          <p14:tracePt t="2391" x="5059363" y="5283200"/>
          <p14:tracePt t="2398" x="5087938" y="5322888"/>
          <p14:tracePt t="2405" x="5116513" y="5362575"/>
          <p14:tracePt t="2412" x="5151438" y="5414963"/>
          <p14:tracePt t="2419" x="5180013" y="5472113"/>
          <p14:tracePt t="2426" x="5230813" y="5551488"/>
          <p14:tracePt t="2433" x="5276850" y="5648325"/>
          <p14:tracePt t="2440" x="5311775" y="5707063"/>
          <p14:tracePt t="2447" x="5340350" y="5757863"/>
          <p14:tracePt t="2455" x="5373688" y="5810250"/>
          <p14:tracePt t="2462" x="5397500" y="5861050"/>
          <p14:tracePt t="2468" x="5426075" y="5900738"/>
          <p14:tracePt t="2474" x="5443538" y="5918200"/>
          <p14:tracePt t="2481" x="5448300" y="5935663"/>
          <p14:tracePt t="2489" x="5476875" y="5975350"/>
          <p14:tracePt t="2496" x="5494338" y="59864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E793EC-B735-4939-A2A6-4EB8B1D03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8849" y="94061"/>
            <a:ext cx="785446" cy="17672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5F6BC8-BB90-4D17-8D76-7281274212C4}"/>
              </a:ext>
            </a:extLst>
          </p:cNvPr>
          <p:cNvSpPr/>
          <p:nvPr/>
        </p:nvSpPr>
        <p:spPr>
          <a:xfrm>
            <a:off x="1076325" y="5657850"/>
            <a:ext cx="1514475" cy="1200150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4DA46C-034C-4940-968C-627F0EDF02E0}"/>
              </a:ext>
            </a:extLst>
          </p:cNvPr>
          <p:cNvSpPr/>
          <p:nvPr/>
        </p:nvSpPr>
        <p:spPr>
          <a:xfrm>
            <a:off x="2590800" y="5210175"/>
            <a:ext cx="1714502" cy="1647825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F4C590-5339-4175-931D-19EBAD4FF8AE}"/>
              </a:ext>
            </a:extLst>
          </p:cNvPr>
          <p:cNvSpPr/>
          <p:nvPr/>
        </p:nvSpPr>
        <p:spPr>
          <a:xfrm>
            <a:off x="4305302" y="4648199"/>
            <a:ext cx="1714502" cy="220980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D7076F-6518-4CD2-8B29-810632807574}"/>
              </a:ext>
            </a:extLst>
          </p:cNvPr>
          <p:cNvSpPr/>
          <p:nvPr/>
        </p:nvSpPr>
        <p:spPr>
          <a:xfrm>
            <a:off x="6019804" y="3548062"/>
            <a:ext cx="1895471" cy="3295650"/>
          </a:xfrm>
          <a:prstGeom prst="rect">
            <a:avLst/>
          </a:prstGeom>
          <a:solidFill>
            <a:srgbClr val="F3434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66B0A0-495B-4125-B2CD-C395490FAA8B}"/>
              </a:ext>
            </a:extLst>
          </p:cNvPr>
          <p:cNvSpPr/>
          <p:nvPr/>
        </p:nvSpPr>
        <p:spPr>
          <a:xfrm>
            <a:off x="7915275" y="2452687"/>
            <a:ext cx="2014537" cy="4391025"/>
          </a:xfrm>
          <a:prstGeom prst="rect">
            <a:avLst/>
          </a:prstGeom>
          <a:solidFill>
            <a:srgbClr val="FF33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A202EC-50E0-4402-8350-C1E72C9DEC07}"/>
              </a:ext>
            </a:extLst>
          </p:cNvPr>
          <p:cNvSpPr/>
          <p:nvPr/>
        </p:nvSpPr>
        <p:spPr>
          <a:xfrm>
            <a:off x="9929812" y="1819276"/>
            <a:ext cx="2176465" cy="5024436"/>
          </a:xfrm>
          <a:prstGeom prst="rect">
            <a:avLst/>
          </a:prstGeom>
          <a:solidFill>
            <a:srgbClr val="FFFF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4CAC9-5996-42A0-882E-C6FA150DA88D}"/>
              </a:ext>
            </a:extLst>
          </p:cNvPr>
          <p:cNvSpPr/>
          <p:nvPr/>
        </p:nvSpPr>
        <p:spPr>
          <a:xfrm>
            <a:off x="1124247" y="5704939"/>
            <a:ext cx="136091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القيمة المكانية</a:t>
            </a:r>
            <a:r>
              <a:rPr kumimoji="0" lang="ar-KW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6</a:t>
            </a:r>
            <a:r>
              <a:rPr kumimoji="0" lang="ar-KW" sz="20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r>
              <a:rPr kumimoji="0" lang="ar-KW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3935DD-54C4-4744-8272-91E6288B1837}"/>
              </a:ext>
            </a:extLst>
          </p:cNvPr>
          <p:cNvSpPr/>
          <p:nvPr/>
        </p:nvSpPr>
        <p:spPr>
          <a:xfrm>
            <a:off x="2626960" y="5310708"/>
            <a:ext cx="161239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4520 بالشكل اللفظي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7EA046-4929-4D49-B6B8-DB66D4BDCCEA}"/>
              </a:ext>
            </a:extLst>
          </p:cNvPr>
          <p:cNvSpPr/>
          <p:nvPr/>
        </p:nvSpPr>
        <p:spPr>
          <a:xfrm>
            <a:off x="4451146" y="4879821"/>
            <a:ext cx="136091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مئة وستة وثلاثون بالشكل النظامي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55185A-19DD-4F9F-9414-2F9173934D30}"/>
              </a:ext>
            </a:extLst>
          </p:cNvPr>
          <p:cNvSpPr/>
          <p:nvPr/>
        </p:nvSpPr>
        <p:spPr>
          <a:xfrm>
            <a:off x="6085749" y="4187323"/>
            <a:ext cx="169176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459  302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بالشكل اللفظي الموجز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FD6C8C-A3C3-4196-AFB5-26EDD339BB0A}"/>
              </a:ext>
            </a:extLst>
          </p:cNvPr>
          <p:cNvSpPr/>
          <p:nvPr/>
        </p:nvSpPr>
        <p:spPr>
          <a:xfrm>
            <a:off x="7981220" y="3646389"/>
            <a:ext cx="187839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الاسم المطول للعدد: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482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4274EB-73AD-43FE-A6A8-EA32A026EBC1}"/>
              </a:ext>
            </a:extLst>
          </p:cNvPr>
          <p:cNvSpPr/>
          <p:nvPr/>
        </p:nvSpPr>
        <p:spPr>
          <a:xfrm>
            <a:off x="10067573" y="2292454"/>
            <a:ext cx="19654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مبروك وصلت للقمة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4FF71-7DD9-4562-B9BE-13FAAA83F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48199"/>
            <a:ext cx="1703594" cy="13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0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19414 -0.17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14 -0.15973 L 0.34662 -0.3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61 -0.35 L 0.48724 -0.481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724 -0.48125 L 0.62084 -0.61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084 -0.6125 L 0.8138 -0.6798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338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413FE5-1648-ED61-4A4C-0FDFD62CCA55}"/>
              </a:ext>
            </a:extLst>
          </p:cNvPr>
          <p:cNvSpPr txBox="1"/>
          <p:nvPr/>
        </p:nvSpPr>
        <p:spPr>
          <a:xfrm>
            <a:off x="478972" y="1288219"/>
            <a:ext cx="2411896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3600" b="1" dirty="0"/>
              <a:t>صفحة 29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CA4BF627-ECEF-CFF4-1C02-49A0B9BAF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176088"/>
            <a:ext cx="11448574" cy="385459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6FE898-EF03-1271-3081-00E4A8BF61F4}"/>
              </a:ext>
            </a:extLst>
          </p:cNvPr>
          <p:cNvSpPr txBox="1"/>
          <p:nvPr/>
        </p:nvSpPr>
        <p:spPr>
          <a:xfrm>
            <a:off x="9156306" y="5076318"/>
            <a:ext cx="19149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FF0000"/>
                </a:solidFill>
              </a:rPr>
              <a:t>0,80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7836-9B56-4037-3620-723B9FDB6265}"/>
              </a:ext>
            </a:extLst>
          </p:cNvPr>
          <p:cNvSpPr txBox="1"/>
          <p:nvPr/>
        </p:nvSpPr>
        <p:spPr>
          <a:xfrm>
            <a:off x="6069496" y="5076317"/>
            <a:ext cx="19149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FF0000"/>
                </a:solidFill>
              </a:rPr>
              <a:t>0,78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A72B9F-C39E-79BF-BBB9-CCEE21D14E1F}"/>
              </a:ext>
            </a:extLst>
          </p:cNvPr>
          <p:cNvSpPr txBox="1"/>
          <p:nvPr/>
        </p:nvSpPr>
        <p:spPr>
          <a:xfrm>
            <a:off x="2017486" y="5076316"/>
            <a:ext cx="19149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FF0000"/>
                </a:solidFill>
              </a:rPr>
              <a:t>1,27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317C9-C40B-7FEB-465A-BD310673AB87}"/>
              </a:ext>
            </a:extLst>
          </p:cNvPr>
          <p:cNvSpPr/>
          <p:nvPr/>
        </p:nvSpPr>
        <p:spPr>
          <a:xfrm>
            <a:off x="5555185" y="3090907"/>
            <a:ext cx="3127828" cy="2823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B9E376-8B83-3883-02A2-A6D29D0CA57A}"/>
              </a:ext>
            </a:extLst>
          </p:cNvPr>
          <p:cNvSpPr/>
          <p:nvPr/>
        </p:nvSpPr>
        <p:spPr>
          <a:xfrm>
            <a:off x="589722" y="3090907"/>
            <a:ext cx="4932806" cy="2823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A838C8-46FD-6CDF-1B47-12EA4E612801}"/>
              </a:ext>
            </a:extLst>
          </p:cNvPr>
          <p:cNvSpPr/>
          <p:nvPr/>
        </p:nvSpPr>
        <p:spPr>
          <a:xfrm>
            <a:off x="8683013" y="3031272"/>
            <a:ext cx="3127828" cy="2823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5170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0" grpId="1" animBg="1"/>
      <p:bldP spid="10" grpId="2" animBg="1"/>
      <p:bldP spid="11" grpId="0" animBg="1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F9EBADC-4D15-1B63-3685-7F8579A1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33" y="2142080"/>
            <a:ext cx="11521733" cy="334432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0E756-5B77-2742-D041-CC613AD5A566}"/>
              </a:ext>
            </a:extLst>
          </p:cNvPr>
          <p:cNvSpPr txBox="1"/>
          <p:nvPr/>
        </p:nvSpPr>
        <p:spPr>
          <a:xfrm>
            <a:off x="315255" y="1242680"/>
            <a:ext cx="2411896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3600" b="1" dirty="0"/>
              <a:t>صفحة 29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7E792-DE1B-0DA9-EC49-337B86C11858}"/>
              </a:ext>
            </a:extLst>
          </p:cNvPr>
          <p:cNvSpPr txBox="1"/>
          <p:nvPr/>
        </p:nvSpPr>
        <p:spPr>
          <a:xfrm>
            <a:off x="7109791" y="3286540"/>
            <a:ext cx="19149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0070C0"/>
                </a:solidFill>
              </a:rPr>
              <a:t>0,40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6237B4-A523-3D75-98A5-7BAC5B8EB7E2}"/>
              </a:ext>
            </a:extLst>
          </p:cNvPr>
          <p:cNvSpPr txBox="1"/>
          <p:nvPr/>
        </p:nvSpPr>
        <p:spPr>
          <a:xfrm>
            <a:off x="7109791" y="4300331"/>
            <a:ext cx="19149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0070C0"/>
                </a:solidFill>
              </a:rPr>
              <a:t>0,005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AD106-B6D9-B02A-C9AA-ECAFA614C064}"/>
              </a:ext>
            </a:extLst>
          </p:cNvPr>
          <p:cNvSpPr txBox="1"/>
          <p:nvPr/>
        </p:nvSpPr>
        <p:spPr>
          <a:xfrm>
            <a:off x="1603513" y="3339549"/>
            <a:ext cx="19149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0070C0"/>
                </a:solidFill>
              </a:rPr>
              <a:t>0,010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EC7EE-A563-B027-34CB-D7EBBCA80D5E}"/>
              </a:ext>
            </a:extLst>
          </p:cNvPr>
          <p:cNvSpPr txBox="1"/>
          <p:nvPr/>
        </p:nvSpPr>
        <p:spPr>
          <a:xfrm>
            <a:off x="1232453" y="4353340"/>
            <a:ext cx="22860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0070C0"/>
                </a:solidFill>
              </a:rPr>
              <a:t>300,00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360E0-F97B-6992-B54F-DDE2C92B5871}"/>
              </a:ext>
            </a:extLst>
          </p:cNvPr>
          <p:cNvSpPr/>
          <p:nvPr/>
        </p:nvSpPr>
        <p:spPr>
          <a:xfrm>
            <a:off x="556591" y="3230055"/>
            <a:ext cx="5539408" cy="940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755100-F93D-DF96-A64D-8C5089FF7F94}"/>
              </a:ext>
            </a:extLst>
          </p:cNvPr>
          <p:cNvSpPr/>
          <p:nvPr/>
        </p:nvSpPr>
        <p:spPr>
          <a:xfrm>
            <a:off x="6166363" y="4321506"/>
            <a:ext cx="5539408" cy="940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D010C5-B89A-59D7-9D02-E71B47709A78}"/>
              </a:ext>
            </a:extLst>
          </p:cNvPr>
          <p:cNvSpPr/>
          <p:nvPr/>
        </p:nvSpPr>
        <p:spPr>
          <a:xfrm>
            <a:off x="556591" y="4326773"/>
            <a:ext cx="5539408" cy="940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078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" grpId="0" animBg="1"/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808653C4-81AA-0876-2165-1532012E1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930" y="2079481"/>
            <a:ext cx="9672139" cy="340332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14EA2B-C338-23CB-4E6E-84CC1544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930" y="704088"/>
            <a:ext cx="9672139" cy="676656"/>
          </a:xfrm>
        </p:spPr>
        <p:txBody>
          <a:bodyPr/>
          <a:lstStyle/>
          <a:p>
            <a:pPr algn="ctr"/>
            <a:r>
              <a:rPr lang="ar-KW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واجب منزلي</a:t>
            </a:r>
          </a:p>
        </p:txBody>
      </p:sp>
    </p:spTree>
    <p:extLst>
      <p:ext uri="{BB962C8B-B14F-4D97-AF65-F5344CB8AC3E}">
        <p14:creationId xmlns:p14="http://schemas.microsoft.com/office/powerpoint/2010/main" val="3366433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68C8A-B99B-9581-474F-887D1BF3E4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1994" y="2414587"/>
            <a:ext cx="5688012" cy="2028825"/>
          </a:xfrm>
        </p:spPr>
        <p:txBody>
          <a:bodyPr anchor="ctr">
            <a:normAutofit/>
          </a:bodyPr>
          <a:lstStyle/>
          <a:p>
            <a:r>
              <a:rPr lang="ar-KW" sz="9600" b="1" dirty="0"/>
              <a:t>الخاتمة</a:t>
            </a:r>
          </a:p>
        </p:txBody>
      </p:sp>
    </p:spTree>
    <p:extLst>
      <p:ext uri="{BB962C8B-B14F-4D97-AF65-F5344CB8AC3E}">
        <p14:creationId xmlns:p14="http://schemas.microsoft.com/office/powerpoint/2010/main" val="806810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EB16D22-DEFB-E0F0-A7CB-F033CC6D0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3" y="417444"/>
            <a:ext cx="5943998" cy="850657"/>
          </a:xfr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pPr algn="ctr"/>
            <a:r>
              <a:rPr lang="ar-KW" dirty="0">
                <a:solidFill>
                  <a:schemeClr val="bg1"/>
                </a:solidFill>
              </a:rPr>
              <a:t>التقييم المختصر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2921B379-58CF-DBD7-59A3-5F6AF50D2B39}"/>
              </a:ext>
            </a:extLst>
          </p:cNvPr>
          <p:cNvSpPr txBox="1">
            <a:spLocks/>
          </p:cNvSpPr>
          <p:nvPr/>
        </p:nvSpPr>
        <p:spPr>
          <a:xfrm>
            <a:off x="3922642" y="2625653"/>
            <a:ext cx="8169967" cy="676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KW" sz="4000" dirty="0"/>
              <a:t>ظلل (أ) إذا كانت العبارة صحيحة و (ب) إذا كانت خاطئة: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85868A-5BA6-5486-ED66-47049A2E2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65" y="3595924"/>
            <a:ext cx="11013830" cy="91781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0144662-B60D-33EE-1B2D-1446B8CEF10F}"/>
              </a:ext>
            </a:extLst>
          </p:cNvPr>
          <p:cNvSpPr/>
          <p:nvPr/>
        </p:nvSpPr>
        <p:spPr>
          <a:xfrm>
            <a:off x="1199322" y="3773224"/>
            <a:ext cx="563217" cy="563217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1853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C932F-CBBA-92D0-9D71-1C17581406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3096" y="462758"/>
            <a:ext cx="6553171" cy="4367660"/>
          </a:xfrm>
        </p:spPr>
        <p:txBody>
          <a:bodyPr/>
          <a:lstStyle/>
          <a:p>
            <a:r>
              <a:rPr lang="ar-KW" sz="6000" b="1" dirty="0"/>
              <a:t>ماذا تعلمنا اليوم ؟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C6246ED-EF87-2A6C-C61A-2CE06562AA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94495" y="2305879"/>
            <a:ext cx="3431913" cy="41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79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CBDC4F2-68AA-E5AE-FA9C-EEADB4CB9769}"/>
              </a:ext>
            </a:extLst>
          </p:cNvPr>
          <p:cNvSpPr txBox="1"/>
          <p:nvPr/>
        </p:nvSpPr>
        <p:spPr>
          <a:xfrm>
            <a:off x="1370127" y="1335445"/>
            <a:ext cx="2411896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3600" b="1" dirty="0"/>
              <a:t>صفحة 29</a:t>
            </a: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E858AF25-5F17-A0F0-D0C7-E211DC768A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58" y="2213113"/>
            <a:ext cx="9385483" cy="390276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C9D357-619B-9F14-DDFF-404DC0793893}"/>
              </a:ext>
            </a:extLst>
          </p:cNvPr>
          <p:cNvSpPr txBox="1"/>
          <p:nvPr/>
        </p:nvSpPr>
        <p:spPr>
          <a:xfrm>
            <a:off x="4631634" y="3193381"/>
            <a:ext cx="31507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0,05  +  0,10  + 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CDCBDE-3778-D8E4-3B29-602D0D6D8421}"/>
              </a:ext>
            </a:extLst>
          </p:cNvPr>
          <p:cNvSpPr txBox="1"/>
          <p:nvPr/>
        </p:nvSpPr>
        <p:spPr>
          <a:xfrm>
            <a:off x="3723861" y="4796894"/>
            <a:ext cx="40584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0,04  +  0,20  +  6  +  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9052D-804D-CA4E-7529-CD2A2E568439}"/>
              </a:ext>
            </a:extLst>
          </p:cNvPr>
          <p:cNvSpPr txBox="1"/>
          <p:nvPr/>
        </p:nvSpPr>
        <p:spPr>
          <a:xfrm>
            <a:off x="1954697" y="3764305"/>
            <a:ext cx="7467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واحد صحيح و خمسة عشر جزء من مئة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727DBE-60CA-B90F-7ED5-FB97403BEC8C}"/>
              </a:ext>
            </a:extLst>
          </p:cNvPr>
          <p:cNvSpPr txBox="1"/>
          <p:nvPr/>
        </p:nvSpPr>
        <p:spPr>
          <a:xfrm>
            <a:off x="2019298" y="5321705"/>
            <a:ext cx="7467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ستة وعشرون صحيح و أربعة وعشرون جزء من مئة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B89E1B-8F91-51CF-54A4-868AF4A9019E}"/>
              </a:ext>
            </a:extLst>
          </p:cNvPr>
          <p:cNvSpPr/>
          <p:nvPr/>
        </p:nvSpPr>
        <p:spPr>
          <a:xfrm>
            <a:off x="1516743" y="4419600"/>
            <a:ext cx="9173028" cy="157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05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68C8A-B99B-9581-474F-887D1BF3E4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1994" y="2414587"/>
            <a:ext cx="5688012" cy="2028825"/>
          </a:xfrm>
        </p:spPr>
        <p:txBody>
          <a:bodyPr anchor="ctr">
            <a:normAutofit/>
          </a:bodyPr>
          <a:lstStyle/>
          <a:p>
            <a:r>
              <a:rPr lang="ar-KW" sz="9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921711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63FAF5-8492-520D-6CCB-223D55451F3E}"/>
              </a:ext>
            </a:extLst>
          </p:cNvPr>
          <p:cNvGrpSpPr/>
          <p:nvPr/>
        </p:nvGrpSpPr>
        <p:grpSpPr>
          <a:xfrm>
            <a:off x="206348" y="2759528"/>
            <a:ext cx="8469056" cy="2147016"/>
            <a:chOff x="206348" y="2759528"/>
            <a:chExt cx="8469056" cy="21470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D9CDDD-7F88-A77D-743A-00F38F945D5F}"/>
                </a:ext>
              </a:extLst>
            </p:cNvPr>
            <p:cNvSpPr/>
            <p:nvPr/>
          </p:nvSpPr>
          <p:spPr>
            <a:xfrm>
              <a:off x="5938415" y="2792658"/>
              <a:ext cx="2736989" cy="208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33FD76-8060-4834-4D44-D4FAD55EE916}"/>
                </a:ext>
              </a:extLst>
            </p:cNvPr>
            <p:cNvSpPr/>
            <p:nvPr/>
          </p:nvSpPr>
          <p:spPr>
            <a:xfrm>
              <a:off x="3098886" y="2805601"/>
              <a:ext cx="2736989" cy="208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4B11E2-5178-EF29-328F-484263ECC906}"/>
                </a:ext>
              </a:extLst>
            </p:cNvPr>
            <p:cNvSpPr/>
            <p:nvPr/>
          </p:nvSpPr>
          <p:spPr>
            <a:xfrm>
              <a:off x="259357" y="2818544"/>
              <a:ext cx="2736989" cy="208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F95842-1873-F15C-3B1F-646A75BD6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685"/>
            <a:stretch/>
          </p:blipFill>
          <p:spPr>
            <a:xfrm>
              <a:off x="206348" y="2759528"/>
              <a:ext cx="8469056" cy="213407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7C7F3F5-81E2-FEA0-5E62-7763A1A2371C}"/>
              </a:ext>
            </a:extLst>
          </p:cNvPr>
          <p:cNvGrpSpPr/>
          <p:nvPr/>
        </p:nvGrpSpPr>
        <p:grpSpPr>
          <a:xfrm>
            <a:off x="9324344" y="2759529"/>
            <a:ext cx="2736989" cy="2134073"/>
            <a:chOff x="9324344" y="2759529"/>
            <a:chExt cx="2736989" cy="21340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7DC53F-F523-52FF-6147-5B92C700F78A}"/>
                </a:ext>
              </a:extLst>
            </p:cNvPr>
            <p:cNvSpPr/>
            <p:nvPr/>
          </p:nvSpPr>
          <p:spPr>
            <a:xfrm>
              <a:off x="9324344" y="2792658"/>
              <a:ext cx="2736989" cy="208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EBDF906-68C2-EE78-15E1-81BA712A7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4344" y="2759529"/>
              <a:ext cx="2736989" cy="2134073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C137B2A-F7C4-E8C3-8BDA-3D0589844C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</a:blip>
          <a:srcRect l="37516" t="39768" r="44492" b="38404"/>
          <a:stretch/>
        </p:blipFill>
        <p:spPr>
          <a:xfrm>
            <a:off x="8675404" y="4601880"/>
            <a:ext cx="595600" cy="583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D801D-7987-40AD-27CC-13F6AD749686}"/>
              </a:ext>
            </a:extLst>
          </p:cNvPr>
          <p:cNvSpPr txBox="1"/>
          <p:nvPr/>
        </p:nvSpPr>
        <p:spPr>
          <a:xfrm>
            <a:off x="2723322" y="675861"/>
            <a:ext cx="660102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9600" b="1" spc="600" dirty="0"/>
              <a:t>419,455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82DAF91-5722-4DC2-BC18-0D7581EBD847}"/>
              </a:ext>
            </a:extLst>
          </p:cNvPr>
          <p:cNvSpPr txBox="1"/>
          <p:nvPr/>
        </p:nvSpPr>
        <p:spPr>
          <a:xfrm>
            <a:off x="8872330" y="225287"/>
            <a:ext cx="305683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مثلي العدد باستخدام لوحة القيمة المكانية:</a:t>
            </a:r>
          </a:p>
        </p:txBody>
      </p:sp>
    </p:spTree>
    <p:extLst>
      <p:ext uri="{BB962C8B-B14F-4D97-AF65-F5344CB8AC3E}">
        <p14:creationId xmlns:p14="http://schemas.microsoft.com/office/powerpoint/2010/main" val="177980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D9A3D8-D950-7270-D144-14F7BF30EB9F}"/>
              </a:ext>
            </a:extLst>
          </p:cNvPr>
          <p:cNvSpPr/>
          <p:nvPr/>
        </p:nvSpPr>
        <p:spPr>
          <a:xfrm>
            <a:off x="861392" y="3316356"/>
            <a:ext cx="2743200" cy="274320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B060910-A59E-D8C2-0DF9-28DFEC2A9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318868"/>
              </p:ext>
            </p:extLst>
          </p:nvPr>
        </p:nvGraphicFramePr>
        <p:xfrm>
          <a:off x="5188225" y="3316356"/>
          <a:ext cx="2743200" cy="27432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416247105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6089414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422511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119482836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982711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20282245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728317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8382395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9167389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60347166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2781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BC52D6-FBD3-B6FD-78F1-A14EC62C3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179446"/>
              </p:ext>
            </p:extLst>
          </p:nvPr>
        </p:nvGraphicFramePr>
        <p:xfrm>
          <a:off x="5188225" y="3316357"/>
          <a:ext cx="2743200" cy="27432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416247105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6089414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422511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119482836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982711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20282245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728317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8382395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9167389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60347166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27814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4A7601A-B33B-6688-ABFD-0C318415A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l="37516" t="39768" r="44492" b="38404"/>
          <a:stretch/>
        </p:blipFill>
        <p:spPr>
          <a:xfrm>
            <a:off x="4029781" y="6010000"/>
            <a:ext cx="595600" cy="583443"/>
          </a:xfrm>
          <a:prstGeom prst="rect">
            <a:avLst/>
          </a:prstGeom>
        </p:spPr>
      </p:pic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C8C0AE9B-2916-A22C-F8FA-7A7D27EF2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928285"/>
              </p:ext>
            </p:extLst>
          </p:nvPr>
        </p:nvGraphicFramePr>
        <p:xfrm>
          <a:off x="8704569" y="3316356"/>
          <a:ext cx="2743200" cy="27432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416247105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6089414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422511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119482836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98271167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20282245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172831728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838239529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9167389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3603471666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27814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4149CB5D-4A6C-8257-5BD6-2E3A47B28104}"/>
              </a:ext>
            </a:extLst>
          </p:cNvPr>
          <p:cNvSpPr/>
          <p:nvPr/>
        </p:nvSpPr>
        <p:spPr>
          <a:xfrm>
            <a:off x="11177861" y="3316356"/>
            <a:ext cx="269908" cy="19061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1D5C39-5BA5-7A17-0A9A-793D31994E8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 rot="5400000">
            <a:off x="8673849" y="3316356"/>
            <a:ext cx="2773920" cy="27739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2BF666-D5B6-B453-3089-C2D53B601F73}"/>
              </a:ext>
            </a:extLst>
          </p:cNvPr>
          <p:cNvSpPr txBox="1"/>
          <p:nvPr/>
        </p:nvSpPr>
        <p:spPr>
          <a:xfrm>
            <a:off x="1616766" y="2113719"/>
            <a:ext cx="124570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9600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AF0153-5523-7335-D6B1-17D02FF75A11}"/>
              </a:ext>
            </a:extLst>
          </p:cNvPr>
          <p:cNvSpPr txBox="1"/>
          <p:nvPr/>
        </p:nvSpPr>
        <p:spPr>
          <a:xfrm>
            <a:off x="5817706" y="2113719"/>
            <a:ext cx="124570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96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8BC1B-33C4-2832-58EF-A55E13627821}"/>
              </a:ext>
            </a:extLst>
          </p:cNvPr>
          <p:cNvSpPr txBox="1"/>
          <p:nvPr/>
        </p:nvSpPr>
        <p:spPr>
          <a:xfrm>
            <a:off x="9453317" y="2113719"/>
            <a:ext cx="124570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9600" b="1" dirty="0">
                <a:solidFill>
                  <a:srgbClr val="000000"/>
                </a:solidFill>
              </a:rPr>
              <a:t>7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AD1218-7500-E25B-FAEE-FDB74B11EE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l="37516" t="39768" r="44492" b="38404"/>
          <a:stretch/>
        </p:blipFill>
        <p:spPr>
          <a:xfrm>
            <a:off x="4052973" y="6010001"/>
            <a:ext cx="595600" cy="583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A28412-FEC0-691E-4FCE-776CB04285CE}"/>
              </a:ext>
            </a:extLst>
          </p:cNvPr>
          <p:cNvSpPr txBox="1"/>
          <p:nvPr/>
        </p:nvSpPr>
        <p:spPr>
          <a:xfrm>
            <a:off x="410818" y="228889"/>
            <a:ext cx="2411896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3600" b="1" dirty="0"/>
              <a:t>صفحة 27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0BB0573A-B57E-A9E8-C188-4E1AD3AE6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878" y="169887"/>
            <a:ext cx="5639104" cy="132760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50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0026 -0.5018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4BA8224-C913-B1CA-D248-213AD2F1B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413443"/>
              </p:ext>
            </p:extLst>
          </p:nvPr>
        </p:nvGraphicFramePr>
        <p:xfrm>
          <a:off x="318051" y="1603513"/>
          <a:ext cx="4189896" cy="4583252"/>
        </p:xfrm>
        <a:graphic>
          <a:graphicData uri="http://schemas.openxmlformats.org/drawingml/2006/table">
            <a:tbl>
              <a:tblPr rtl="1" firstRow="1" bandRow="1"/>
              <a:tblGrid>
                <a:gridCol w="1396632">
                  <a:extLst>
                    <a:ext uri="{9D8B030D-6E8A-4147-A177-3AD203B41FA5}">
                      <a16:colId xmlns:a16="http://schemas.microsoft.com/office/drawing/2014/main" val="621012023"/>
                    </a:ext>
                  </a:extLst>
                </a:gridCol>
                <a:gridCol w="1396632">
                  <a:extLst>
                    <a:ext uri="{9D8B030D-6E8A-4147-A177-3AD203B41FA5}">
                      <a16:colId xmlns:a16="http://schemas.microsoft.com/office/drawing/2014/main" val="1657257918"/>
                    </a:ext>
                  </a:extLst>
                </a:gridCol>
                <a:gridCol w="1396632">
                  <a:extLst>
                    <a:ext uri="{9D8B030D-6E8A-4147-A177-3AD203B41FA5}">
                      <a16:colId xmlns:a16="http://schemas.microsoft.com/office/drawing/2014/main" val="3272945906"/>
                    </a:ext>
                  </a:extLst>
                </a:gridCol>
              </a:tblGrid>
              <a:tr h="413425">
                <a:tc gridSpan="3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2400" b="1" dirty="0">
                          <a:solidFill>
                            <a:sysClr val="windowText" lastClr="000000"/>
                          </a:solidFill>
                        </a:rPr>
                        <a:t>حلقة الوحدات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EC5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392860"/>
                  </a:ext>
                </a:extLst>
              </a:tr>
              <a:tr h="3303092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2800" b="1" dirty="0">
                          <a:solidFill>
                            <a:sysClr val="windowText" lastClr="000000"/>
                          </a:solidFill>
                        </a:rPr>
                        <a:t>آحـــاد</a:t>
                      </a:r>
                    </a:p>
                  </a:txBody>
                  <a:tcPr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EC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2800" b="1" dirty="0">
                          <a:solidFill>
                            <a:sysClr val="windowText" lastClr="000000"/>
                          </a:solidFill>
                        </a:rPr>
                        <a:t>عشرات</a:t>
                      </a:r>
                    </a:p>
                  </a:txBody>
                  <a:tcPr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EC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2800" b="1" dirty="0">
                          <a:solidFill>
                            <a:srgbClr val="000000"/>
                          </a:solidFill>
                        </a:rPr>
                        <a:t>مئـــات</a:t>
                      </a:r>
                    </a:p>
                  </a:txBody>
                  <a:tcPr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8E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289233"/>
                  </a:ext>
                </a:extLst>
              </a:tr>
              <a:tr h="762718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4800" b="1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4800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4800" b="1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53244"/>
                  </a:ext>
                </a:extLst>
              </a:tr>
            </a:tbl>
          </a:graphicData>
        </a:graphic>
      </p:graphicFrame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20DED66A-D666-E035-2C13-A27926F2F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065492"/>
              </p:ext>
            </p:extLst>
          </p:nvPr>
        </p:nvGraphicFramePr>
        <p:xfrm>
          <a:off x="5433391" y="1603513"/>
          <a:ext cx="6495774" cy="4576517"/>
        </p:xfrm>
        <a:graphic>
          <a:graphicData uri="http://schemas.openxmlformats.org/drawingml/2006/table">
            <a:tbl>
              <a:tblPr rtl="1" firstRow="1" bandRow="1"/>
              <a:tblGrid>
                <a:gridCol w="1082629">
                  <a:extLst>
                    <a:ext uri="{9D8B030D-6E8A-4147-A177-3AD203B41FA5}">
                      <a16:colId xmlns:a16="http://schemas.microsoft.com/office/drawing/2014/main" val="2230461478"/>
                    </a:ext>
                  </a:extLst>
                </a:gridCol>
                <a:gridCol w="1082629">
                  <a:extLst>
                    <a:ext uri="{9D8B030D-6E8A-4147-A177-3AD203B41FA5}">
                      <a16:colId xmlns:a16="http://schemas.microsoft.com/office/drawing/2014/main" val="1126146037"/>
                    </a:ext>
                  </a:extLst>
                </a:gridCol>
                <a:gridCol w="1082629">
                  <a:extLst>
                    <a:ext uri="{9D8B030D-6E8A-4147-A177-3AD203B41FA5}">
                      <a16:colId xmlns:a16="http://schemas.microsoft.com/office/drawing/2014/main" val="697872649"/>
                    </a:ext>
                  </a:extLst>
                </a:gridCol>
                <a:gridCol w="1082629">
                  <a:extLst>
                    <a:ext uri="{9D8B030D-6E8A-4147-A177-3AD203B41FA5}">
                      <a16:colId xmlns:a16="http://schemas.microsoft.com/office/drawing/2014/main" val="3723831250"/>
                    </a:ext>
                  </a:extLst>
                </a:gridCol>
                <a:gridCol w="1082629">
                  <a:extLst>
                    <a:ext uri="{9D8B030D-6E8A-4147-A177-3AD203B41FA5}">
                      <a16:colId xmlns:a16="http://schemas.microsoft.com/office/drawing/2014/main" val="2593792040"/>
                    </a:ext>
                  </a:extLst>
                </a:gridCol>
                <a:gridCol w="1082629">
                  <a:extLst>
                    <a:ext uri="{9D8B030D-6E8A-4147-A177-3AD203B41FA5}">
                      <a16:colId xmlns:a16="http://schemas.microsoft.com/office/drawing/2014/main" val="1510003680"/>
                    </a:ext>
                  </a:extLst>
                </a:gridCol>
              </a:tblGrid>
              <a:tr h="465970">
                <a:tc gridSpan="6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2400" b="1" dirty="0">
                          <a:solidFill>
                            <a:sysClr val="windowText" lastClr="000000"/>
                          </a:solidFill>
                        </a:rPr>
                        <a:t>حلقة الأجزاء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E4A">
                        <a:lumMod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52391"/>
                  </a:ext>
                </a:extLst>
              </a:tr>
              <a:tr h="327180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2400" b="1" dirty="0"/>
                        <a:t>أجزاء من مليون</a:t>
                      </a:r>
                    </a:p>
                  </a:txBody>
                  <a:tcPr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B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2400" b="1" dirty="0">
                          <a:solidFill>
                            <a:sysClr val="windowText" lastClr="000000"/>
                          </a:solidFill>
                        </a:rPr>
                        <a:t>أجزاء من مئة ألف</a:t>
                      </a:r>
                    </a:p>
                  </a:txBody>
                  <a:tcPr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BD3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2400" b="1" dirty="0">
                          <a:solidFill>
                            <a:sysClr val="windowText" lastClr="000000"/>
                          </a:solidFill>
                        </a:rPr>
                        <a:t>أجزاء من عشرة آلاف</a:t>
                      </a:r>
                    </a:p>
                  </a:txBody>
                  <a:tcPr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BD31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2400" b="1" dirty="0">
                          <a:solidFill>
                            <a:sysClr val="windowText" lastClr="000000"/>
                          </a:solidFill>
                        </a:rPr>
                        <a:t>أجزاء من الألف</a:t>
                      </a:r>
                    </a:p>
                  </a:txBody>
                  <a:tcPr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E4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2400" b="1" dirty="0">
                          <a:solidFill>
                            <a:sysClr val="windowText" lastClr="000000"/>
                          </a:solidFill>
                        </a:rPr>
                        <a:t>أجزاء من المئة</a:t>
                      </a:r>
                    </a:p>
                  </a:txBody>
                  <a:tcPr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E4A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2400" b="1" dirty="0">
                          <a:solidFill>
                            <a:sysClr val="windowText" lastClr="000000"/>
                          </a:solidFill>
                        </a:rPr>
                        <a:t>أجزاء من عشرة</a:t>
                      </a:r>
                    </a:p>
                  </a:txBody>
                  <a:tcPr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CE4A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307310"/>
                  </a:ext>
                </a:extLst>
              </a:tr>
              <a:tr h="838747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endParaRPr lang="ar-KW" sz="4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endParaRPr lang="ar-KW" sz="4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endParaRPr lang="ar-KW" sz="4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48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48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rtl="1"/>
                      <a:r>
                        <a:rPr lang="ar-KW" sz="4800" b="1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928904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20CE791-91D8-7444-9C2D-8EFEFD9F9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</a:blip>
          <a:srcRect l="37516" t="39768" r="44492" b="38404"/>
          <a:stretch/>
        </p:blipFill>
        <p:spPr>
          <a:xfrm>
            <a:off x="4606987" y="5721689"/>
            <a:ext cx="595600" cy="583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72281-92C2-8CA0-976F-B427BF38F9F5}"/>
              </a:ext>
            </a:extLst>
          </p:cNvPr>
          <p:cNvSpPr txBox="1"/>
          <p:nvPr/>
        </p:nvSpPr>
        <p:spPr>
          <a:xfrm>
            <a:off x="2676939" y="33853"/>
            <a:ext cx="660102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9600" b="1" spc="600" dirty="0"/>
              <a:t>419,455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ECDC9-9481-62F2-DC8D-87F65D099089}"/>
              </a:ext>
            </a:extLst>
          </p:cNvPr>
          <p:cNvSpPr txBox="1"/>
          <p:nvPr/>
        </p:nvSpPr>
        <p:spPr>
          <a:xfrm>
            <a:off x="8872330" y="212224"/>
            <a:ext cx="305683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مثلي العدد باستخدام لوحة القيمة المكانية:</a:t>
            </a:r>
          </a:p>
        </p:txBody>
      </p:sp>
    </p:spTree>
    <p:extLst>
      <p:ext uri="{BB962C8B-B14F-4D97-AF65-F5344CB8AC3E}">
        <p14:creationId xmlns:p14="http://schemas.microsoft.com/office/powerpoint/2010/main" val="176916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9AC1AB7-FC4B-8385-AA15-7836CD61F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59" y="2093843"/>
            <a:ext cx="10973282" cy="386963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88B5E-7BEA-A091-8F88-7C066337ABF5}"/>
              </a:ext>
            </a:extLst>
          </p:cNvPr>
          <p:cNvSpPr txBox="1"/>
          <p:nvPr/>
        </p:nvSpPr>
        <p:spPr>
          <a:xfrm>
            <a:off x="589481" y="1255932"/>
            <a:ext cx="2411896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3600" b="1" dirty="0"/>
              <a:t>صفحة 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9065A-AE7D-AB80-6DA6-FBED086F8139}"/>
              </a:ext>
            </a:extLst>
          </p:cNvPr>
          <p:cNvSpPr txBox="1"/>
          <p:nvPr/>
        </p:nvSpPr>
        <p:spPr>
          <a:xfrm>
            <a:off x="6877878" y="3544957"/>
            <a:ext cx="19149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0070C0"/>
                </a:solidFill>
              </a:rPr>
              <a:t>0,70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AFFAA5-616B-3F70-B78F-536C3ED6CB4A}"/>
              </a:ext>
            </a:extLst>
          </p:cNvPr>
          <p:cNvSpPr txBox="1"/>
          <p:nvPr/>
        </p:nvSpPr>
        <p:spPr>
          <a:xfrm>
            <a:off x="6877878" y="4697896"/>
            <a:ext cx="19149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0070C0"/>
                </a:solidFill>
              </a:rPr>
              <a:t>0,005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8CC9FE-2751-D1C0-76FB-7F712FE11BD4}"/>
              </a:ext>
            </a:extLst>
          </p:cNvPr>
          <p:cNvSpPr txBox="1"/>
          <p:nvPr/>
        </p:nvSpPr>
        <p:spPr>
          <a:xfrm>
            <a:off x="1364973" y="3544957"/>
            <a:ext cx="19149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0070C0"/>
                </a:solidFill>
              </a:rPr>
              <a:t>0,020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C0198-599C-1FDE-24D7-6563B6B52807}"/>
              </a:ext>
            </a:extLst>
          </p:cNvPr>
          <p:cNvSpPr txBox="1"/>
          <p:nvPr/>
        </p:nvSpPr>
        <p:spPr>
          <a:xfrm>
            <a:off x="1364973" y="4697896"/>
            <a:ext cx="217998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600" dirty="0">
                <a:solidFill>
                  <a:srgbClr val="0070C0"/>
                </a:solidFill>
              </a:rPr>
              <a:t>500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11D613-F104-F89A-F5EF-7ACF76C1828A}"/>
              </a:ext>
            </a:extLst>
          </p:cNvPr>
          <p:cNvSpPr/>
          <p:nvPr/>
        </p:nvSpPr>
        <p:spPr>
          <a:xfrm>
            <a:off x="695739" y="3630520"/>
            <a:ext cx="5300870" cy="881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CE672B-74CC-A9EE-AF4A-96A3814FBF9F}"/>
              </a:ext>
            </a:extLst>
          </p:cNvPr>
          <p:cNvSpPr/>
          <p:nvPr/>
        </p:nvSpPr>
        <p:spPr>
          <a:xfrm>
            <a:off x="695739" y="4673554"/>
            <a:ext cx="10727004" cy="123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2218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46D9C-0F07-47FC-A4DA-5235D88E72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rtl="1"/>
            <a:r>
              <a:rPr lang="ar-KW" sz="13000" dirty="0">
                <a:solidFill>
                  <a:schemeClr val="bg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هيا نحلق في السماء</a:t>
            </a:r>
            <a:endParaRPr lang="en-US" sz="13000" dirty="0">
              <a:solidFill>
                <a:schemeClr val="bg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789CD1FB-5AF0-4B6D-877D-31740582FA55}"/>
              </a:ext>
            </a:extLst>
          </p:cNvPr>
          <p:cNvSpPr/>
          <p:nvPr/>
        </p:nvSpPr>
        <p:spPr>
          <a:xfrm>
            <a:off x="3909391" y="4379843"/>
            <a:ext cx="4313583" cy="1192696"/>
          </a:xfrm>
          <a:prstGeom prst="round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ابدأ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76937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heme/theme1.xml><?xml version="1.0" encoding="utf-8"?>
<a:theme xmlns:a="http://schemas.openxmlformats.org/drawingml/2006/main" name="Office Theme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s_Organic_Presentation_Win32_SW_v10.potx" id="{6F7A4518-677F-49D0-AD76-8F0F7DEFB1E5}" vid="{F577DF72-62B0-42B0-B34E-786789A7979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{A3E09205-689F-44AB-8CFA-433390D3F110}tf11964407_win32</Template>
  <TotalTime>822</TotalTime>
  <Words>305</Words>
  <Application>Microsoft Office PowerPoint</Application>
  <PresentationFormat>Widescreen</PresentationFormat>
  <Paragraphs>111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Meiryo</vt:lpstr>
      <vt:lpstr>Aldhabi</vt:lpstr>
      <vt:lpstr>Arial</vt:lpstr>
      <vt:lpstr>Beirut Regular</vt:lpstr>
      <vt:lpstr>Calibri</vt:lpstr>
      <vt:lpstr>Calibri Light</vt:lpstr>
      <vt:lpstr>Century Gothic</vt:lpstr>
      <vt:lpstr>Courier New</vt:lpstr>
      <vt:lpstr>Geeza Pro Regular</vt:lpstr>
      <vt:lpstr>Gill Sans MT</vt:lpstr>
      <vt:lpstr>Gill Sans Nova</vt:lpstr>
      <vt:lpstr>Helvetica Neue</vt:lpstr>
      <vt:lpstr>Helvetica Neue Light</vt:lpstr>
      <vt:lpstr>HSIshraq-Light</vt:lpstr>
      <vt:lpstr>Sakkal Majalla</vt:lpstr>
      <vt:lpstr>Office Theme</vt:lpstr>
      <vt:lpstr>1_Office Theme</vt:lpstr>
      <vt:lpstr>White</vt:lpstr>
      <vt:lpstr>2_Office Theme</vt:lpstr>
      <vt:lpstr>(1-2): قراءة الأعداد العشرية وكتابتها               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هيا نحلق في السماء</vt:lpstr>
      <vt:lpstr>PowerPoint Presentation</vt:lpstr>
      <vt:lpstr>المرحلة الأولى</vt:lpstr>
      <vt:lpstr>السؤال الأول</vt:lpstr>
      <vt:lpstr>PowerPoint Presentation</vt:lpstr>
      <vt:lpstr>السؤال الثاني</vt:lpstr>
      <vt:lpstr>PowerPoint Presentation</vt:lpstr>
      <vt:lpstr>المرحلة الثانية</vt:lpstr>
      <vt:lpstr>السؤال الأول</vt:lpstr>
      <vt:lpstr>PowerPoint Presentation</vt:lpstr>
      <vt:lpstr>السؤال الثاني</vt:lpstr>
      <vt:lpstr>PowerPoint Presentation</vt:lpstr>
      <vt:lpstr>المرحلة الثالثة</vt:lpstr>
      <vt:lpstr>السؤال الأول</vt:lpstr>
      <vt:lpstr>PowerPoint Presentation</vt:lpstr>
      <vt:lpstr>السؤال الثاني</vt:lpstr>
      <vt:lpstr>أحسنت</vt:lpstr>
      <vt:lpstr>فاصل تعليمي</vt:lpstr>
      <vt:lpstr>لعبة  قوة الملاحظة  و التركيز  </vt:lpstr>
      <vt:lpstr>منو اللي بتفوز 👸🏻 ؟  ركزوا عدل 👀  فيه باندا منخش 🐼 🤩🤩🤩</vt:lpstr>
      <vt:lpstr>PowerPoint Presentation</vt:lpstr>
      <vt:lpstr>PowerPoint Presentation</vt:lpstr>
      <vt:lpstr>PowerPoint Presentation</vt:lpstr>
      <vt:lpstr>واجب منزلي</vt:lpstr>
      <vt:lpstr>PowerPoint Presentation</vt:lpstr>
      <vt:lpstr>التقييم المختصر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(1-3): قراءة الأعداد العشرية وكتابتها</dc:title>
  <dc:creator>nrmsa 97</dc:creator>
  <cp:lastModifiedBy>نوره راشد محمد علي</cp:lastModifiedBy>
  <cp:revision>18</cp:revision>
  <cp:lastPrinted>2022-10-02T04:45:20Z</cp:lastPrinted>
  <dcterms:created xsi:type="dcterms:W3CDTF">2022-09-29T06:26:42Z</dcterms:created>
  <dcterms:modified xsi:type="dcterms:W3CDTF">2023-06-10T17:04:02Z</dcterms:modified>
</cp:coreProperties>
</file>