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rtl="0">
              <a:defRPr/>
            </a:lvl1pPr>
          </a:lstStyle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278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85295">
            <a:off x="-1302468" y="236189"/>
            <a:ext cx="6609406" cy="352101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3"/>
          <p:cNvSpPr txBox="1"/>
          <p:nvPr/>
        </p:nvSpPr>
        <p:spPr>
          <a:xfrm>
            <a:off x="1979794" y="2282078"/>
            <a:ext cx="13038950" cy="653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17400"/>
              </a:lnSpc>
              <a:defRPr sz="12400">
                <a:solidFill>
                  <a:srgbClr val="FDF9EF"/>
                </a:solidFill>
              </a:defRPr>
            </a:pPr>
            <a:r>
              <a:rPr>
                <a:latin typeface="Wedges"/>
                <a:ea typeface="Wedges"/>
                <a:cs typeface="Wedges"/>
                <a:sym typeface="Wedges"/>
              </a:rPr>
              <a:t>الأسبوع</a:t>
            </a:r>
          </a:p>
          <a:p>
            <a:pPr algn="ctr" rtl="0">
              <a:lnSpc>
                <a:spcPts val="17400"/>
              </a:lnSpc>
              <a:defRPr sz="12400">
                <a:solidFill>
                  <a:srgbClr val="FDF9EF"/>
                </a:solidFill>
              </a:defRPr>
            </a:pPr>
            <a:r>
              <a:rPr>
                <a:latin typeface="Wedges"/>
                <a:ea typeface="Wedges"/>
                <a:cs typeface="Wedges"/>
                <a:sym typeface="Wedges"/>
              </a:rPr>
              <a:t>الثالث</a:t>
            </a:r>
          </a:p>
          <a:p>
            <a:pPr marL="2672119" lvl="1" indent="-1336058" algn="ctr" rtl="0">
              <a:lnSpc>
                <a:spcPts val="17300"/>
              </a:lnSpc>
              <a:buSzPct val="100000"/>
              <a:buFont typeface="Arial"/>
              <a:buChar char="•"/>
              <a:defRPr sz="12300">
                <a:solidFill>
                  <a:srgbClr val="FDF9EF"/>
                </a:solidFill>
                <a:latin typeface="Wedges"/>
                <a:ea typeface="Wedges"/>
                <a:cs typeface="Wedges"/>
                <a:sym typeface="Wedges"/>
              </a:defRPr>
            </a:pPr>
            <a:r>
              <a:t> </a:t>
            </a:r>
          </a:p>
        </p:txBody>
      </p:sp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6063">
            <a:off x="15269162" y="7746796"/>
            <a:ext cx="1855865" cy="2228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71787">
            <a:off x="12202262" y="353893"/>
            <a:ext cx="3532589" cy="937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19174">
            <a:off x="1105036" y="5006592"/>
            <a:ext cx="1396868" cy="1061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05808">
            <a:off x="8123052" y="9039518"/>
            <a:ext cx="719570" cy="546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14952">
            <a:off x="871437" y="6647061"/>
            <a:ext cx="719571" cy="546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4670" y="8744336"/>
            <a:ext cx="1686760" cy="1724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776" y="-699455"/>
            <a:ext cx="2197224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50288">
            <a:off x="15484645" y="1749193"/>
            <a:ext cx="3781596" cy="4176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2" descr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6868">
            <a:off x="15694510" y="800291"/>
            <a:ext cx="1605907" cy="1348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3" descr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59300" y="4955995"/>
            <a:ext cx="3293675" cy="333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14" descr="Picture 14"/>
          <p:cNvPicPr>
            <a:picLocks noChangeAspect="1"/>
          </p:cNvPicPr>
          <p:nvPr/>
        </p:nvPicPr>
        <p:blipFill>
          <a:blip r:embed="rId12"/>
          <a:srcRect l="31676" r="29685"/>
          <a:stretch>
            <a:fillRect/>
          </a:stretch>
        </p:blipFill>
        <p:spPr>
          <a:xfrm>
            <a:off x="524670" y="4177208"/>
            <a:ext cx="2316655" cy="599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5" descr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89991" y="329245"/>
            <a:ext cx="3214204" cy="321420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16"/>
          <p:cNvSpPr txBox="1"/>
          <p:nvPr/>
        </p:nvSpPr>
        <p:spPr>
          <a:xfrm>
            <a:off x="2841324" y="8190748"/>
            <a:ext cx="5148411" cy="94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7200"/>
              </a:lnSpc>
              <a:defRPr sz="5100">
                <a:solidFill>
                  <a:srgbClr val="FDF9EF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معلمة</a:t>
            </a:r>
            <a:r>
              <a:t>: </a:t>
            </a: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أبرار الحواج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1060" b="482"/>
          <a:stretch>
            <a:fillRect/>
          </a:stretch>
        </p:blipFill>
        <p:spPr>
          <a:xfrm>
            <a:off x="365835" y="339007"/>
            <a:ext cx="17578579" cy="974247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3"/>
          <p:cNvSpPr txBox="1"/>
          <p:nvPr/>
        </p:nvSpPr>
        <p:spPr>
          <a:xfrm>
            <a:off x="611729" y="516526"/>
            <a:ext cx="17086600" cy="987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lnSpc>
                <a:spcPts val="5600"/>
              </a:lnSpc>
              <a:defRPr sz="4000" b="1" u="sng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المقاومة الكربونية </a:t>
            </a:r>
            <a:r>
              <a:t>:</a:t>
            </a:r>
          </a:p>
          <a:p>
            <a:pPr algn="r" rtl="0">
              <a:lnSpc>
                <a:spcPts val="5600"/>
              </a:lnSpc>
              <a:defRPr sz="4000" b="1"/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مصنوعة من مسحوق الكربون محاط بحلقات ملونة بألوان مختلفة تشكل كوداً لتحديد قيمتها </a:t>
            </a:r>
            <a:r>
              <a:t>.</a:t>
            </a:r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sz="4000" b="1" u="sng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المقاومة الغشائية</a:t>
            </a:r>
            <a:r>
              <a:rPr u="none">
                <a:latin typeface="HS Rahaf Bold"/>
                <a:ea typeface="HS Rahaf Bold"/>
                <a:cs typeface="HS Rahaf Bold"/>
                <a:sym typeface="HS Rahaf Bold"/>
              </a:rPr>
              <a:t>:</a:t>
            </a:r>
            <a:r>
              <a:rPr u="none">
                <a:solidFill>
                  <a:srgbClr val="000000"/>
                </a:solidFill>
                <a:latin typeface="HS Rahaf Bold"/>
                <a:ea typeface="HS Rahaf Bold"/>
                <a:cs typeface="HS Rahaf Bold"/>
                <a:sym typeface="HS Rahaf Bold"/>
              </a:rPr>
              <a:t> </a:t>
            </a:r>
          </a:p>
          <a:p>
            <a:pPr algn="r" rtl="0">
              <a:lnSpc>
                <a:spcPts val="5600"/>
              </a:lnSpc>
              <a:defRPr sz="4000" b="1"/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تشبه المقاومات الكربونية في الشكل الخارجي و لكنها أكثر دقة و أعلى تكلفة</a:t>
            </a:r>
            <a:r>
              <a:t>.</a:t>
            </a:r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b="1"/>
            </a:pPr>
            <a:endParaRPr/>
          </a:p>
          <a:p>
            <a:pPr algn="r" rtl="0">
              <a:lnSpc>
                <a:spcPts val="5600"/>
              </a:lnSpc>
              <a:defRPr b="1"/>
            </a:pPr>
            <a:endParaRPr/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54" y="4141263"/>
            <a:ext cx="5665540" cy="77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4"/>
          <a:srcRect l="4022" t="6581" r="4021" b="9506"/>
          <a:stretch>
            <a:fillRect/>
          </a:stretch>
        </p:blipFill>
        <p:spPr>
          <a:xfrm>
            <a:off x="2190520" y="3095353"/>
            <a:ext cx="5733824" cy="255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5"/>
          <a:srcRect l="3722" t="5021" r="2640" b="1437"/>
          <a:stretch>
            <a:fillRect/>
          </a:stretch>
        </p:blipFill>
        <p:spPr>
          <a:xfrm>
            <a:off x="933393" y="7745895"/>
            <a:ext cx="4945013" cy="2226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1060" b="482"/>
          <a:stretch>
            <a:fillRect/>
          </a:stretch>
        </p:blipFill>
        <p:spPr>
          <a:xfrm>
            <a:off x="365835" y="339007"/>
            <a:ext cx="17578579" cy="974247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Box 3"/>
          <p:cNvSpPr txBox="1"/>
          <p:nvPr/>
        </p:nvSpPr>
        <p:spPr>
          <a:xfrm>
            <a:off x="1297810" y="866775"/>
            <a:ext cx="16419153" cy="945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lnSpc>
                <a:spcPts val="5700"/>
              </a:lnSpc>
              <a:defRPr b="1"/>
            </a:pPr>
            <a:endParaRPr/>
          </a:p>
          <a:p>
            <a:pPr algn="r" rtl="0">
              <a:lnSpc>
                <a:spcPts val="6700"/>
              </a:lnSpc>
              <a:defRPr sz="4800" b="1" u="sng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المقاومة السلكية </a:t>
            </a:r>
            <a:r>
              <a:t>: </a:t>
            </a:r>
          </a:p>
          <a:p>
            <a:pPr algn="r" rtl="0">
              <a:lnSpc>
                <a:spcPts val="5700"/>
              </a:lnSpc>
              <a:defRPr sz="4100" b="1"/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تصنع من النيكل كروم و هذه المقاومة تكون أكثر دقة و استقراراً ،و تتحمل الدرجات الحرارة العالية </a:t>
            </a:r>
          </a:p>
          <a:p>
            <a:pPr algn="r" rtl="0">
              <a:lnSpc>
                <a:spcPts val="5700"/>
              </a:lnSpc>
              <a:defRPr sz="4100" b="1">
                <a:latin typeface="HS Rahaf Bold"/>
                <a:ea typeface="HS Rahaf Bold"/>
                <a:cs typeface="HS Rahaf Bold"/>
                <a:sym typeface="HS Rahaf Bold"/>
              </a:defRPr>
            </a:pPr>
            <a:r>
              <a:t> و يوجد منها نوعان (ثابتة / متغيرة).</a:t>
            </a:r>
          </a:p>
          <a:p>
            <a:pPr algn="r" rtl="0">
              <a:lnSpc>
                <a:spcPts val="5700"/>
              </a:lnSpc>
              <a:defRPr b="1"/>
            </a:pPr>
            <a:endParaRPr/>
          </a:p>
          <a:p>
            <a:pPr algn="r" rtl="0">
              <a:lnSpc>
                <a:spcPts val="5700"/>
              </a:lnSpc>
              <a:defRPr b="1"/>
            </a:pPr>
            <a:endParaRPr/>
          </a:p>
          <a:p>
            <a:pPr algn="r" rtl="0">
              <a:lnSpc>
                <a:spcPts val="5700"/>
              </a:lnSpc>
              <a:defRPr b="1"/>
            </a:pPr>
            <a:endParaRPr/>
          </a:p>
          <a:p>
            <a:pPr algn="r" rtl="0">
              <a:lnSpc>
                <a:spcPts val="5700"/>
              </a:lnSpc>
              <a:defRPr sz="4100" b="1">
                <a:latin typeface="HS Rahaf Bold"/>
                <a:ea typeface="HS Rahaf Bold"/>
                <a:cs typeface="HS Rahaf Bold"/>
                <a:sym typeface="HS Rahaf Bold"/>
              </a:defRPr>
            </a:pPr>
            <a:r>
              <a:t> </a:t>
            </a:r>
          </a:p>
          <a:p>
            <a:pPr algn="r" rtl="0">
              <a:lnSpc>
                <a:spcPts val="5700"/>
              </a:lnSpc>
              <a:defRPr b="1"/>
            </a:pPr>
            <a:endParaRPr/>
          </a:p>
          <a:p>
            <a:pPr algn="r" rtl="0">
              <a:lnSpc>
                <a:spcPts val="5700"/>
              </a:lnSpc>
              <a:defRPr b="1"/>
            </a:pPr>
            <a:endParaRPr/>
          </a:p>
          <a:p>
            <a:pPr algn="r" rtl="0">
              <a:lnSpc>
                <a:spcPts val="5700"/>
              </a:lnSpc>
              <a:defRPr b="1"/>
            </a:pPr>
            <a:endParaRPr/>
          </a:p>
        </p:txBody>
      </p:sp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3"/>
          <a:srcRect t="6095" b="7288"/>
          <a:stretch>
            <a:fillRect/>
          </a:stretch>
        </p:blipFill>
        <p:spPr>
          <a:xfrm>
            <a:off x="2842475" y="5513101"/>
            <a:ext cx="12625297" cy="3432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1060" b="482"/>
          <a:stretch>
            <a:fillRect/>
          </a:stretch>
        </p:blipFill>
        <p:spPr>
          <a:xfrm>
            <a:off x="365835" y="339007"/>
            <a:ext cx="17578579" cy="974247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3"/>
          <p:cNvSpPr txBox="1"/>
          <p:nvPr/>
        </p:nvSpPr>
        <p:spPr>
          <a:xfrm>
            <a:off x="365834" y="186607"/>
            <a:ext cx="17400746" cy="1004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lnSpc>
                <a:spcPts val="5300"/>
              </a:lnSpc>
              <a:defRPr sz="3800" b="1">
                <a:latin typeface="HS Rahaf Bold"/>
                <a:ea typeface="HS Rahaf Bold"/>
                <a:cs typeface="HS Rahaf Bold"/>
                <a:sym typeface="HS Rahaf Bold"/>
              </a:defRPr>
            </a:pPr>
            <a:r>
              <a:t> </a:t>
            </a:r>
          </a:p>
          <a:p>
            <a:pPr algn="r" rtl="0">
              <a:lnSpc>
                <a:spcPts val="5400"/>
              </a:lnSpc>
              <a:defRPr sz="3800" b="1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</a:t>
            </a:r>
            <a:r>
              <a:rPr u="sng">
                <a:latin typeface="HS Rahaf Bold"/>
                <a:ea typeface="HS Rahaf Bold"/>
                <a:cs typeface="HS Rahaf Bold"/>
                <a:sym typeface="HS Rahaf Bold"/>
              </a:rPr>
              <a:t>لمقاومة الحرارية </a:t>
            </a:r>
            <a:r>
              <a:rPr u="sng"/>
              <a:t>: </a:t>
            </a:r>
          </a:p>
          <a:p>
            <a:pPr algn="r" rtl="0">
              <a:lnSpc>
                <a:spcPts val="5400"/>
              </a:lnSpc>
              <a:defRPr sz="3800" b="1"/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هي مقاومة حساسة لدرجة الحرارة</a:t>
            </a:r>
            <a:r>
              <a:t>, </a:t>
            </a: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و يوجد نوعان </a:t>
            </a:r>
          </a:p>
          <a:p>
            <a:pPr algn="r" rtl="0">
              <a:lnSpc>
                <a:spcPts val="5300"/>
              </a:lnSpc>
              <a:defRPr sz="3800" b="1"/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وتستخدم في مقياس درجة الحرارة و تستخدم في محركات الثلاجات الكهربائية</a:t>
            </a:r>
            <a:r>
              <a:t>.</a:t>
            </a:r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sz="3800" b="1" u="sng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المقاومة الضوئية </a:t>
            </a:r>
            <a:r>
              <a:t>:</a:t>
            </a:r>
          </a:p>
          <a:p>
            <a:pPr algn="r" rtl="0">
              <a:lnSpc>
                <a:spcPts val="5300"/>
              </a:lnSpc>
              <a:defRPr sz="3800" b="1">
                <a:latin typeface="HS Rahaf Bold"/>
                <a:ea typeface="HS Rahaf Bold"/>
                <a:cs typeface="HS Rahaf Bold"/>
                <a:sym typeface="HS Rahaf Bold"/>
              </a:defRPr>
            </a:pPr>
            <a:r>
              <a:t> تصنع من مادة حساسة للضوء</a:t>
            </a:r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b="1"/>
            </a:pPr>
            <a:endParaRPr/>
          </a:p>
          <a:p>
            <a:pPr algn="r" rtl="0">
              <a:lnSpc>
                <a:spcPts val="5300"/>
              </a:lnSpc>
              <a:defRPr b="1"/>
            </a:pPr>
            <a:endParaRPr/>
          </a:p>
        </p:txBody>
      </p:sp>
      <p:pic>
        <p:nvPicPr>
          <p:cNvPr id="2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7" y="3302399"/>
            <a:ext cx="3406865" cy="190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86" y="3019355"/>
            <a:ext cx="1642199" cy="3135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2298" y="7178341"/>
            <a:ext cx="1758563" cy="2548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1814" y="3280180"/>
            <a:ext cx="1578092" cy="261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/>
          <a:srcRect l="4782" t="2752" r="4383" b="9073"/>
          <a:stretch>
            <a:fillRect/>
          </a:stretch>
        </p:blipFill>
        <p:spPr>
          <a:xfrm>
            <a:off x="10723367" y="2164460"/>
            <a:ext cx="5350690" cy="6767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rcRect l="5367" t="2913" r="6134" b="7446"/>
          <a:stretch>
            <a:fillRect/>
          </a:stretch>
        </p:blipFill>
        <p:spPr>
          <a:xfrm>
            <a:off x="1786988" y="2164460"/>
            <a:ext cx="5641811" cy="676786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Box 4"/>
          <p:cNvSpPr txBox="1"/>
          <p:nvPr/>
        </p:nvSpPr>
        <p:spPr>
          <a:xfrm>
            <a:off x="5831878" y="481012"/>
            <a:ext cx="6624244" cy="9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800"/>
              </a:lnSpc>
              <a:defRPr sz="5600" u="sng">
                <a:solidFill>
                  <a:srgbClr val="F75149"/>
                </a:solidFill>
                <a:latin typeface="HS Gold Bold"/>
                <a:ea typeface="HS Gold Bold"/>
                <a:cs typeface="HS Gold Bold"/>
                <a:sym typeface="HS Gold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Gold Bold"/>
                <a:ea typeface="HS Gold Bold"/>
                <a:cs typeface="HS Gold Bold"/>
                <a:sym typeface="HS Gold Bold"/>
              </a:rPr>
              <a:t>طرق توصيل المقاومات</a:t>
            </a:r>
          </a:p>
        </p:txBody>
      </p:sp>
      <p:sp>
        <p:nvSpPr>
          <p:cNvPr id="211" name="TextBox 5"/>
          <p:cNvSpPr txBox="1"/>
          <p:nvPr/>
        </p:nvSpPr>
        <p:spPr>
          <a:xfrm>
            <a:off x="11372491" y="9012970"/>
            <a:ext cx="4052442" cy="94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200"/>
              </a:lnSpc>
              <a:defRPr sz="5100">
                <a:latin typeface="Canva Sans Bold"/>
                <a:ea typeface="Canva Sans Bold"/>
                <a:cs typeface="Canva Sans Bold"/>
                <a:sym typeface="Canva Sans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توصيل التوالي</a:t>
            </a:r>
          </a:p>
        </p:txBody>
      </p:sp>
      <p:sp>
        <p:nvSpPr>
          <p:cNvPr id="212" name="TextBox 6"/>
          <p:cNvSpPr txBox="1"/>
          <p:nvPr/>
        </p:nvSpPr>
        <p:spPr>
          <a:xfrm>
            <a:off x="2804422" y="9012970"/>
            <a:ext cx="4139804" cy="94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200"/>
              </a:lnSpc>
              <a:defRPr sz="5100">
                <a:latin typeface="Canva Sans Bold"/>
                <a:ea typeface="Canva Sans Bold"/>
                <a:cs typeface="Canva Sans Bold"/>
                <a:sym typeface="Canva Sans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توصيل التوازي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/>
          <a:srcRect l="4888" r="4286"/>
          <a:stretch>
            <a:fillRect/>
          </a:stretch>
        </p:blipFill>
        <p:spPr>
          <a:xfrm>
            <a:off x="9404769" y="1227900"/>
            <a:ext cx="8334151" cy="661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3" descr="Picture 3"/>
          <p:cNvPicPr>
            <a:picLocks noChangeAspect="1"/>
          </p:cNvPicPr>
          <p:nvPr/>
        </p:nvPicPr>
        <p:blipFill>
          <a:blip r:embed="rId3"/>
          <a:srcRect r="1172"/>
          <a:stretch>
            <a:fillRect/>
          </a:stretch>
        </p:blipFill>
        <p:spPr>
          <a:xfrm>
            <a:off x="404041" y="682234"/>
            <a:ext cx="8305670" cy="7877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4" descr="Picture 4"/>
          <p:cNvPicPr>
            <a:picLocks noChangeAspect="1"/>
          </p:cNvPicPr>
          <p:nvPr/>
        </p:nvPicPr>
        <p:blipFill>
          <a:blip r:embed="rId4"/>
          <a:srcRect l="4782" t="2752" r="4382" b="9074"/>
          <a:stretch>
            <a:fillRect/>
          </a:stretch>
        </p:blipFill>
        <p:spPr>
          <a:xfrm rot="5489070">
            <a:off x="12460960" y="5498099"/>
            <a:ext cx="3703252" cy="4684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5" descr="Picture 5"/>
          <p:cNvPicPr>
            <a:picLocks noChangeAspect="1"/>
          </p:cNvPicPr>
          <p:nvPr/>
        </p:nvPicPr>
        <p:blipFill>
          <a:blip r:embed="rId5"/>
          <a:srcRect l="5367" t="2913" r="6134" b="7446"/>
          <a:stretch>
            <a:fillRect/>
          </a:stretch>
        </p:blipFill>
        <p:spPr>
          <a:xfrm rot="5400000">
            <a:off x="2748589" y="6100435"/>
            <a:ext cx="3402091" cy="408111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خط"/>
          <p:cNvSpPr/>
          <p:nvPr/>
        </p:nvSpPr>
        <p:spPr>
          <a:xfrm flipV="1">
            <a:off x="9062185" y="284035"/>
            <a:ext cx="1" cy="9718930"/>
          </a:xfrm>
          <a:prstGeom prst="line">
            <a:avLst/>
          </a:prstGeom>
          <a:ln w="177800">
            <a:solidFill>
              <a:schemeClr val="accent2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127"/>
            <a:ext cx="16799564" cy="9890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0" y="3262219"/>
            <a:ext cx="8517242" cy="6631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909" y="5510431"/>
            <a:ext cx="5665540" cy="77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6310">
            <a:off x="11229910" y="6557909"/>
            <a:ext cx="3519189" cy="306609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Box 6"/>
          <p:cNvSpPr txBox="1"/>
          <p:nvPr/>
        </p:nvSpPr>
        <p:spPr>
          <a:xfrm>
            <a:off x="5599431" y="580162"/>
            <a:ext cx="7658101" cy="167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100"/>
              </a:lnSpc>
              <a:defRPr sz="8600" u="sng"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قراءة قيمة المقاومة </a:t>
            </a:r>
          </a:p>
        </p:txBody>
      </p:sp>
      <p:sp>
        <p:nvSpPr>
          <p:cNvPr id="225" name="TextBox 7"/>
          <p:cNvSpPr txBox="1"/>
          <p:nvPr/>
        </p:nvSpPr>
        <p:spPr>
          <a:xfrm>
            <a:off x="10219551" y="3066580"/>
            <a:ext cx="7039750" cy="1302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43787" lvl="1" indent="-788087" algn="r" rtl="0">
              <a:lnSpc>
                <a:spcPts val="9800"/>
              </a:lnSpc>
              <a:buSzPct val="100000"/>
              <a:buFont typeface="Arial"/>
              <a:buChar char="•"/>
              <a:defRPr sz="7300" b="1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جدول الألوان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127"/>
            <a:ext cx="16799564" cy="9890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923" y="7001060"/>
            <a:ext cx="5665540" cy="77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09" y="3503762"/>
            <a:ext cx="7731191" cy="6011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Box 5"/>
          <p:cNvSpPr txBox="1"/>
          <p:nvPr/>
        </p:nvSpPr>
        <p:spPr>
          <a:xfrm>
            <a:off x="5599431" y="580162"/>
            <a:ext cx="7658101" cy="167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100"/>
              </a:lnSpc>
              <a:defRPr sz="8600" u="sng"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قراءة قيمة المقاومة </a:t>
            </a:r>
          </a:p>
        </p:txBody>
      </p:sp>
      <p:sp>
        <p:nvSpPr>
          <p:cNvPr id="231" name="TextBox 6"/>
          <p:cNvSpPr txBox="1"/>
          <p:nvPr/>
        </p:nvSpPr>
        <p:spPr>
          <a:xfrm>
            <a:off x="10401345" y="3246586"/>
            <a:ext cx="6857955" cy="1230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462448" lvl="1" indent="-742137" algn="r" rtl="0">
              <a:lnSpc>
                <a:spcPts val="9300"/>
              </a:lnSpc>
              <a:buSzPct val="100000"/>
              <a:buFont typeface="Arial"/>
              <a:buChar char="•"/>
              <a:defRPr sz="6800" b="1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جهاز الأفوميتر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127"/>
            <a:ext cx="16799564" cy="9890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97963">
            <a:off x="13817533" y="1831114"/>
            <a:ext cx="3191199" cy="43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8" y="1574576"/>
            <a:ext cx="3323234" cy="340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442" y="4540206"/>
            <a:ext cx="5957263" cy="48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extBox 6"/>
          <p:cNvSpPr txBox="1"/>
          <p:nvPr/>
        </p:nvSpPr>
        <p:spPr>
          <a:xfrm>
            <a:off x="5599431" y="580162"/>
            <a:ext cx="7658101" cy="167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100"/>
              </a:lnSpc>
              <a:defRPr sz="8600" u="sng"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قراءة قيمة المقاومة </a:t>
            </a:r>
          </a:p>
        </p:txBody>
      </p:sp>
      <p:sp>
        <p:nvSpPr>
          <p:cNvPr id="238" name="TextBox 7"/>
          <p:cNvSpPr txBox="1"/>
          <p:nvPr/>
        </p:nvSpPr>
        <p:spPr>
          <a:xfrm>
            <a:off x="10341290" y="3271416"/>
            <a:ext cx="5805201" cy="1222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440620" lvl="1" indent="-720310" algn="r" rtl="0">
              <a:lnSpc>
                <a:spcPts val="9300"/>
              </a:lnSpc>
              <a:buSzPct val="100000"/>
              <a:buFont typeface="Arial"/>
              <a:buChar char="•"/>
              <a:defRPr sz="6600" b="1">
                <a:solidFill>
                  <a:srgbClr val="1F855F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قانون أوم</a:t>
            </a:r>
          </a:p>
        </p:txBody>
      </p:sp>
      <p:sp>
        <p:nvSpPr>
          <p:cNvPr id="239" name="TextBox 8"/>
          <p:cNvSpPr txBox="1"/>
          <p:nvPr/>
        </p:nvSpPr>
        <p:spPr>
          <a:xfrm>
            <a:off x="8327872" y="5178381"/>
            <a:ext cx="6866200" cy="5937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3800"/>
              </a:lnSpc>
              <a:defRPr sz="17000"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/>
            </a:pPr>
            <a:r>
              <a:t>R=V➗I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Picture 2"/>
          <p:cNvPicPr>
            <a:picLocks/>
          </p:cNvPicPr>
          <p:nvPr/>
        </p:nvPicPr>
        <p:blipFill>
          <a:blip r:embed="rId2"/>
          <a:srcRect l="705" t="5975" b="6273"/>
          <a:stretch>
            <a:fillRect/>
          </a:stretch>
        </p:blipFill>
        <p:spPr>
          <a:xfrm>
            <a:off x="1788788" y="2173402"/>
            <a:ext cx="14087421" cy="7474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3" descr="Picture 3"/>
          <p:cNvPicPr>
            <a:picLocks noChangeAspect="1"/>
          </p:cNvPicPr>
          <p:nvPr/>
        </p:nvPicPr>
        <p:blipFill>
          <a:blip r:embed="rId3"/>
          <a:srcRect t="3680" b="3680"/>
          <a:stretch>
            <a:fillRect/>
          </a:stretch>
        </p:blipFill>
        <p:spPr>
          <a:xfrm rot="3107639">
            <a:off x="-3078566" y="5249595"/>
            <a:ext cx="8214532" cy="8017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4" descr="Picture 4"/>
          <p:cNvPicPr>
            <a:picLocks noChangeAspect="1"/>
          </p:cNvPicPr>
          <p:nvPr/>
        </p:nvPicPr>
        <p:blipFill>
          <a:blip r:embed="rId3"/>
          <a:srcRect t="3680" b="3680"/>
          <a:stretch>
            <a:fillRect/>
          </a:stretch>
        </p:blipFill>
        <p:spPr>
          <a:xfrm rot="13160559">
            <a:off x="12606357" y="-3424046"/>
            <a:ext cx="8214532" cy="801740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Box 5"/>
          <p:cNvSpPr txBox="1"/>
          <p:nvPr/>
        </p:nvSpPr>
        <p:spPr>
          <a:xfrm>
            <a:off x="5116062" y="933450"/>
            <a:ext cx="7432928" cy="975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200"/>
              </a:lnSpc>
              <a:defRPr sz="5800" b="1">
                <a:latin typeface="Canva Sans Bold"/>
                <a:ea typeface="Canva Sans Bold"/>
                <a:cs typeface="Canva Sans Bold"/>
                <a:sym typeface="Canva Sans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التطبيق العملي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39" y="2133171"/>
            <a:ext cx="15551266" cy="754255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Box 3"/>
          <p:cNvSpPr txBox="1"/>
          <p:nvPr/>
        </p:nvSpPr>
        <p:spPr>
          <a:xfrm>
            <a:off x="5646680" y="588047"/>
            <a:ext cx="7432928" cy="94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200"/>
              </a:lnSpc>
              <a:defRPr sz="5100" b="1">
                <a:latin typeface="Canva Sans Bold"/>
                <a:ea typeface="Canva Sans Bold"/>
                <a:cs typeface="Canva Sans Bold"/>
                <a:sym typeface="Canva Sans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التطبيق العملي </a:t>
            </a:r>
          </a:p>
        </p:txBody>
      </p:sp>
      <p:pic>
        <p:nvPicPr>
          <p:cNvPr id="248" name="Picture 4" descr="Picture 4"/>
          <p:cNvPicPr>
            <a:picLocks noChangeAspect="1"/>
          </p:cNvPicPr>
          <p:nvPr/>
        </p:nvPicPr>
        <p:blipFill>
          <a:blip r:embed="rId3"/>
          <a:srcRect t="4162" b="4162"/>
          <a:stretch>
            <a:fillRect/>
          </a:stretch>
        </p:blipFill>
        <p:spPr>
          <a:xfrm rot="13160559">
            <a:off x="14428128" y="-2693836"/>
            <a:ext cx="6993168" cy="6754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5" descr="Picture 5"/>
          <p:cNvPicPr>
            <a:picLocks noChangeAspect="1"/>
          </p:cNvPicPr>
          <p:nvPr/>
        </p:nvPicPr>
        <p:blipFill>
          <a:blip r:embed="rId3"/>
          <a:srcRect t="4162" b="4162"/>
          <a:stretch>
            <a:fillRect/>
          </a:stretch>
        </p:blipFill>
        <p:spPr>
          <a:xfrm rot="3244325">
            <a:off x="-3113366" y="6424579"/>
            <a:ext cx="6993168" cy="6754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30174">
            <a:off x="-538378" y="-1408789"/>
            <a:ext cx="4414069" cy="487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0030">
            <a:off x="16326933" y="1472526"/>
            <a:ext cx="1013835" cy="770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10030">
            <a:off x="843164" y="3481620"/>
            <a:ext cx="1038064" cy="788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10030">
            <a:off x="1149624" y="835533"/>
            <a:ext cx="1038064" cy="78892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6"/>
          <p:cNvSpPr txBox="1"/>
          <p:nvPr/>
        </p:nvSpPr>
        <p:spPr>
          <a:xfrm>
            <a:off x="3143818" y="2104569"/>
            <a:ext cx="13535311" cy="528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13700"/>
              </a:lnSpc>
              <a:defRPr sz="9800" b="1">
                <a:solidFill>
                  <a:srgbClr val="3D3939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عنوان الدرس</a:t>
            </a:r>
          </a:p>
          <a:p>
            <a:pPr algn="ctr" rtl="0">
              <a:lnSpc>
                <a:spcPts val="13700"/>
              </a:lnSpc>
              <a:defRPr b="1"/>
            </a:pPr>
            <a:endParaRPr>
              <a:latin typeface="HS Rahaf Bold"/>
              <a:ea typeface="HS Rahaf Bold"/>
              <a:cs typeface="HS Rahaf Bold"/>
              <a:sym typeface="HS Rahaf Bold"/>
            </a:endParaRPr>
          </a:p>
          <a:p>
            <a:pPr algn="ctr" rtl="0">
              <a:lnSpc>
                <a:spcPts val="13700"/>
              </a:lnSpc>
              <a:defRPr sz="9800" b="1">
                <a:solidFill>
                  <a:srgbClr val="3D3939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المقاومة الكهربائية</a:t>
            </a:r>
          </a:p>
        </p:txBody>
      </p: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31" y="8076013"/>
            <a:ext cx="7315201" cy="1005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30174">
            <a:off x="-538378" y="-1408789"/>
            <a:ext cx="4414069" cy="487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0030">
            <a:off x="843164" y="3481620"/>
            <a:ext cx="1038064" cy="788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846" y="8580671"/>
            <a:ext cx="5750920" cy="79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10030">
            <a:off x="16326933" y="1472526"/>
            <a:ext cx="1013835" cy="770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0030">
            <a:off x="1149624" y="835533"/>
            <a:ext cx="1038064" cy="7889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Group 14"/>
          <p:cNvGrpSpPr/>
          <p:nvPr/>
        </p:nvGrpSpPr>
        <p:grpSpPr>
          <a:xfrm>
            <a:off x="564675" y="5537351"/>
            <a:ext cx="17398072" cy="1791188"/>
            <a:chOff x="0" y="0"/>
            <a:chExt cx="17398071" cy="1791186"/>
          </a:xfrm>
        </p:grpSpPr>
        <p:sp>
          <p:nvSpPr>
            <p:cNvPr id="122" name="AutoShape 15"/>
            <p:cNvSpPr/>
            <p:nvPr/>
          </p:nvSpPr>
          <p:spPr>
            <a:xfrm>
              <a:off x="0" y="0"/>
              <a:ext cx="5735858" cy="1791187"/>
            </a:xfrm>
            <a:prstGeom prst="rect">
              <a:avLst/>
            </a:prstGeom>
            <a:solidFill>
              <a:srgbClr val="FE92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AutoShape 16"/>
            <p:cNvSpPr/>
            <p:nvPr/>
          </p:nvSpPr>
          <p:spPr>
            <a:xfrm>
              <a:off x="5831107" y="0"/>
              <a:ext cx="5735858" cy="1791187"/>
            </a:xfrm>
            <a:prstGeom prst="rect">
              <a:avLst/>
            </a:prstGeom>
            <a:solidFill>
              <a:srgbClr val="D3E7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AutoShape 17"/>
            <p:cNvSpPr/>
            <p:nvPr/>
          </p:nvSpPr>
          <p:spPr>
            <a:xfrm>
              <a:off x="11662214" y="0"/>
              <a:ext cx="5735858" cy="1791187"/>
            </a:xfrm>
            <a:prstGeom prst="rect">
              <a:avLst/>
            </a:prstGeom>
            <a:solidFill>
              <a:srgbClr val="EBF4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26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501" y="8057785"/>
            <a:ext cx="3488914" cy="139556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Box 19"/>
          <p:cNvSpPr txBox="1"/>
          <p:nvPr/>
        </p:nvSpPr>
        <p:spPr>
          <a:xfrm>
            <a:off x="6073892" y="3821960"/>
            <a:ext cx="11516649" cy="98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lnSpc>
                <a:spcPts val="7100"/>
              </a:lnSpc>
              <a:defRPr sz="5000" b="1" u="sng">
                <a:solidFill>
                  <a:srgbClr val="3D3939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مفهوم المقامة الكهربائية</a:t>
            </a:r>
            <a:r>
              <a:t>: </a:t>
            </a:r>
          </a:p>
        </p:txBody>
      </p:sp>
      <p:sp>
        <p:nvSpPr>
          <p:cNvPr id="128" name="TextBox 20"/>
          <p:cNvSpPr txBox="1"/>
          <p:nvPr/>
        </p:nvSpPr>
        <p:spPr>
          <a:xfrm>
            <a:off x="3918403" y="328105"/>
            <a:ext cx="11931865" cy="18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3700"/>
              </a:lnSpc>
              <a:defRPr sz="9800" b="1">
                <a:solidFill>
                  <a:srgbClr val="3D3939"/>
                </a:solidFill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المقاومة الكهربائية</a:t>
            </a:r>
          </a:p>
        </p:txBody>
      </p:sp>
      <p:sp>
        <p:nvSpPr>
          <p:cNvPr id="129" name="TextBox 21"/>
          <p:cNvSpPr txBox="1"/>
          <p:nvPr/>
        </p:nvSpPr>
        <p:spPr>
          <a:xfrm>
            <a:off x="12935396" y="6011162"/>
            <a:ext cx="4792284" cy="843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4600">
                <a:solidFill>
                  <a:srgbClr val="3D3939"/>
                </a:solidFill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مصطلح فيزيائي يعبر </a:t>
            </a:r>
          </a:p>
        </p:txBody>
      </p:sp>
      <p:sp>
        <p:nvSpPr>
          <p:cNvPr id="130" name="TextBox 22"/>
          <p:cNvSpPr txBox="1"/>
          <p:nvPr/>
        </p:nvSpPr>
        <p:spPr>
          <a:xfrm>
            <a:off x="6362366" y="6011162"/>
            <a:ext cx="5578982" cy="843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4600">
                <a:solidFill>
                  <a:srgbClr val="3D3939"/>
                </a:solidFill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عن مقاومة المواد لمرور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674046" y="5866547"/>
            <a:ext cx="5550286" cy="843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4600">
                <a:solidFill>
                  <a:srgbClr val="3D3939"/>
                </a:solidFill>
                <a:latin typeface="HS Rahaf Bold"/>
                <a:ea typeface="HS Rahaf Bold"/>
                <a:cs typeface="HS Rahaf Bold"/>
                <a:sym typeface="HS Rahaf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التيار الكهربائي من خلالها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853" y="-244416"/>
            <a:ext cx="1686760" cy="1724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3" descr="Picture 3"/>
          <p:cNvPicPr>
            <a:picLocks noChangeAspect="1"/>
          </p:cNvPicPr>
          <p:nvPr/>
        </p:nvPicPr>
        <p:blipFill>
          <a:blip r:embed="rId3">
            <a:alphaModFix amt="60000"/>
          </a:blip>
          <a:srcRect l="2697" r="2696" b="8650"/>
          <a:stretch>
            <a:fillRect/>
          </a:stretch>
        </p:blipFill>
        <p:spPr>
          <a:xfrm>
            <a:off x="221317" y="388424"/>
            <a:ext cx="17678601" cy="960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436" y="9612518"/>
            <a:ext cx="1605908" cy="1348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2" y="1948821"/>
            <a:ext cx="5693514" cy="703025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6"/>
          <p:cNvSpPr txBox="1"/>
          <p:nvPr/>
        </p:nvSpPr>
        <p:spPr>
          <a:xfrm>
            <a:off x="6025914" y="1606640"/>
            <a:ext cx="11516649" cy="986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lnSpc>
                <a:spcPts val="7100"/>
              </a:lnSpc>
              <a:defRPr sz="5000" b="1" u="sng"/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مفهوم المقامة الكهربائية</a:t>
            </a:r>
            <a:r>
              <a:t>: </a:t>
            </a:r>
          </a:p>
        </p:txBody>
      </p:sp>
      <p:sp>
        <p:nvSpPr>
          <p:cNvPr id="138" name="TextBox 7"/>
          <p:cNvSpPr txBox="1"/>
          <p:nvPr/>
        </p:nvSpPr>
        <p:spPr>
          <a:xfrm>
            <a:off x="5916929" y="2310589"/>
            <a:ext cx="11734618" cy="2681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lnSpc>
                <a:spcPts val="5200"/>
              </a:lnSpc>
              <a:defRPr sz="4100" b="1"/>
            </a:pPr>
            <a:endParaRPr/>
          </a:p>
          <a:p>
            <a:pPr algn="r" rtl="0">
              <a:lnSpc>
                <a:spcPts val="5200"/>
              </a:lnSpc>
              <a:defRPr sz="4100" b="1"/>
            </a:pPr>
            <a:endParaRPr/>
          </a:p>
          <a:p>
            <a:pPr algn="r" rtl="0">
              <a:lnSpc>
                <a:spcPts val="5200"/>
              </a:lnSpc>
              <a:defRPr sz="4100" b="1">
                <a:solidFill>
                  <a:srgbClr val="1F855F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مصطلح فيزيائي يعبر عن مقاومة المواد لمرور التيار الكهربائي من خلالها </a:t>
            </a:r>
            <a:r>
              <a:t>.</a:t>
            </a:r>
          </a:p>
        </p:txBody>
      </p:sp>
      <p:sp>
        <p:nvSpPr>
          <p:cNvPr id="139" name="TextBox 8"/>
          <p:cNvSpPr txBox="1"/>
          <p:nvPr/>
        </p:nvSpPr>
        <p:spPr>
          <a:xfrm>
            <a:off x="6081612" y="5343323"/>
            <a:ext cx="11405253" cy="1863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4900"/>
              </a:lnSpc>
              <a:defRPr sz="3800" b="1">
                <a:solidFill>
                  <a:srgbClr val="F75149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lvl1pPr>
          </a:lstStyle>
          <a:p>
            <a:pPr rtl="0">
              <a:defRPr/>
            </a:pPr>
            <a:r>
              <a:t> و هي خاصية تمتاز بها جميع المواد و لكن بدرجات مختلفة 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28500">
            <a:off x="7253202" y="-2882526"/>
            <a:ext cx="3781596" cy="4176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476" y="452080"/>
            <a:ext cx="943824" cy="71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0297" y="8323433"/>
            <a:ext cx="2876074" cy="294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5"/>
          <a:srcRect t="3100" r="1386" b="10524"/>
          <a:stretch>
            <a:fillRect/>
          </a:stretch>
        </p:blipFill>
        <p:spPr>
          <a:xfrm>
            <a:off x="1440888" y="2836618"/>
            <a:ext cx="16523177" cy="4240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083" y="5678744"/>
            <a:ext cx="3410141" cy="411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18503">
            <a:off x="405660" y="7399009"/>
            <a:ext cx="3976041" cy="674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3"/>
          <p:cNvSpPr/>
          <p:nvPr/>
        </p:nvSpPr>
        <p:spPr>
          <a:xfrm rot="16200000">
            <a:off x="4742191" y="-3667561"/>
            <a:ext cx="8803618" cy="17622121"/>
          </a:xfrm>
          <a:prstGeom prst="rect">
            <a:avLst/>
          </a:prstGeom>
          <a:solidFill>
            <a:srgbClr val="FAF2E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19174">
            <a:off x="467459" y="615879"/>
            <a:ext cx="1396867" cy="106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14952">
            <a:off x="-162442" y="2288675"/>
            <a:ext cx="719570" cy="54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4462">
            <a:off x="16420290" y="83567"/>
            <a:ext cx="2663303" cy="269267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8"/>
          <p:cNvSpPr txBox="1"/>
          <p:nvPr/>
        </p:nvSpPr>
        <p:spPr>
          <a:xfrm>
            <a:off x="3270186" y="4051627"/>
            <a:ext cx="13989114" cy="4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22678" lvl="1" indent="-561340" algn="r" rtl="0">
              <a:lnSpc>
                <a:spcPts val="7200"/>
              </a:lnSpc>
              <a:buSzPct val="100000"/>
              <a:buFont typeface="Arial"/>
              <a:buChar char="•"/>
              <a:defRPr sz="5100" b="1">
                <a:solidFill>
                  <a:srgbClr val="4E7A27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تستخدم للتحكم في التيار الكهربائي </a:t>
            </a:r>
            <a:r>
              <a:t>. </a:t>
            </a:r>
          </a:p>
          <a:p>
            <a:pPr algn="r" rtl="0">
              <a:lnSpc>
                <a:spcPts val="7200"/>
              </a:lnSpc>
              <a:defRPr b="1">
                <a:solidFill>
                  <a:srgbClr val="4E7A27"/>
                </a:solidFill>
              </a:defRPr>
            </a:pPr>
            <a:endParaRPr/>
          </a:p>
          <a:p>
            <a:pPr algn="r" rtl="0">
              <a:lnSpc>
                <a:spcPts val="7200"/>
              </a:lnSpc>
              <a:defRPr b="1">
                <a:solidFill>
                  <a:srgbClr val="4E7A27"/>
                </a:solidFill>
              </a:defRPr>
            </a:pPr>
            <a:endParaRPr/>
          </a:p>
          <a:p>
            <a:pPr marL="1122678" lvl="1" indent="-561340" algn="r" rtl="0">
              <a:lnSpc>
                <a:spcPts val="7200"/>
              </a:lnSpc>
              <a:buSzPct val="100000"/>
              <a:buFont typeface="Arial"/>
              <a:buChar char="•"/>
              <a:defRPr sz="5100" b="1">
                <a:solidFill>
                  <a:srgbClr val="4E7A27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تستخدم للتحكم في الجهد الكهربائي</a:t>
            </a:r>
          </a:p>
        </p:txBody>
      </p:sp>
      <p:sp>
        <p:nvSpPr>
          <p:cNvPr id="153" name="TextBox 9"/>
          <p:cNvSpPr txBox="1"/>
          <p:nvPr/>
        </p:nvSpPr>
        <p:spPr>
          <a:xfrm>
            <a:off x="3726281" y="1430805"/>
            <a:ext cx="10469875" cy="178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12800"/>
              </a:lnSpc>
              <a:defRPr sz="9200" b="1" u="sng">
                <a:solidFill>
                  <a:srgbClr val="3D3939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استخدامات المقاومة</a:t>
            </a:r>
            <a:r>
              <a:t>: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3"/>
          <p:cNvSpPr/>
          <p:nvPr/>
        </p:nvSpPr>
        <p:spPr>
          <a:xfrm rot="16200000">
            <a:off x="4384431" y="-3667560"/>
            <a:ext cx="9519138" cy="17622120"/>
          </a:xfrm>
          <a:prstGeom prst="rect">
            <a:avLst/>
          </a:prstGeom>
          <a:solidFill>
            <a:srgbClr val="FAF2E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19174">
            <a:off x="467459" y="615879"/>
            <a:ext cx="1396867" cy="106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14952">
            <a:off x="-162442" y="2288675"/>
            <a:ext cx="719570" cy="54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4462">
            <a:off x="16420290" y="83567"/>
            <a:ext cx="2663303" cy="2692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8" descr="Picture 8"/>
          <p:cNvPicPr>
            <a:picLocks/>
          </p:cNvPicPr>
          <p:nvPr/>
        </p:nvPicPr>
        <p:blipFill>
          <a:blip r:embed="rId5"/>
          <a:srcRect l="109" r="352" b="645"/>
          <a:stretch>
            <a:fillRect/>
          </a:stretch>
        </p:blipFill>
        <p:spPr>
          <a:xfrm>
            <a:off x="714970" y="2175220"/>
            <a:ext cx="16858152" cy="752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9"/>
          <p:cNvSpPr txBox="1"/>
          <p:nvPr/>
        </p:nvSpPr>
        <p:spPr>
          <a:xfrm>
            <a:off x="3322532" y="252848"/>
            <a:ext cx="10492590" cy="178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12800"/>
              </a:lnSpc>
              <a:defRPr sz="9200" b="1" u="sng">
                <a:solidFill>
                  <a:srgbClr val="3D3939"/>
                </a:solidFill>
              </a:defRPr>
            </a:pPr>
            <a:r>
              <a:rPr>
                <a:latin typeface="HS Rahaf Bold"/>
                <a:ea typeface="HS Rahaf Bold"/>
                <a:cs typeface="HS Rahaf Bold"/>
                <a:sym typeface="HS Rahaf Bold"/>
              </a:rPr>
              <a:t>استخدامات المقاومة</a:t>
            </a:r>
            <a:r>
              <a:t>: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E929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311" y="2272363"/>
            <a:ext cx="7505989" cy="7505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63" y="2272363"/>
            <a:ext cx="7505989" cy="7505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5806" y="6142159"/>
            <a:ext cx="3636191" cy="3636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8248">
            <a:off x="12589777" y="5788359"/>
            <a:ext cx="2361109" cy="5146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7" descr="Picture 7"/>
          <p:cNvPicPr>
            <a:picLocks noChangeAspect="1"/>
          </p:cNvPicPr>
          <p:nvPr/>
        </p:nvPicPr>
        <p:blipFill>
          <a:blip r:embed="rId5"/>
          <a:srcRect l="9602" r="12733"/>
          <a:stretch>
            <a:fillRect/>
          </a:stretch>
        </p:blipFill>
        <p:spPr>
          <a:xfrm>
            <a:off x="3811438" y="6721426"/>
            <a:ext cx="4316829" cy="253687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8"/>
          <p:cNvSpPr txBox="1"/>
          <p:nvPr/>
        </p:nvSpPr>
        <p:spPr>
          <a:xfrm>
            <a:off x="4183618" y="452437"/>
            <a:ext cx="10940561" cy="1051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lnSpc>
                <a:spcPts val="7300"/>
              </a:lnSpc>
              <a:defRPr sz="6000" b="1" u="sng">
                <a:solidFill>
                  <a:srgbClr val="3D3939"/>
                </a:solidFill>
              </a:defRPr>
            </a:pPr>
            <a:r>
              <a:rPr>
                <a:latin typeface="HS Gold Bold"/>
                <a:ea typeface="HS Gold Bold"/>
                <a:cs typeface="HS Gold Bold"/>
                <a:sym typeface="HS Gold Bold"/>
              </a:rPr>
              <a:t>أنواع </a:t>
            </a:r>
            <a:r>
              <a:rPr>
                <a:solidFill>
                  <a:srgbClr val="1F855F"/>
                </a:solidFill>
                <a:latin typeface="HS Gold Bold"/>
                <a:ea typeface="HS Gold Bold"/>
                <a:cs typeface="HS Gold Bold"/>
                <a:sym typeface="HS Gold Bold"/>
              </a:rPr>
              <a:t>المقاومات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من حيث القيمة</a:t>
            </a:r>
          </a:p>
        </p:txBody>
      </p:sp>
      <p:sp>
        <p:nvSpPr>
          <p:cNvPr id="169" name="TextBox 9"/>
          <p:cNvSpPr txBox="1"/>
          <p:nvPr/>
        </p:nvSpPr>
        <p:spPr>
          <a:xfrm>
            <a:off x="10047865" y="2367111"/>
            <a:ext cx="6916881" cy="473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18300"/>
              </a:lnSpc>
              <a:defRPr sz="13100">
                <a:solidFill>
                  <a:srgbClr val="1F855F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ثابتة </a:t>
            </a:r>
          </a:p>
          <a:p>
            <a:pPr algn="ctr" rtl="0">
              <a:lnSpc>
                <a:spcPts val="18300"/>
              </a:lnSpc>
              <a:defRPr sz="13100">
                <a:solidFill>
                  <a:srgbClr val="1F855F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القيمة </a:t>
            </a:r>
          </a:p>
        </p:txBody>
      </p:sp>
      <p:sp>
        <p:nvSpPr>
          <p:cNvPr id="170" name="TextBox 10"/>
          <p:cNvSpPr txBox="1"/>
          <p:nvPr/>
        </p:nvSpPr>
        <p:spPr>
          <a:xfrm>
            <a:off x="1028700" y="2376636"/>
            <a:ext cx="6628159" cy="4290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lnSpc>
                <a:spcPts val="16600"/>
              </a:lnSpc>
              <a:defRPr sz="11800">
                <a:solidFill>
                  <a:srgbClr val="F75149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متغيرة </a:t>
            </a:r>
          </a:p>
          <a:p>
            <a:pPr algn="ctr" rtl="0">
              <a:lnSpc>
                <a:spcPts val="16600"/>
              </a:lnSpc>
              <a:defRPr sz="11800">
                <a:solidFill>
                  <a:srgbClr val="F75149"/>
                </a:solidFill>
              </a:defRPr>
            </a:pPr>
            <a:r>
              <a:rPr>
                <a:latin typeface="Canva Sans Bold"/>
                <a:ea typeface="Canva Sans Bold"/>
                <a:cs typeface="Canva Sans Bold"/>
                <a:sym typeface="Canva Sans Bold"/>
              </a:rPr>
              <a:t>القيمة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6775"/>
            <a:ext cx="2282462" cy="233337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3"/>
          <p:cNvSpPr txBox="1"/>
          <p:nvPr/>
        </p:nvSpPr>
        <p:spPr>
          <a:xfrm>
            <a:off x="6573217" y="771525"/>
            <a:ext cx="5141566" cy="243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6500" b="1" u="sng">
                <a:solidFill>
                  <a:srgbClr val="3D3939"/>
                </a:solidFill>
                <a:latin typeface="HS Gold Bold"/>
                <a:ea typeface="HS Gold Bold"/>
                <a:cs typeface="HS Gold Bold"/>
                <a:sym typeface="HS Gold Bold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HS Gold Bold"/>
                <a:ea typeface="HS Gold Bold"/>
                <a:cs typeface="HS Gold Bold"/>
                <a:sym typeface="HS Gold Bold"/>
              </a:rPr>
              <a:t>أنواع المقاومات</a:t>
            </a:r>
          </a:p>
        </p:txBody>
      </p:sp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068" y="8091614"/>
            <a:ext cx="2282462" cy="23333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 5"/>
          <p:cNvGrpSpPr/>
          <p:nvPr/>
        </p:nvGrpSpPr>
        <p:grpSpPr>
          <a:xfrm>
            <a:off x="12973590" y="2831995"/>
            <a:ext cx="4816507" cy="3231074"/>
            <a:chOff x="0" y="0"/>
            <a:chExt cx="4816506" cy="3231072"/>
          </a:xfrm>
        </p:grpSpPr>
        <p:pic>
          <p:nvPicPr>
            <p:cNvPr id="175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16507" cy="3231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TextBox 7"/>
            <p:cNvSpPr txBox="1"/>
            <p:nvPr/>
          </p:nvSpPr>
          <p:spPr>
            <a:xfrm>
              <a:off x="1130935" y="686214"/>
              <a:ext cx="2554636" cy="186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</a:defRPr>
              </a:pPr>
              <a:r>
                <a:rPr>
                  <a:latin typeface="Canva Sans Bold"/>
                  <a:ea typeface="Canva Sans Bold"/>
                  <a:cs typeface="Canva Sans Bold"/>
                  <a:sym typeface="Canva Sans Bold"/>
                </a:rPr>
                <a:t>المقاومة</a:t>
              </a:r>
            </a:p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 الكربونية</a:t>
              </a:r>
            </a:p>
          </p:txBody>
        </p:sp>
      </p:grpSp>
      <p:grpSp>
        <p:nvGrpSpPr>
          <p:cNvPr id="180" name="Group 8"/>
          <p:cNvGrpSpPr/>
          <p:nvPr/>
        </p:nvGrpSpPr>
        <p:grpSpPr>
          <a:xfrm>
            <a:off x="6719292" y="3025555"/>
            <a:ext cx="4816507" cy="3231073"/>
            <a:chOff x="0" y="0"/>
            <a:chExt cx="4816506" cy="3231072"/>
          </a:xfrm>
        </p:grpSpPr>
        <p:pic>
          <p:nvPicPr>
            <p:cNvPr id="178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16507" cy="3231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TextBox 10"/>
            <p:cNvSpPr txBox="1"/>
            <p:nvPr/>
          </p:nvSpPr>
          <p:spPr>
            <a:xfrm>
              <a:off x="1138995" y="686214"/>
              <a:ext cx="2613719" cy="186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</a:defRPr>
              </a:pPr>
              <a:r>
                <a:rPr>
                  <a:latin typeface="Canva Sans Bold"/>
                  <a:ea typeface="Canva Sans Bold"/>
                  <a:cs typeface="Canva Sans Bold"/>
                  <a:sym typeface="Canva Sans Bold"/>
                </a:rPr>
                <a:t>المقاومة</a:t>
              </a:r>
            </a:p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 الغشائية</a:t>
              </a:r>
            </a:p>
          </p:txBody>
        </p:sp>
      </p:grpSp>
      <p:grpSp>
        <p:nvGrpSpPr>
          <p:cNvPr id="183" name="Group 11"/>
          <p:cNvGrpSpPr/>
          <p:nvPr/>
        </p:nvGrpSpPr>
        <p:grpSpPr>
          <a:xfrm>
            <a:off x="540197" y="2412618"/>
            <a:ext cx="4816507" cy="3231073"/>
            <a:chOff x="0" y="0"/>
            <a:chExt cx="4816506" cy="3231072"/>
          </a:xfrm>
        </p:grpSpPr>
        <p:pic>
          <p:nvPicPr>
            <p:cNvPr id="181" name="Picture 12" descr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16507" cy="3231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TextBox 13"/>
            <p:cNvSpPr txBox="1"/>
            <p:nvPr/>
          </p:nvSpPr>
          <p:spPr>
            <a:xfrm>
              <a:off x="1473149" y="686214"/>
              <a:ext cx="2416672" cy="186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</a:defRPr>
              </a:pPr>
              <a:r>
                <a:rPr>
                  <a:latin typeface="Canva Sans Bold"/>
                  <a:ea typeface="Canva Sans Bold"/>
                  <a:cs typeface="Canva Sans Bold"/>
                  <a:sym typeface="Canva Sans Bold"/>
                </a:rPr>
                <a:t>المقاومة</a:t>
              </a:r>
            </a:p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 السلكية</a:t>
              </a:r>
            </a:p>
          </p:txBody>
        </p:sp>
      </p:grpSp>
      <p:grpSp>
        <p:nvGrpSpPr>
          <p:cNvPr id="186" name="Group 14"/>
          <p:cNvGrpSpPr/>
          <p:nvPr/>
        </p:nvGrpSpPr>
        <p:grpSpPr>
          <a:xfrm>
            <a:off x="9477289" y="6610849"/>
            <a:ext cx="4816507" cy="3231074"/>
            <a:chOff x="0" y="0"/>
            <a:chExt cx="4816506" cy="3231072"/>
          </a:xfrm>
        </p:grpSpPr>
        <p:pic>
          <p:nvPicPr>
            <p:cNvPr id="184" name="Picture 15" descr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16507" cy="3231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TextBox 16"/>
            <p:cNvSpPr txBox="1"/>
            <p:nvPr/>
          </p:nvSpPr>
          <p:spPr>
            <a:xfrm>
              <a:off x="1495332" y="686214"/>
              <a:ext cx="2416671" cy="186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</a:defRPr>
              </a:pPr>
              <a:r>
                <a:rPr>
                  <a:latin typeface="Canva Sans Bold"/>
                  <a:ea typeface="Canva Sans Bold"/>
                  <a:cs typeface="Canva Sans Bold"/>
                  <a:sym typeface="Canva Sans Bold"/>
                </a:rPr>
                <a:t>المقاومة</a:t>
              </a:r>
            </a:p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 الحرارية</a:t>
              </a:r>
            </a:p>
          </p:txBody>
        </p:sp>
      </p:grpSp>
      <p:grpSp>
        <p:nvGrpSpPr>
          <p:cNvPr id="189" name="Group 17"/>
          <p:cNvGrpSpPr/>
          <p:nvPr/>
        </p:nvGrpSpPr>
        <p:grpSpPr>
          <a:xfrm>
            <a:off x="3427338" y="6476077"/>
            <a:ext cx="4816507" cy="3231074"/>
            <a:chOff x="0" y="0"/>
            <a:chExt cx="4816506" cy="3231072"/>
          </a:xfrm>
        </p:grpSpPr>
        <p:pic>
          <p:nvPicPr>
            <p:cNvPr id="187" name="Picture 18" descr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16507" cy="3231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TextBox 19"/>
            <p:cNvSpPr txBox="1"/>
            <p:nvPr/>
          </p:nvSpPr>
          <p:spPr>
            <a:xfrm>
              <a:off x="1199917" y="686214"/>
              <a:ext cx="2416672" cy="186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</a:defRPr>
              </a:pPr>
              <a:r>
                <a:rPr>
                  <a:latin typeface="Canva Sans Bold"/>
                  <a:ea typeface="Canva Sans Bold"/>
                  <a:cs typeface="Canva Sans Bold"/>
                  <a:sym typeface="Canva Sans Bold"/>
                </a:rPr>
                <a:t>المقاومة</a:t>
              </a:r>
            </a:p>
            <a:p>
              <a:pPr algn="ctr" rtl="0">
                <a:lnSpc>
                  <a:spcPts val="7200"/>
                </a:lnSpc>
                <a:defRPr sz="5100">
                  <a:solidFill>
                    <a:srgbClr val="3D3939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 الضوئية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زينب علي سلمان القطان</cp:lastModifiedBy>
  <cp:revision>2</cp:revision>
  <dcterms:modified xsi:type="dcterms:W3CDTF">2023-05-08T05:26:52Z</dcterms:modified>
</cp:coreProperties>
</file>