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66" r:id="rId2"/>
    <p:sldId id="256" r:id="rId3"/>
    <p:sldId id="258" r:id="rId4"/>
    <p:sldId id="259" r:id="rId5"/>
    <p:sldId id="260" r:id="rId6"/>
    <p:sldId id="261" r:id="rId7"/>
    <p:sldId id="269" r:id="rId8"/>
    <p:sldId id="262" r:id="rId9"/>
    <p:sldId id="270" r:id="rId10"/>
    <p:sldId id="263" r:id="rId11"/>
    <p:sldId id="307" r:id="rId12"/>
    <p:sldId id="328" r:id="rId13"/>
    <p:sldId id="267" r:id="rId14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107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" name="Shape 2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>
        <a:latin typeface="+mn-lt"/>
        <a:ea typeface="+mn-ea"/>
        <a:cs typeface="+mn-cs"/>
        <a:sym typeface="Helvetica Neue"/>
      </a:defRPr>
    </a:lvl1pPr>
    <a:lvl2pPr indent="228600" latinLnBrk="0">
      <a:defRPr>
        <a:latin typeface="+mn-lt"/>
        <a:ea typeface="+mn-ea"/>
        <a:cs typeface="+mn-cs"/>
        <a:sym typeface="Helvetica Neue"/>
      </a:defRPr>
    </a:lvl2pPr>
    <a:lvl3pPr indent="457200" latinLnBrk="0">
      <a:defRPr>
        <a:latin typeface="+mn-lt"/>
        <a:ea typeface="+mn-ea"/>
        <a:cs typeface="+mn-cs"/>
        <a:sym typeface="Helvetica Neue"/>
      </a:defRPr>
    </a:lvl3pPr>
    <a:lvl4pPr indent="685800" latinLnBrk="0">
      <a:defRPr>
        <a:latin typeface="+mn-lt"/>
        <a:ea typeface="+mn-ea"/>
        <a:cs typeface="+mn-cs"/>
        <a:sym typeface="Helvetica Neue"/>
      </a:defRPr>
    </a:lvl4pPr>
    <a:lvl5pPr indent="914400" latinLnBrk="0">
      <a:defRPr>
        <a:latin typeface="+mn-lt"/>
        <a:ea typeface="+mn-ea"/>
        <a:cs typeface="+mn-cs"/>
        <a:sym typeface="Helvetica Neue"/>
      </a:defRPr>
    </a:lvl5pPr>
    <a:lvl6pPr indent="1143000" latinLnBrk="0">
      <a:defRPr>
        <a:latin typeface="+mn-lt"/>
        <a:ea typeface="+mn-ea"/>
        <a:cs typeface="+mn-cs"/>
        <a:sym typeface="Helvetica Neue"/>
      </a:defRPr>
    </a:lvl6pPr>
    <a:lvl7pPr indent="1371600" latinLnBrk="0">
      <a:defRPr>
        <a:latin typeface="+mn-lt"/>
        <a:ea typeface="+mn-ea"/>
        <a:cs typeface="+mn-cs"/>
        <a:sym typeface="Helvetica Neue"/>
      </a:defRPr>
    </a:lvl7pPr>
    <a:lvl8pPr indent="1600200" latinLnBrk="0">
      <a:defRPr>
        <a:latin typeface="+mn-lt"/>
        <a:ea typeface="+mn-ea"/>
        <a:cs typeface="+mn-cs"/>
        <a:sym typeface="Helvetica Neue"/>
      </a:defRPr>
    </a:lvl8pPr>
    <a:lvl9pPr indent="1828800" latinLnBrk="0">
      <a:defRPr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فارغ 0">
    <p:bg>
      <p:bgPr>
        <a:gradFill flip="none" rotWithShape="1">
          <a:gsLst>
            <a:gs pos="0">
              <a:srgbClr val="376092"/>
            </a:gs>
            <a:gs pos="50000">
              <a:srgbClr val="C0D0ED"/>
            </a:gs>
            <a:gs pos="100000">
              <a:srgbClr val="E0E7F5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F7368-0608-4AE9-A364-B4454DA823D0}" type="datetimeFigureOut">
              <a:rPr lang="ar-KW" smtClean="0"/>
              <a:pPr/>
              <a:t>24/11/1444</a:t>
            </a:fld>
            <a:endParaRPr lang="ar-KW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2236E-4312-4AF3-96ED-ADF79CAE46E6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758844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296A57-A09D-2616-0F06-04186E09C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26B84-57B6-4906-8CF7-EA243F68A126}" type="datetimeFigureOut">
              <a:rPr lang="en-US"/>
              <a:pPr>
                <a:defRPr/>
              </a:pPr>
              <a:t>6/12/2023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1547FD-C536-077B-8F3A-15345FBD9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0D9027-C265-4F54-BAD0-4A2E32C38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AD7128-A93A-44DE-AC9E-C762E814F2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6727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2352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6924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"/>
        <a:tabLst/>
        <a:defRPr sz="3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1496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"/>
        <a:tabLst/>
        <a:defRPr sz="3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6068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"/>
        <a:tabLst/>
        <a:defRPr sz="3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40640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"/>
        <a:tabLst/>
        <a:defRPr sz="3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2">
            <a:extLst>
              <a:ext uri="{FF2B5EF4-FFF2-40B4-BE49-F238E27FC236}">
                <a16:creationId xmlns:a16="http://schemas.microsoft.com/office/drawing/2014/main" id="{903563EE-C9CD-812A-5D63-AA7069D97D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857251"/>
            <a:ext cx="9144000" cy="533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0852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بيّني دوافع كل من المسلمين و الروم إلى خوض المعركة."/>
          <p:cNvSpPr txBox="1"/>
          <p:nvPr/>
        </p:nvSpPr>
        <p:spPr>
          <a:xfrm>
            <a:off x="1137478" y="1315696"/>
            <a:ext cx="7175337" cy="510776"/>
          </a:xfrm>
          <a:prstGeom prst="rect">
            <a:avLst/>
          </a:prstGeom>
          <a:solidFill>
            <a:srgbClr val="F6A43F"/>
          </a:solidFill>
          <a:ln w="12700">
            <a:miter lim="400000"/>
          </a:ln>
          <a:effectLst>
            <a:outerShdw blurRad="101600" dist="25400" dir="54000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r" defTabSz="457200" rtl="1">
              <a:defRPr sz="3000" b="1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بيّني دوافع كل من المسلمين و الروم إلى خوض المعركة. </a:t>
            </a:r>
          </a:p>
        </p:txBody>
      </p:sp>
      <p:sp>
        <p:nvSpPr>
          <p:cNvPr id="49" name="دوافع المسلمين ⬅️ العزة لدين الله تعالى و كسر شوكة الروم…"/>
          <p:cNvSpPr txBox="1"/>
          <p:nvPr/>
        </p:nvSpPr>
        <p:spPr>
          <a:xfrm>
            <a:off x="-170138" y="2263608"/>
            <a:ext cx="8998482" cy="1446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r" defTabSz="457200" rtl="1">
              <a:defRPr sz="4000">
                <a:latin typeface="Geeza Pro Bold"/>
                <a:ea typeface="Geeza Pro Bold"/>
                <a:cs typeface="Geeza Pro Bold"/>
                <a:sym typeface="Geeza Pro Bold"/>
              </a:defRPr>
            </a:pPr>
            <a:r>
              <a:rPr sz="4400" b="1" dirty="0" err="1">
                <a:solidFill>
                  <a:srgbClr val="F129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دوافع</a:t>
            </a:r>
            <a:r>
              <a:rPr sz="4400" b="1" dirty="0">
                <a:solidFill>
                  <a:srgbClr val="F129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4400" b="1" dirty="0" err="1">
                <a:solidFill>
                  <a:srgbClr val="F129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المسلمين</a:t>
            </a:r>
            <a:r>
              <a:rPr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⬅️ </a:t>
            </a:r>
            <a:r>
              <a:rPr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العزة</a:t>
            </a:r>
            <a:r>
              <a:rPr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لدين</a:t>
            </a:r>
            <a:r>
              <a:rPr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الله</a:t>
            </a:r>
            <a:r>
              <a:rPr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تعالى</a:t>
            </a:r>
            <a:r>
              <a:rPr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و </a:t>
            </a:r>
            <a:r>
              <a:rPr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كسر</a:t>
            </a:r>
            <a:r>
              <a:rPr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شوكة</a:t>
            </a:r>
            <a:r>
              <a:rPr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الروم</a:t>
            </a:r>
            <a:endParaRPr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CE3220-D767-492B-8D9E-FAE53B68DDB3}"/>
              </a:ext>
            </a:extLst>
          </p:cNvPr>
          <p:cNvSpPr txBox="1"/>
          <p:nvPr/>
        </p:nvSpPr>
        <p:spPr>
          <a:xfrm>
            <a:off x="-170138" y="3947309"/>
            <a:ext cx="8482953" cy="14465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r" defTabSz="4572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>
                <a:latin typeface="Geeza Pro Bold"/>
                <a:ea typeface="Geeza Pro Bold"/>
                <a:cs typeface="Geeza Pro Bold"/>
                <a:sym typeface="Geeza Pro Bold"/>
              </a:defRPr>
            </a:pPr>
            <a:r>
              <a:rPr kumimoji="0" lang="ar-SA" sz="4400" b="1" i="0" u="none" strike="noStrike" kern="0" cap="none" spc="0" normalizeH="0" baseline="0" noProof="0" dirty="0">
                <a:ln>
                  <a:noFill/>
                </a:ln>
                <a:solidFill>
                  <a:srgbClr val="F129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eza Pro Bold"/>
                <a:sym typeface="Geeza Pro Bold"/>
              </a:rPr>
              <a:t>دوافع الروم</a:t>
            </a:r>
            <a:r>
              <a:rPr kumimoji="0" lang="ar-SA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eza Pro Bold"/>
                <a:sym typeface="Geeza Pro Bold"/>
              </a:rPr>
              <a:t> ⬅️ تحطيم شوكة الأسطول الإسلامي 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r"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 advAuto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5217147" y="-31795"/>
            <a:ext cx="3926853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KW" sz="11500" b="1" u="sng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الممارسة</a:t>
            </a:r>
            <a:endParaRPr lang="ar-SA" sz="11500" b="1" u="sng" dirty="0">
              <a:ln w="22225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-492742" y="1432209"/>
            <a:ext cx="9144000" cy="87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</a:pPr>
            <a:r>
              <a:rPr lang="ar-SA" sz="4400" b="1" u="sng" dirty="0">
                <a:ln w="22225">
                  <a:solidFill>
                    <a:schemeClr val="tx1"/>
                  </a:solidFill>
                  <a:prstDash val="solid"/>
                </a:ln>
                <a:latin typeface="Arabic Typesetting" panose="03020402040406030203" pitchFamily="66" charset="-78"/>
                <a:cs typeface="Arabic Typesetting" panose="03020402040406030203" pitchFamily="66" charset="-78"/>
              </a:rPr>
              <a:t>أ</a:t>
            </a:r>
            <a:r>
              <a:rPr lang="ar-KW" sz="4400" b="1" u="sng" dirty="0">
                <a:ln w="22225">
                  <a:solidFill>
                    <a:schemeClr val="tx1"/>
                  </a:solidFill>
                  <a:prstDash val="solid"/>
                </a:ln>
                <a:latin typeface="Arabic Typesetting" panose="03020402040406030203" pitchFamily="66" charset="-78"/>
                <a:cs typeface="Arabic Typesetting" panose="03020402040406030203" pitchFamily="66" charset="-78"/>
              </a:rPr>
              <a:t>/</a:t>
            </a:r>
            <a:r>
              <a:rPr lang="ar-SA" sz="4400" b="1" u="sng" dirty="0">
                <a:ln w="22225">
                  <a:solidFill>
                    <a:schemeClr val="tx1"/>
                  </a:solidFill>
                  <a:prstDash val="solid"/>
                </a:ln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KW" sz="4400" b="1" u="sng" dirty="0">
                <a:ln w="22225">
                  <a:solidFill>
                    <a:schemeClr val="tx1"/>
                  </a:solidFill>
                  <a:prstDash val="solid"/>
                </a:ln>
                <a:latin typeface="Arabic Typesetting" panose="03020402040406030203" pitchFamily="66" charset="-78"/>
                <a:cs typeface="Arabic Typesetting" panose="03020402040406030203" pitchFamily="66" charset="-78"/>
              </a:rPr>
              <a:t>أعرض انطباعاتي التي تكونت لدي بعد قراءتي النص.</a:t>
            </a:r>
            <a:endParaRPr lang="en-US" sz="4400" b="1" u="sng" dirty="0">
              <a:ln w="22225">
                <a:solidFill>
                  <a:schemeClr val="tx1"/>
                </a:solidFill>
                <a:prstDash val="solid"/>
              </a:ln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-604435" y="2007121"/>
            <a:ext cx="9144000" cy="1736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</a:pPr>
            <a:endParaRPr lang="ar-KW" sz="4800" b="1" dirty="0">
              <a:solidFill>
                <a:schemeClr val="accent4">
                  <a:lumMod val="75000"/>
                </a:schemeClr>
              </a:solidFill>
            </a:endParaRPr>
          </a:p>
          <a:p>
            <a:pPr algn="r">
              <a:lnSpc>
                <a:spcPct val="115000"/>
              </a:lnSpc>
            </a:pPr>
            <a:r>
              <a:rPr lang="ar-KW" sz="4800" b="1" dirty="0">
                <a:solidFill>
                  <a:schemeClr val="accent4">
                    <a:lumMod val="75000"/>
                  </a:schemeClr>
                </a:solidFill>
              </a:rPr>
              <a:t>- الفخر والاعتزاز بمبادئ الدين الإسلامي. </a:t>
            </a:r>
            <a:endParaRPr lang="en-US" sz="4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2947970" y="4097248"/>
            <a:ext cx="572785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4800" b="1" dirty="0">
                <a:solidFill>
                  <a:schemeClr val="accent4"/>
                </a:solidFill>
              </a:rPr>
              <a:t>- الإعجاب ببطولة المسلمين.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2603103" y="5253566"/>
            <a:ext cx="62327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4400" b="1" dirty="0">
                <a:solidFill>
                  <a:schemeClr val="accent4"/>
                </a:solidFill>
              </a:rPr>
              <a:t>- التوكل على الله والثقة في نصره.</a:t>
            </a: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99" y="4032688"/>
            <a:ext cx="1559495" cy="15027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9" grpId="0"/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5364088" y="454591"/>
            <a:ext cx="2372765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11500" b="1" i="0" u="sng" strike="noStrike" kern="1200" cap="none" spc="0" normalizeH="0" baseline="0" noProof="0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الممارسة</a:t>
            </a:r>
            <a:endParaRPr kumimoji="0" lang="ar-SA" sz="11500" b="1" i="0" u="sng" strike="noStrike" kern="1200" cap="none" spc="0" normalizeH="0" baseline="0" noProof="0" dirty="0">
              <a:ln w="22225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/>
              <a:uLnTx/>
              <a:uFillTx/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899592" y="2132856"/>
            <a:ext cx="975657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Low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4000" b="1" i="0" u="sng" strike="noStrike" kern="1200" cap="none" spc="0" normalizeH="0" baseline="0" noProof="0" dirty="0">
                <a:ln w="222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ب/ أبدي رأيي بوضوح في النتائج التي خلصت إليها معركة ذات الصواري.</a:t>
            </a:r>
            <a:endParaRPr kumimoji="0" lang="en-US" sz="4000" b="1" i="0" u="sng" strike="noStrike" kern="1200" cap="none" spc="0" normalizeH="0" baseline="0" noProof="0" dirty="0">
              <a:ln w="22225">
                <a:solidFill>
                  <a:prstClr val="white"/>
                </a:solidFill>
                <a:prstDash val="solid"/>
              </a:ln>
              <a:solidFill>
                <a:prstClr val="white"/>
              </a:solidFill>
              <a:effectLst/>
              <a:uLnTx/>
              <a:uFillTx/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-110638" y="1998212"/>
            <a:ext cx="9090189" cy="3853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KW" sz="5400" b="1" dirty="0">
                <a:solidFill>
                  <a:schemeClr val="accent4"/>
                </a:solidFill>
              </a:rPr>
              <a:t>هي نتائج عظيمة تعبر عن قوة المسلمين ووحدتهم  وتظهر مدى إيمانهم بالله تعالى، كذلك تكشف أهمية التوكل على الله والثقة في تحقيق النصر.</a:t>
            </a:r>
            <a:endParaRPr lang="en-US" sz="5400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598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523110DE-56C4-876A-CAEA-97B884BFC2A2}"/>
              </a:ext>
            </a:extLst>
          </p:cNvPr>
          <p:cNvSpPr txBox="1"/>
          <p:nvPr/>
        </p:nvSpPr>
        <p:spPr>
          <a:xfrm>
            <a:off x="1104573" y="4255151"/>
            <a:ext cx="4903504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66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أ. نهى المطيري</a:t>
            </a:r>
            <a:endParaRPr lang="ar-KW" sz="66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694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E35EDB19-CD15-4E01-979F-4116BD9BAD87-L0-001.jpeg" descr="E35EDB19-CD15-4E01-979F-4116BD9BAD87-L0-001.jpeg"/>
          <p:cNvPicPr>
            <a:picLocks noChangeAspect="1"/>
          </p:cNvPicPr>
          <p:nvPr/>
        </p:nvPicPr>
        <p:blipFill>
          <a:blip r:embed="rId2"/>
          <a:srcRect r="2286"/>
          <a:stretch>
            <a:fillRect/>
          </a:stretch>
        </p:blipFill>
        <p:spPr>
          <a:xfrm>
            <a:off x="39290" y="513754"/>
            <a:ext cx="9065499" cy="58305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 result for معركة ذات الصواري" descr="Image result for معركة ذات الصواري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78" y="128033"/>
            <a:ext cx="8936844" cy="66019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57D77A74-ED83-4C11-B71A-E3CCFF3361C4-L0-001.png" descr="57D77A74-ED83-4C11-B71A-E3CCFF3361C4-L0-001.png"/>
          <p:cNvPicPr>
            <a:picLocks noChangeAspect="1"/>
          </p:cNvPicPr>
          <p:nvPr/>
        </p:nvPicPr>
        <p:blipFill>
          <a:blip r:embed="rId2"/>
          <a:srcRect l="9295" t="34702" r="11694" b="14106"/>
          <a:stretch>
            <a:fillRect/>
          </a:stretch>
        </p:blipFill>
        <p:spPr>
          <a:xfrm>
            <a:off x="17264" y="1215826"/>
            <a:ext cx="9109448" cy="44264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53AC7F03-8692-45FD-8509-874D65A97302-L0-001.jpeg" descr="53AC7F03-8692-45FD-8509-874D65A97302-L0-001.jpeg"/>
          <p:cNvPicPr>
            <a:picLocks noChangeAspect="1"/>
          </p:cNvPicPr>
          <p:nvPr/>
        </p:nvPicPr>
        <p:blipFill>
          <a:blip r:embed="rId2"/>
          <a:srcRect t="35673"/>
          <a:stretch>
            <a:fillRect/>
          </a:stretch>
        </p:blipFill>
        <p:spPr>
          <a:xfrm>
            <a:off x="0" y="2872838"/>
            <a:ext cx="9144001" cy="3047015"/>
          </a:xfrm>
          <a:prstGeom prst="rect">
            <a:avLst/>
          </a:prstGeom>
          <a:ln w="12700">
            <a:miter lim="400000"/>
          </a:ln>
        </p:spPr>
      </p:pic>
      <p:pic>
        <p:nvPicPr>
          <p:cNvPr id="36" name="53AC7F03-8692-45FD-8509-874D65A97302-L0-001.jpeg" descr="53AC7F03-8692-45FD-8509-874D65A97302-L0-001.jpeg"/>
          <p:cNvPicPr>
            <a:picLocks noChangeAspect="1"/>
          </p:cNvPicPr>
          <p:nvPr/>
        </p:nvPicPr>
        <p:blipFill>
          <a:blip r:embed="rId2"/>
          <a:srcRect b="62769"/>
          <a:stretch>
            <a:fillRect/>
          </a:stretch>
        </p:blipFill>
        <p:spPr>
          <a:xfrm>
            <a:off x="0" y="1112191"/>
            <a:ext cx="9144001" cy="17635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blinds dir="vert"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56" y="40299"/>
            <a:ext cx="9120188" cy="6777402"/>
          </a:xfrm>
          <a:prstGeom prst="rect">
            <a:avLst/>
          </a:prstGeom>
          <a:ln w="12700">
            <a:miter lim="400000"/>
          </a:ln>
        </p:spPr>
      </p:pic>
      <p:sp>
        <p:nvSpPr>
          <p:cNvPr id="39" name="الصواري : عمود رأسي يدعم شراع السفينة.…"/>
          <p:cNvSpPr txBox="1"/>
          <p:nvPr/>
        </p:nvSpPr>
        <p:spPr>
          <a:xfrm>
            <a:off x="-893077" y="2587457"/>
            <a:ext cx="9418271" cy="10926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algn="r" rtl="1">
              <a:defRPr sz="4000" b="1">
                <a:solidFill>
                  <a:srgbClr val="C00000"/>
                </a:solidFill>
              </a:defRPr>
            </a:pPr>
            <a:r>
              <a:rPr lang="ar-SA" sz="6600" dirty="0"/>
              <a:t>مفرد نواقيس</a:t>
            </a:r>
            <a:endParaRPr sz="6600" dirty="0">
              <a:solidFill>
                <a:srgbClr val="0000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25B5381-28BC-49AF-98C7-E67F7E024E06}"/>
              </a:ext>
            </a:extLst>
          </p:cNvPr>
          <p:cNvSpPr/>
          <p:nvPr/>
        </p:nvSpPr>
        <p:spPr>
          <a:xfrm>
            <a:off x="3298004" y="655649"/>
            <a:ext cx="5227190" cy="110799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حصيلتي اللغوية</a:t>
            </a:r>
            <a:endParaRPr lang="en-US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6D3FB4-271D-4C21-A946-2CA91BD5AAC4}"/>
              </a:ext>
            </a:extLst>
          </p:cNvPr>
          <p:cNvSpPr txBox="1"/>
          <p:nvPr/>
        </p:nvSpPr>
        <p:spPr>
          <a:xfrm>
            <a:off x="2784297" y="3934089"/>
            <a:ext cx="5034336" cy="1200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kumimoji="0" lang="ar-SA" sz="7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sym typeface="Calibri"/>
              </a:rPr>
              <a:t>ناقوس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blinds dir="vert"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56" y="40299"/>
            <a:ext cx="9120188" cy="6777402"/>
          </a:xfrm>
          <a:prstGeom prst="rect">
            <a:avLst/>
          </a:prstGeom>
          <a:ln w="12700">
            <a:miter lim="400000"/>
          </a:ln>
        </p:spPr>
      </p:pic>
      <p:sp>
        <p:nvSpPr>
          <p:cNvPr id="39" name="الصواري : عمود رأسي يدعم شراع السفينة.…"/>
          <p:cNvSpPr txBox="1"/>
          <p:nvPr/>
        </p:nvSpPr>
        <p:spPr>
          <a:xfrm>
            <a:off x="-317724" y="173030"/>
            <a:ext cx="9418271" cy="6170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algn="r" rtl="1">
              <a:defRPr sz="4000" b="1">
                <a:solidFill>
                  <a:srgbClr val="C00000"/>
                </a:solidFill>
              </a:defRPr>
            </a:pPr>
            <a:r>
              <a:rPr sz="4400" dirty="0" err="1"/>
              <a:t>الصواري</a:t>
            </a:r>
            <a:r>
              <a:rPr sz="4400" dirty="0"/>
              <a:t> : </a:t>
            </a:r>
            <a:r>
              <a:rPr sz="4400" dirty="0" err="1">
                <a:solidFill>
                  <a:srgbClr val="000000"/>
                </a:solidFill>
              </a:rPr>
              <a:t>عمود</a:t>
            </a:r>
            <a:r>
              <a:rPr sz="4400" dirty="0">
                <a:solidFill>
                  <a:srgbClr val="000000"/>
                </a:solidFill>
              </a:rPr>
              <a:t> </a:t>
            </a:r>
            <a:r>
              <a:rPr sz="4400" dirty="0" err="1">
                <a:solidFill>
                  <a:srgbClr val="000000"/>
                </a:solidFill>
              </a:rPr>
              <a:t>رأسي</a:t>
            </a:r>
            <a:r>
              <a:rPr sz="4400" dirty="0">
                <a:solidFill>
                  <a:srgbClr val="000000"/>
                </a:solidFill>
              </a:rPr>
              <a:t> </a:t>
            </a:r>
            <a:r>
              <a:rPr sz="4400" dirty="0" err="1">
                <a:solidFill>
                  <a:srgbClr val="000000"/>
                </a:solidFill>
              </a:rPr>
              <a:t>يدعم</a:t>
            </a:r>
            <a:r>
              <a:rPr sz="4400" dirty="0">
                <a:solidFill>
                  <a:srgbClr val="000000"/>
                </a:solidFill>
              </a:rPr>
              <a:t> </a:t>
            </a:r>
            <a:r>
              <a:rPr sz="4400" dirty="0" err="1">
                <a:solidFill>
                  <a:srgbClr val="000000"/>
                </a:solidFill>
              </a:rPr>
              <a:t>شراع</a:t>
            </a:r>
            <a:r>
              <a:rPr sz="4400" dirty="0">
                <a:solidFill>
                  <a:srgbClr val="000000"/>
                </a:solidFill>
              </a:rPr>
              <a:t> </a:t>
            </a:r>
            <a:r>
              <a:rPr sz="4400" dirty="0" err="1">
                <a:solidFill>
                  <a:srgbClr val="000000"/>
                </a:solidFill>
              </a:rPr>
              <a:t>السفينة</a:t>
            </a:r>
            <a:r>
              <a:rPr sz="4400" dirty="0">
                <a:solidFill>
                  <a:srgbClr val="000000"/>
                </a:solidFill>
              </a:rPr>
              <a:t>.</a:t>
            </a:r>
          </a:p>
          <a:p>
            <a:pPr algn="r" rtl="1">
              <a:defRPr sz="4000" b="1">
                <a:solidFill>
                  <a:srgbClr val="C00000"/>
                </a:solidFill>
              </a:defRPr>
            </a:pPr>
            <a:r>
              <a:rPr sz="4400" dirty="0" err="1"/>
              <a:t>يرومون</a:t>
            </a:r>
            <a:r>
              <a:rPr sz="4400" dirty="0"/>
              <a:t> :</a:t>
            </a:r>
            <a:r>
              <a:rPr sz="4400" dirty="0">
                <a:solidFill>
                  <a:srgbClr val="000000"/>
                </a:solidFill>
              </a:rPr>
              <a:t> </a:t>
            </a:r>
            <a:r>
              <a:rPr sz="4400" dirty="0" err="1">
                <a:solidFill>
                  <a:srgbClr val="000000"/>
                </a:solidFill>
              </a:rPr>
              <a:t>طلب</a:t>
            </a:r>
            <a:r>
              <a:rPr sz="4400" dirty="0">
                <a:solidFill>
                  <a:srgbClr val="000000"/>
                </a:solidFill>
              </a:rPr>
              <a:t> </a:t>
            </a:r>
            <a:r>
              <a:rPr sz="4400" dirty="0" err="1">
                <a:solidFill>
                  <a:srgbClr val="000000"/>
                </a:solidFill>
              </a:rPr>
              <a:t>الشيء</a:t>
            </a:r>
            <a:r>
              <a:rPr sz="4400" dirty="0">
                <a:solidFill>
                  <a:srgbClr val="000000"/>
                </a:solidFill>
              </a:rPr>
              <a:t> </a:t>
            </a:r>
            <a:r>
              <a:rPr sz="4400" dirty="0" err="1">
                <a:solidFill>
                  <a:srgbClr val="000000"/>
                </a:solidFill>
              </a:rPr>
              <a:t>ورغب</a:t>
            </a:r>
            <a:r>
              <a:rPr sz="4400" dirty="0">
                <a:solidFill>
                  <a:srgbClr val="000000"/>
                </a:solidFill>
              </a:rPr>
              <a:t> </a:t>
            </a:r>
            <a:r>
              <a:rPr sz="4400" dirty="0" err="1">
                <a:solidFill>
                  <a:srgbClr val="000000"/>
                </a:solidFill>
              </a:rPr>
              <a:t>به</a:t>
            </a:r>
            <a:r>
              <a:rPr sz="4400" dirty="0">
                <a:solidFill>
                  <a:srgbClr val="000000"/>
                </a:solidFill>
              </a:rPr>
              <a:t> </a:t>
            </a:r>
          </a:p>
          <a:p>
            <a:pPr algn="r" rtl="1">
              <a:defRPr sz="4000" b="1">
                <a:solidFill>
                  <a:srgbClr val="C00000"/>
                </a:solidFill>
              </a:defRPr>
            </a:pPr>
            <a:r>
              <a:rPr sz="4400" dirty="0" err="1"/>
              <a:t>النواقيس</a:t>
            </a:r>
            <a:r>
              <a:rPr sz="4400" dirty="0"/>
              <a:t> : </a:t>
            </a:r>
            <a:r>
              <a:rPr sz="4400" dirty="0" err="1">
                <a:solidFill>
                  <a:srgbClr val="000000"/>
                </a:solidFill>
              </a:rPr>
              <a:t>الأجراس</a:t>
            </a:r>
            <a:endParaRPr sz="4400" dirty="0">
              <a:solidFill>
                <a:srgbClr val="000000"/>
              </a:solidFill>
            </a:endParaRPr>
          </a:p>
          <a:p>
            <a:pPr algn="r" rtl="1">
              <a:defRPr sz="4000" b="1">
                <a:solidFill>
                  <a:srgbClr val="C00000"/>
                </a:solidFill>
              </a:defRPr>
            </a:pPr>
            <a:r>
              <a:rPr sz="4400" dirty="0" err="1"/>
              <a:t>يتربص</a:t>
            </a:r>
            <a:r>
              <a:rPr sz="4400" dirty="0">
                <a:solidFill>
                  <a:srgbClr val="000000"/>
                </a:solidFill>
              </a:rPr>
              <a:t> </a:t>
            </a:r>
            <a:r>
              <a:rPr sz="4400" dirty="0"/>
              <a:t>:</a:t>
            </a:r>
            <a:r>
              <a:rPr sz="4400" dirty="0">
                <a:solidFill>
                  <a:srgbClr val="000000"/>
                </a:solidFill>
              </a:rPr>
              <a:t> </a:t>
            </a:r>
            <a:r>
              <a:rPr sz="4400" dirty="0" err="1">
                <a:solidFill>
                  <a:srgbClr val="000000"/>
                </a:solidFill>
              </a:rPr>
              <a:t>الانتظار</a:t>
            </a:r>
            <a:r>
              <a:rPr sz="4400" dirty="0">
                <a:solidFill>
                  <a:srgbClr val="000000"/>
                </a:solidFill>
              </a:rPr>
              <a:t> </a:t>
            </a:r>
            <a:r>
              <a:rPr sz="4400" dirty="0" err="1">
                <a:solidFill>
                  <a:srgbClr val="000000"/>
                </a:solidFill>
              </a:rPr>
              <a:t>والمراقبة</a:t>
            </a:r>
            <a:r>
              <a:rPr sz="4400" dirty="0">
                <a:solidFill>
                  <a:srgbClr val="000000"/>
                </a:solidFill>
              </a:rPr>
              <a:t> </a:t>
            </a:r>
          </a:p>
          <a:p>
            <a:pPr algn="r" rtl="1">
              <a:defRPr sz="4000" b="1">
                <a:solidFill>
                  <a:srgbClr val="C00000"/>
                </a:solidFill>
              </a:defRPr>
            </a:pPr>
            <a:r>
              <a:rPr sz="4400" dirty="0" err="1"/>
              <a:t>النواقيس</a:t>
            </a:r>
            <a:r>
              <a:rPr sz="4400" dirty="0"/>
              <a:t> :</a:t>
            </a:r>
            <a:r>
              <a:rPr sz="4400" dirty="0">
                <a:solidFill>
                  <a:srgbClr val="000000"/>
                </a:solidFill>
              </a:rPr>
              <a:t> </a:t>
            </a:r>
            <a:r>
              <a:rPr sz="4400" dirty="0" err="1">
                <a:solidFill>
                  <a:srgbClr val="000000"/>
                </a:solidFill>
              </a:rPr>
              <a:t>الأجراس</a:t>
            </a:r>
            <a:endParaRPr sz="4400" dirty="0">
              <a:solidFill>
                <a:srgbClr val="000000"/>
              </a:solidFill>
            </a:endParaRPr>
          </a:p>
          <a:p>
            <a:pPr algn="r" rtl="1">
              <a:defRPr sz="4000" b="1">
                <a:solidFill>
                  <a:srgbClr val="C00000"/>
                </a:solidFill>
              </a:defRPr>
            </a:pPr>
            <a:r>
              <a:rPr sz="4400" dirty="0" err="1"/>
              <a:t>يشحذ</a:t>
            </a:r>
            <a:r>
              <a:rPr sz="4400" dirty="0"/>
              <a:t> </a:t>
            </a:r>
            <a:r>
              <a:rPr sz="4400" dirty="0" err="1"/>
              <a:t>العزائم</a:t>
            </a:r>
            <a:r>
              <a:rPr sz="4400" dirty="0">
                <a:solidFill>
                  <a:srgbClr val="000000"/>
                </a:solidFill>
              </a:rPr>
              <a:t> :  </a:t>
            </a:r>
            <a:r>
              <a:rPr sz="4400" dirty="0" err="1">
                <a:solidFill>
                  <a:srgbClr val="000000"/>
                </a:solidFill>
              </a:rPr>
              <a:t>ينشطها</a:t>
            </a:r>
            <a:r>
              <a:rPr sz="4400" dirty="0">
                <a:solidFill>
                  <a:srgbClr val="000000"/>
                </a:solidFill>
              </a:rPr>
              <a:t> </a:t>
            </a:r>
            <a:r>
              <a:rPr sz="4400" dirty="0" err="1">
                <a:solidFill>
                  <a:srgbClr val="000000"/>
                </a:solidFill>
              </a:rPr>
              <a:t>ويقويها</a:t>
            </a:r>
            <a:r>
              <a:rPr sz="4400" dirty="0">
                <a:solidFill>
                  <a:srgbClr val="000000"/>
                </a:solidFill>
              </a:rPr>
              <a:t> </a:t>
            </a:r>
          </a:p>
          <a:p>
            <a:pPr algn="r" rtl="1">
              <a:defRPr sz="4000" b="1">
                <a:solidFill>
                  <a:srgbClr val="C00000"/>
                </a:solidFill>
              </a:defRPr>
            </a:pPr>
            <a:r>
              <a:rPr sz="4400" dirty="0" err="1"/>
              <a:t>يستثير</a:t>
            </a:r>
            <a:r>
              <a:rPr sz="4400" dirty="0"/>
              <a:t> </a:t>
            </a:r>
            <a:r>
              <a:rPr sz="4400" dirty="0" err="1"/>
              <a:t>الهمم</a:t>
            </a:r>
            <a:r>
              <a:rPr sz="4400" dirty="0">
                <a:solidFill>
                  <a:srgbClr val="000000"/>
                </a:solidFill>
              </a:rPr>
              <a:t> :  </a:t>
            </a:r>
            <a:r>
              <a:rPr sz="4400" dirty="0" err="1">
                <a:solidFill>
                  <a:srgbClr val="000000"/>
                </a:solidFill>
              </a:rPr>
              <a:t>يهيج</a:t>
            </a:r>
            <a:r>
              <a:rPr sz="4400" dirty="0">
                <a:solidFill>
                  <a:srgbClr val="000000"/>
                </a:solidFill>
              </a:rPr>
              <a:t> </a:t>
            </a:r>
            <a:r>
              <a:rPr sz="4400" dirty="0" err="1">
                <a:solidFill>
                  <a:srgbClr val="000000"/>
                </a:solidFill>
              </a:rPr>
              <a:t>عزائمهم</a:t>
            </a:r>
            <a:r>
              <a:rPr sz="4400" dirty="0">
                <a:solidFill>
                  <a:srgbClr val="000000"/>
                </a:solidFill>
              </a:rPr>
              <a:t> </a:t>
            </a:r>
            <a:r>
              <a:rPr sz="4400" dirty="0" err="1">
                <a:solidFill>
                  <a:srgbClr val="000000"/>
                </a:solidFill>
              </a:rPr>
              <a:t>القوية</a:t>
            </a:r>
            <a:endParaRPr sz="4400" dirty="0">
              <a:solidFill>
                <a:srgbClr val="000000"/>
              </a:solidFill>
            </a:endParaRPr>
          </a:p>
          <a:p>
            <a:pPr algn="r" rtl="1">
              <a:defRPr sz="4000" b="1"/>
            </a:pPr>
            <a:r>
              <a:rPr sz="4400" dirty="0" err="1">
                <a:solidFill>
                  <a:srgbClr val="C00000"/>
                </a:solidFill>
              </a:rPr>
              <a:t>عتادهم</a:t>
            </a:r>
            <a:r>
              <a:rPr sz="4400" dirty="0">
                <a:solidFill>
                  <a:srgbClr val="C00000"/>
                </a:solidFill>
              </a:rPr>
              <a:t> </a:t>
            </a:r>
            <a:r>
              <a:rPr sz="4400" dirty="0"/>
              <a:t>: </a:t>
            </a:r>
            <a:r>
              <a:rPr sz="4400" dirty="0" err="1"/>
              <a:t>أسلحتهم</a:t>
            </a:r>
            <a:r>
              <a:rPr sz="4400" dirty="0"/>
              <a:t> </a:t>
            </a:r>
          </a:p>
          <a:p>
            <a:pPr algn="r" rtl="1">
              <a:defRPr sz="4000" b="1">
                <a:solidFill>
                  <a:srgbClr val="C00000"/>
                </a:solidFill>
              </a:defRPr>
            </a:pPr>
            <a:r>
              <a:rPr sz="4400" dirty="0" err="1"/>
              <a:t>اندحر</a:t>
            </a:r>
            <a:r>
              <a:rPr sz="4400" dirty="0">
                <a:solidFill>
                  <a:srgbClr val="000000"/>
                </a:solidFill>
              </a:rPr>
              <a:t> : </a:t>
            </a:r>
            <a:r>
              <a:rPr sz="4400" dirty="0" err="1">
                <a:solidFill>
                  <a:srgbClr val="000000"/>
                </a:solidFill>
              </a:rPr>
              <a:t>انهزم</a:t>
            </a:r>
            <a:r>
              <a:rPr sz="4400" dirty="0">
                <a:solidFill>
                  <a:srgbClr val="000000"/>
                </a:solidFill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416197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blinds dir="vert"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قائد معركة ذات الصواري هو عبد الله بن سعد"/>
          <p:cNvSpPr txBox="1"/>
          <p:nvPr/>
        </p:nvSpPr>
        <p:spPr>
          <a:xfrm>
            <a:off x="2080444" y="2783136"/>
            <a:ext cx="5629104" cy="17543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rtl="1">
              <a:defRPr sz="3200" b="1"/>
            </a:lvl1pPr>
          </a:lstStyle>
          <a:p>
            <a:pPr algn="r" rtl="0"/>
            <a:r>
              <a:rPr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قائد معركة ذات الصواري</a:t>
            </a:r>
            <a:endParaRPr lang="ar-SA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0"/>
            <a:r>
              <a:rPr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هو عبد الله بن سعد</a:t>
            </a:r>
          </a:p>
        </p:txBody>
      </p:sp>
      <p:sp>
        <p:nvSpPr>
          <p:cNvPr id="43" name="حددي اسم قائد معركة ذات الصواري  ."/>
          <p:cNvSpPr txBox="1"/>
          <p:nvPr/>
        </p:nvSpPr>
        <p:spPr>
          <a:xfrm>
            <a:off x="2765131" y="1568116"/>
            <a:ext cx="5371020" cy="584775"/>
          </a:xfrm>
          <a:prstGeom prst="rect">
            <a:avLst/>
          </a:prstGeom>
          <a:solidFill>
            <a:srgbClr val="F6A43F"/>
          </a:solidFill>
          <a:ln w="12700">
            <a:miter lim="400000"/>
          </a:ln>
          <a:effectLst>
            <a:outerShdw blurRad="101600" dist="25400" dir="54000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r" defTabSz="457200" rtl="1">
              <a:defRPr sz="3000" b="1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r>
              <a:rPr sz="3200" dirty="0" err="1"/>
              <a:t>حددي</a:t>
            </a:r>
            <a:r>
              <a:rPr sz="3200" dirty="0"/>
              <a:t> </a:t>
            </a:r>
            <a:r>
              <a:rPr sz="3200" dirty="0" err="1"/>
              <a:t>اسم</a:t>
            </a:r>
            <a:r>
              <a:rPr sz="3200" dirty="0"/>
              <a:t> </a:t>
            </a:r>
            <a:r>
              <a:rPr sz="3200" dirty="0" err="1"/>
              <a:t>قائد</a:t>
            </a:r>
            <a:r>
              <a:rPr sz="3200" dirty="0"/>
              <a:t> </a:t>
            </a:r>
            <a:r>
              <a:rPr sz="3200" dirty="0" err="1"/>
              <a:t>معركة</a:t>
            </a:r>
            <a:r>
              <a:rPr sz="3200" dirty="0"/>
              <a:t> </a:t>
            </a:r>
            <a:r>
              <a:rPr sz="3200" dirty="0" err="1"/>
              <a:t>ذات</a:t>
            </a:r>
            <a:r>
              <a:rPr sz="3200" dirty="0"/>
              <a:t> </a:t>
            </a:r>
            <a:r>
              <a:rPr sz="3200" dirty="0" err="1"/>
              <a:t>الصواري</a:t>
            </a:r>
            <a:r>
              <a:rPr sz="3200" dirty="0"/>
              <a:t>  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ip dir="r"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وازني بين حال المسلمين وحال الروم قبيل المعركة ."/>
          <p:cNvSpPr txBox="1"/>
          <p:nvPr/>
        </p:nvSpPr>
        <p:spPr>
          <a:xfrm>
            <a:off x="1244211" y="181573"/>
            <a:ext cx="6985244" cy="584775"/>
          </a:xfrm>
          <a:prstGeom prst="rect">
            <a:avLst/>
          </a:prstGeom>
          <a:solidFill>
            <a:srgbClr val="F6A43F"/>
          </a:solidFill>
          <a:ln w="12700">
            <a:miter lim="400000"/>
          </a:ln>
          <a:effectLst>
            <a:outerShdw blurRad="101600" dist="25400" dir="54000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r" defTabSz="457200" rtl="1">
              <a:defRPr sz="3000" b="1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3200" dirty="0" err="1"/>
              <a:t>وازني</a:t>
            </a:r>
            <a:r>
              <a:rPr sz="3200" dirty="0"/>
              <a:t> </a:t>
            </a:r>
            <a:r>
              <a:rPr sz="3200" dirty="0" err="1"/>
              <a:t>بين</a:t>
            </a:r>
            <a:r>
              <a:rPr sz="3200" dirty="0"/>
              <a:t> </a:t>
            </a:r>
            <a:r>
              <a:rPr sz="3200" dirty="0" err="1"/>
              <a:t>حال</a:t>
            </a:r>
            <a:r>
              <a:rPr sz="3200" dirty="0"/>
              <a:t> </a:t>
            </a:r>
            <a:r>
              <a:rPr sz="3200" dirty="0" err="1"/>
              <a:t>المسلمين</a:t>
            </a:r>
            <a:r>
              <a:rPr sz="3200" dirty="0"/>
              <a:t> </a:t>
            </a:r>
            <a:r>
              <a:rPr sz="3200" dirty="0" err="1"/>
              <a:t>وحال</a:t>
            </a:r>
            <a:r>
              <a:rPr sz="3200" dirty="0"/>
              <a:t> </a:t>
            </a:r>
            <a:r>
              <a:rPr sz="3200" dirty="0" err="1"/>
              <a:t>الروم</a:t>
            </a:r>
            <a:r>
              <a:rPr sz="3200" dirty="0"/>
              <a:t> </a:t>
            </a:r>
            <a:r>
              <a:rPr sz="3200" dirty="0" err="1"/>
              <a:t>قبيل</a:t>
            </a:r>
            <a:r>
              <a:rPr sz="3200" dirty="0"/>
              <a:t> </a:t>
            </a:r>
            <a:r>
              <a:rPr sz="3200" dirty="0" err="1"/>
              <a:t>المعركة</a:t>
            </a:r>
            <a:r>
              <a:rPr sz="3200" dirty="0"/>
              <a:t> .</a:t>
            </a:r>
          </a:p>
        </p:txBody>
      </p:sp>
      <p:sp>
        <p:nvSpPr>
          <p:cNvPr id="45" name="حال المسلمين ⬅️ يذكرون الله تعالى ويبتهلون إليه و يسألونه العون و النصر…"/>
          <p:cNvSpPr txBox="1"/>
          <p:nvPr/>
        </p:nvSpPr>
        <p:spPr>
          <a:xfrm>
            <a:off x="89376" y="1000643"/>
            <a:ext cx="8738596" cy="18435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marL="571500" indent="-571500" algn="r" defTabSz="457200" rtl="1">
              <a:lnSpc>
                <a:spcPct val="150000"/>
              </a:lnSpc>
              <a:buFont typeface="Wingdings" panose="05000000000000000000" pitchFamily="2" charset="2"/>
              <a:buChar char="§"/>
              <a:defRPr sz="4000">
                <a:latin typeface="Geeza Pro Bold"/>
                <a:ea typeface="Geeza Pro Bold"/>
                <a:cs typeface="Geeza Pro Bold"/>
                <a:sym typeface="Geeza Pro Bold"/>
              </a:defRPr>
            </a:pPr>
            <a:r>
              <a:rPr sz="4000" b="1" dirty="0" err="1">
                <a:solidFill>
                  <a:srgbClr val="F129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حال</a:t>
            </a:r>
            <a:r>
              <a:rPr sz="4000" b="1" dirty="0">
                <a:solidFill>
                  <a:srgbClr val="F129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4000" b="1" dirty="0" err="1">
                <a:solidFill>
                  <a:srgbClr val="F129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المسلمين</a:t>
            </a:r>
            <a:r>
              <a:rPr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⬅️ </a:t>
            </a:r>
            <a:r>
              <a:rPr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يذكرون</a:t>
            </a:r>
            <a:r>
              <a:rPr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الله</a:t>
            </a:r>
            <a:r>
              <a:rPr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تعالى</a:t>
            </a:r>
            <a:r>
              <a:rPr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ويبتهلون</a:t>
            </a:r>
            <a:r>
              <a:rPr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إليه</a:t>
            </a:r>
            <a:r>
              <a:rPr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و </a:t>
            </a:r>
            <a:r>
              <a:rPr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يسألونه</a:t>
            </a:r>
            <a:r>
              <a:rPr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العون</a:t>
            </a:r>
            <a:r>
              <a:rPr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و </a:t>
            </a:r>
            <a:r>
              <a:rPr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النصر</a:t>
            </a:r>
            <a:endParaRPr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261760-335D-4935-9169-DE654E19BADC}"/>
              </a:ext>
            </a:extLst>
          </p:cNvPr>
          <p:cNvSpPr txBox="1"/>
          <p:nvPr/>
        </p:nvSpPr>
        <p:spPr>
          <a:xfrm>
            <a:off x="-114150" y="3711948"/>
            <a:ext cx="8723610" cy="18435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571500" marR="0" lvl="0" indent="-571500" algn="r" defTabSz="457200" rtl="1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4000">
                <a:latin typeface="Geeza Pro Bold"/>
                <a:ea typeface="Geeza Pro Bold"/>
                <a:cs typeface="Geeza Pro Bold"/>
                <a:sym typeface="Geeza Pro Bold"/>
              </a:defRPr>
            </a:pPr>
            <a:r>
              <a:rPr kumimoji="0" lang="ar-SA" sz="4000" b="1" i="0" u="none" strike="noStrike" kern="0" cap="none" spc="0" normalizeH="0" baseline="0" noProof="0" dirty="0">
                <a:ln>
                  <a:noFill/>
                </a:ln>
                <a:solidFill>
                  <a:srgbClr val="F129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eza Pro Bold"/>
                <a:sym typeface="Geeza Pro Bold"/>
              </a:rPr>
              <a:t>حال الروم</a:t>
            </a:r>
            <a:r>
              <a:rPr kumimoji="0" lang="ar-SA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eza Pro Bold"/>
                <a:sym typeface="Geeza Pro Bold"/>
              </a:rPr>
              <a:t> ⬅️ مغرورون واثقون من النصر و باتوا ليلتهم يضربون النواقيس في سفنهم.</a:t>
            </a:r>
          </a:p>
        </p:txBody>
      </p:sp>
    </p:spTree>
    <p:extLst>
      <p:ext uri="{BB962C8B-B14F-4D97-AF65-F5344CB8AC3E}">
        <p14:creationId xmlns:p14="http://schemas.microsoft.com/office/powerpoint/2010/main" val="871419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207</Words>
  <Application>Microsoft Office PowerPoint</Application>
  <PresentationFormat>عرض على الشاشة (4:3)</PresentationFormat>
  <Paragraphs>31</Paragraphs>
  <Slides>13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13</vt:i4>
      </vt:variant>
    </vt:vector>
  </HeadingPairs>
  <TitlesOfParts>
    <vt:vector size="21" baseType="lpstr">
      <vt:lpstr>Andalus</vt:lpstr>
      <vt:lpstr>Arabic Typesetting</vt:lpstr>
      <vt:lpstr>Arial</vt:lpstr>
      <vt:lpstr>Calibri</vt:lpstr>
      <vt:lpstr>Geeza Pro Bold</vt:lpstr>
      <vt:lpstr>Helvetica Neue</vt:lpstr>
      <vt:lpstr>Wingdings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دانه محمد راشد راشد</cp:lastModifiedBy>
  <cp:revision>12</cp:revision>
  <dcterms:modified xsi:type="dcterms:W3CDTF">2023-06-12T15:34:07Z</dcterms:modified>
</cp:coreProperties>
</file>