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0" r:id="rId5"/>
    <p:sldId id="490" r:id="rId6"/>
    <p:sldId id="491" r:id="rId7"/>
    <p:sldId id="535" r:id="rId8"/>
    <p:sldId id="443" r:id="rId9"/>
    <p:sldId id="359" r:id="rId10"/>
    <p:sldId id="500" r:id="rId11"/>
    <p:sldId id="544" r:id="rId12"/>
    <p:sldId id="459" r:id="rId13"/>
    <p:sldId id="498" r:id="rId14"/>
    <p:sldId id="506" r:id="rId15"/>
    <p:sldId id="485" r:id="rId16"/>
    <p:sldId id="514" r:id="rId17"/>
    <p:sldId id="486" r:id="rId18"/>
    <p:sldId id="499" r:id="rId19"/>
    <p:sldId id="539" r:id="rId20"/>
    <p:sldId id="497" r:id="rId21"/>
    <p:sldId id="496" r:id="rId22"/>
    <p:sldId id="495" r:id="rId23"/>
    <p:sldId id="531" r:id="rId24"/>
    <p:sldId id="468" r:id="rId25"/>
    <p:sldId id="469" r:id="rId26"/>
    <p:sldId id="541" r:id="rId27"/>
    <p:sldId id="515" r:id="rId28"/>
    <p:sldId id="516" r:id="rId29"/>
    <p:sldId id="467" r:id="rId30"/>
    <p:sldId id="482" r:id="rId31"/>
    <p:sldId id="345" r:id="rId32"/>
    <p:sldId id="493" r:id="rId33"/>
    <p:sldId id="504" r:id="rId34"/>
    <p:sldId id="494" r:id="rId35"/>
    <p:sldId id="347" r:id="rId36"/>
    <p:sldId id="543" r:id="rId37"/>
    <p:sldId id="526" r:id="rId38"/>
    <p:sldId id="492" r:id="rId39"/>
    <p:sldId id="339" r:id="rId40"/>
    <p:sldId id="335" r:id="rId41"/>
    <p:sldId id="532" r:id="rId42"/>
    <p:sldId id="354" r:id="rId43"/>
    <p:sldId id="505" r:id="rId44"/>
    <p:sldId id="367" r:id="rId45"/>
    <p:sldId id="542" r:id="rId46"/>
    <p:sldId id="348" r:id="rId47"/>
    <p:sldId id="349" r:id="rId48"/>
    <p:sldId id="364" r:id="rId49"/>
    <p:sldId id="365" r:id="rId50"/>
    <p:sldId id="350" r:id="rId51"/>
    <p:sldId id="366" r:id="rId52"/>
    <p:sldId id="351" r:id="rId53"/>
    <p:sldId id="369" r:id="rId54"/>
    <p:sldId id="368" r:id="rId55"/>
    <p:sldId id="353" r:id="rId56"/>
    <p:sldId id="340" r:id="rId57"/>
    <p:sldId id="336" r:id="rId58"/>
    <p:sldId id="370" r:id="rId59"/>
    <p:sldId id="337" r:id="rId60"/>
    <p:sldId id="361" r:id="rId61"/>
    <p:sldId id="362" r:id="rId62"/>
    <p:sldId id="363" r:id="rId63"/>
    <p:sldId id="356" r:id="rId64"/>
    <p:sldId id="338" r:id="rId65"/>
    <p:sldId id="355" r:id="rId66"/>
    <p:sldId id="311" r:id="rId67"/>
    <p:sldId id="312" r:id="rId68"/>
    <p:sldId id="374" r:id="rId69"/>
    <p:sldId id="503" r:id="rId70"/>
    <p:sldId id="264" r:id="rId71"/>
    <p:sldId id="343" r:id="rId72"/>
    <p:sldId id="341" r:id="rId73"/>
    <p:sldId id="540" r:id="rId74"/>
    <p:sldId id="376" r:id="rId75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99"/>
    <a:srgbClr val="003300"/>
    <a:srgbClr val="800080"/>
    <a:srgbClr val="FF00FF"/>
    <a:srgbClr val="FFFFFF"/>
    <a:srgbClr val="0000CC"/>
    <a:srgbClr val="660033"/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66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43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695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307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2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64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212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94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317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955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60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26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27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360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689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7204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3265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8173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602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5270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6078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949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747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37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624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470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975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986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79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18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48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3627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376D-CC3D-45DD-BA2A-32E916C18D59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262A-E90C-4519-80B9-8C4D45E34B5F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C667-DAFD-4B7A-AC00-CE3A326BE436}" type="datetimeFigureOut">
              <a:rPr lang="ar-KW" smtClean="0"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A9CE-3695-4ECB-A517-1AB26526888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3887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F03B1AD-0FC8-40EE-8B0E-00701D05098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CE69B-709C-4017-AF0A-8FFBD4204961}" type="datetimeFigureOut">
              <a:rPr lang="ar-KW" smtClean="0"/>
              <a:pPr/>
              <a:t>08/04/1445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8067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audio" Target="../media/audio3.wav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A5CAX5VLRACAGFOXGOCAJ1A1QUCAHRW017CA7PND2GCA4V1VN0CAPSP243CAIE9CAYCA2U090RCATLQEESCAXAFQ97CAL6Z29FCA73NS55CAJKRL1BCAWVDSH7CAD2NAPACAYMCTCOCATFY77ACA4EP6BC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71864" y="0"/>
            <a:ext cx="7128792" cy="192881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48" y="1556792"/>
            <a:ext cx="6116252" cy="5301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2" y="-5462"/>
            <a:ext cx="6096000" cy="6863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EB211-DA7C-4A8D-9FCA-FB31D346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44624"/>
            <a:ext cx="11953328" cy="6696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6F3A5-3C56-4BA4-AD9A-A0DED6660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4437112"/>
            <a:ext cx="10009112" cy="21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FBDBFA-21ED-44D6-BE29-FA39E4A2C8DB}"/>
              </a:ext>
            </a:extLst>
          </p:cNvPr>
          <p:cNvSpPr txBox="1"/>
          <p:nvPr/>
        </p:nvSpPr>
        <p:spPr>
          <a:xfrm>
            <a:off x="263352" y="980728"/>
            <a:ext cx="953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What     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do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</a:t>
            </a:r>
            <a:r>
              <a:rPr kumimoji="0" lang="en-US" sz="4800" b="0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 </a:t>
            </a:r>
          </a:p>
        </p:txBody>
      </p:sp>
      <p:pic>
        <p:nvPicPr>
          <p:cNvPr id="1026" name="Picture 2" descr="Procedures for Weekly Word Study Homework - Mrs. McGinnis' Second Grade  Class">
            <a:extLst>
              <a:ext uri="{FF2B5EF4-FFF2-40B4-BE49-F238E27FC236}">
                <a16:creationId xmlns:a16="http://schemas.microsoft.com/office/drawing/2014/main" id="{1E2E050B-540C-43B4-B345-CEC0021303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82" y="2674227"/>
            <a:ext cx="4817236" cy="21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D6391-8FD8-6C34-22A7-8767585618D4}"/>
              </a:ext>
            </a:extLst>
          </p:cNvPr>
          <p:cNvSpPr txBox="1"/>
          <p:nvPr/>
        </p:nvSpPr>
        <p:spPr>
          <a:xfrm>
            <a:off x="112036" y="5168587"/>
            <a:ext cx="105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      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 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study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English 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75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834B11-3056-40E6-8450-D1C08AE89A81}"/>
              </a:ext>
            </a:extLst>
          </p:cNvPr>
          <p:cNvSpPr txBox="1"/>
          <p:nvPr/>
        </p:nvSpPr>
        <p:spPr>
          <a:xfrm>
            <a:off x="443077" y="1105912"/>
            <a:ext cx="10189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What  </a:t>
            </a:r>
            <a:r>
              <a:rPr kumimoji="0" lang="en-US" sz="4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Sara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</a:t>
            </a:r>
            <a:r>
              <a:rPr kumimoji="0" lang="en-US" sz="4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 the moment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 </a:t>
            </a:r>
          </a:p>
        </p:txBody>
      </p:sp>
      <p:pic>
        <p:nvPicPr>
          <p:cNvPr id="7" name="Picture 2" descr="Keys Clipart Skeleton Key - Blue Key Clipart PNG Image | Transparent PNG  Free Download on SeekPNG">
            <a:extLst>
              <a:ext uri="{FF2B5EF4-FFF2-40B4-BE49-F238E27FC236}">
                <a16:creationId xmlns:a16="http://schemas.microsoft.com/office/drawing/2014/main" id="{1F7488C1-9DA8-40D3-BCFB-FD5C891BD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79" y="436749"/>
            <a:ext cx="1382151" cy="669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" name="Picture 8" descr="ing Action gifs | Baamboozle">
            <a:extLst>
              <a:ext uri="{FF2B5EF4-FFF2-40B4-BE49-F238E27FC236}">
                <a16:creationId xmlns:a16="http://schemas.microsoft.com/office/drawing/2014/main" id="{B00B5056-C86B-00B7-7717-D7DE64A84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408967"/>
            <a:ext cx="3185500" cy="29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D1507-815F-5146-3661-CE0C0B6F5C0D}"/>
              </a:ext>
            </a:extLst>
          </p:cNvPr>
          <p:cNvSpPr txBox="1"/>
          <p:nvPr/>
        </p:nvSpPr>
        <p:spPr>
          <a:xfrm>
            <a:off x="71602" y="5398145"/>
            <a:ext cx="953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Sara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 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 the moment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00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FBDBFA-21ED-44D6-BE29-FA39E4A2C8DB}"/>
              </a:ext>
            </a:extLst>
          </p:cNvPr>
          <p:cNvSpPr txBox="1"/>
          <p:nvPr/>
        </p:nvSpPr>
        <p:spPr>
          <a:xfrm>
            <a:off x="-1176808" y="4666907"/>
            <a:ext cx="10167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Ali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study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English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 .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34B11-3056-40E6-8450-D1C08AE89A81}"/>
              </a:ext>
            </a:extLst>
          </p:cNvPr>
          <p:cNvSpPr txBox="1"/>
          <p:nvPr/>
        </p:nvSpPr>
        <p:spPr>
          <a:xfrm>
            <a:off x="231904" y="1159648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What  </a:t>
            </a:r>
            <a:r>
              <a:rPr kumimoji="0" lang="en-US" sz="4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Ali study</a:t>
            </a:r>
            <a:r>
              <a:rPr kumimoji="0" lang="en-US" sz="4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</a:p>
        </p:txBody>
      </p:sp>
      <p:pic>
        <p:nvPicPr>
          <p:cNvPr id="3074" name="Picture 2" descr="Formations GIFs - Get the best gif on GIFER">
            <a:extLst>
              <a:ext uri="{FF2B5EF4-FFF2-40B4-BE49-F238E27FC236}">
                <a16:creationId xmlns:a16="http://schemas.microsoft.com/office/drawing/2014/main" id="{FA26C8D6-ACBA-402E-BE96-891F8E2F6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308" y="1961266"/>
            <a:ext cx="3949388" cy="34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ys Clipart Skeleton Key - Blue Key Clipart PNG Image | Transparent PNG  Free Download on SeekPNG">
            <a:extLst>
              <a:ext uri="{FF2B5EF4-FFF2-40B4-BE49-F238E27FC236}">
                <a16:creationId xmlns:a16="http://schemas.microsoft.com/office/drawing/2014/main" id="{1F7488C1-9DA8-40D3-BCFB-FD5C891BD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5444294"/>
            <a:ext cx="1382151" cy="669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8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FBDBFA-21ED-44D6-BE29-FA39E4A2C8DB}"/>
              </a:ext>
            </a:extLst>
          </p:cNvPr>
          <p:cNvSpPr txBox="1"/>
          <p:nvPr/>
        </p:nvSpPr>
        <p:spPr>
          <a:xfrm>
            <a:off x="584592" y="4445934"/>
            <a:ext cx="953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! They 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play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tennis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4098" name="Picture 2" descr="Eyes Looking GIFs | Tenor">
            <a:extLst>
              <a:ext uri="{FF2B5EF4-FFF2-40B4-BE49-F238E27FC236}">
                <a16:creationId xmlns:a16="http://schemas.microsoft.com/office/drawing/2014/main" id="{4ACCED6F-1EE6-4ED4-BDDB-01A0AA6AE8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4" y="2232702"/>
            <a:ext cx="24362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ys Clipart Skeleton Key - Blue Key Clipart PNG Image | Transparent PNG  Free Download on SeekPNG">
            <a:extLst>
              <a:ext uri="{FF2B5EF4-FFF2-40B4-BE49-F238E27FC236}">
                <a16:creationId xmlns:a16="http://schemas.microsoft.com/office/drawing/2014/main" id="{E5984BF5-E6A2-42B8-90C0-05566E0F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32" y="5478328"/>
            <a:ext cx="1661961" cy="669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A1A76-4A4B-3319-8730-308550D59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584" y="2113342"/>
            <a:ext cx="3737172" cy="2332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EBF36-93A5-28BD-0DFB-65D8276AB7FC}"/>
              </a:ext>
            </a:extLst>
          </p:cNvPr>
          <p:cNvSpPr txBox="1"/>
          <p:nvPr/>
        </p:nvSpPr>
        <p:spPr>
          <a:xfrm>
            <a:off x="584591" y="710509"/>
            <a:ext cx="953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your friends play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now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85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2138-3F7D-4C30-B764-EE9CBF329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" r="19512" b="86364"/>
          <a:stretch/>
        </p:blipFill>
        <p:spPr>
          <a:xfrm>
            <a:off x="983432" y="548680"/>
            <a:ext cx="9073008" cy="864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CED928-86AC-12CC-35AB-7CE7B6682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584"/>
          <a:stretch/>
        </p:blipFill>
        <p:spPr>
          <a:xfrm>
            <a:off x="623392" y="1772816"/>
            <a:ext cx="10729192" cy="2448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B6B3C-B947-4AFC-BCC7-7FCDD7E6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4437112"/>
            <a:ext cx="1072919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54E37-A00B-886F-E001-7268DDAE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4" t="14405" r="1619" b="5060"/>
          <a:stretch/>
        </p:blipFill>
        <p:spPr>
          <a:xfrm>
            <a:off x="371364" y="548680"/>
            <a:ext cx="11449272" cy="1080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A7EAFD-E919-6AA5-EA8C-B1154D74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73" y="1988840"/>
            <a:ext cx="10583573" cy="2232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5587-E064-FD13-4E49-3E61FE3A7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13" y="4437112"/>
            <a:ext cx="106567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6D3A7F-D3C1-44F7-A2BA-02AC9752D98C}"/>
              </a:ext>
            </a:extLst>
          </p:cNvPr>
          <p:cNvSpPr/>
          <p:nvPr/>
        </p:nvSpPr>
        <p:spPr>
          <a:xfrm>
            <a:off x="3944620" y="2131068"/>
            <a:ext cx="75779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V+ (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412B1-A74A-4C83-BA76-086BA4317C0F}"/>
              </a:ext>
            </a:extLst>
          </p:cNvPr>
          <p:cNvSpPr txBox="1"/>
          <p:nvPr/>
        </p:nvSpPr>
        <p:spPr>
          <a:xfrm>
            <a:off x="2331107" y="1628800"/>
            <a:ext cx="141886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Personal Pronoun, Cliparts &amp; Cartoons - Jing.fm">
            <a:extLst>
              <a:ext uri="{FF2B5EF4-FFF2-40B4-BE49-F238E27FC236}">
                <a16:creationId xmlns:a16="http://schemas.microsoft.com/office/drawing/2014/main" id="{5794A6FD-E99C-4DE2-9A50-98705806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2" y="1686509"/>
            <a:ext cx="1758737" cy="32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3A80FD7-1131-4941-9E18-049FB1E622BB}"/>
              </a:ext>
            </a:extLst>
          </p:cNvPr>
          <p:cNvSpPr/>
          <p:nvPr/>
        </p:nvSpPr>
        <p:spPr>
          <a:xfrm>
            <a:off x="572371" y="1038436"/>
            <a:ext cx="1625051" cy="914400"/>
          </a:xfrm>
          <a:prstGeom prst="ellipse">
            <a:avLst/>
          </a:prstGeom>
          <a:solidFill>
            <a:srgbClr val="1F497D">
              <a:lumMod val="40000"/>
              <a:lumOff val="60000"/>
            </a:srgbClr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35C781-E1E1-46BF-B809-0A08B7213063}"/>
              </a:ext>
            </a:extLst>
          </p:cNvPr>
          <p:cNvSpPr/>
          <p:nvPr/>
        </p:nvSpPr>
        <p:spPr>
          <a:xfrm>
            <a:off x="2363390" y="4751066"/>
            <a:ext cx="78578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eat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 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 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D75325-3499-4A7D-AB0D-077B8A10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4300415"/>
            <a:ext cx="259228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Pronoun Cliparts, Download Free Clip Art, Free Clip Art on Clipart  Library">
            <a:extLst>
              <a:ext uri="{FF2B5EF4-FFF2-40B4-BE49-F238E27FC236}">
                <a16:creationId xmlns:a16="http://schemas.microsoft.com/office/drawing/2014/main" id="{DBCDF209-CD73-435E-B593-9E6B13DF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8" y="389867"/>
            <a:ext cx="1910715" cy="143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ubject Pronouns Posters: he, she, they. | Phonics posters, Pronoun  activities, Pronoun">
            <a:extLst>
              <a:ext uri="{FF2B5EF4-FFF2-40B4-BE49-F238E27FC236}">
                <a16:creationId xmlns:a16="http://schemas.microsoft.com/office/drawing/2014/main" id="{E188B6B1-7F1F-4ABD-9CB8-4D9D0A3E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4" y="2387479"/>
            <a:ext cx="2192069" cy="16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ronouns">
            <a:extLst>
              <a:ext uri="{FF2B5EF4-FFF2-40B4-BE49-F238E27FC236}">
                <a16:creationId xmlns:a16="http://schemas.microsoft.com/office/drawing/2014/main" id="{1DED70F6-836C-4D88-A712-1302EDEF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81" y="391467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6D3A7F-D3C1-44F7-A2BA-02AC9752D98C}"/>
              </a:ext>
            </a:extLst>
          </p:cNvPr>
          <p:cNvSpPr/>
          <p:nvPr/>
        </p:nvSpPr>
        <p:spPr>
          <a:xfrm>
            <a:off x="4578708" y="2157787"/>
            <a:ext cx="65193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V+ (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91BB4-2BCE-4D5A-AA06-20AED1A7FDE6}"/>
              </a:ext>
            </a:extLst>
          </p:cNvPr>
          <p:cNvSpPr/>
          <p:nvPr/>
        </p:nvSpPr>
        <p:spPr>
          <a:xfrm>
            <a:off x="1631504" y="5208525"/>
            <a:ext cx="1072919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watch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 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TV</a:t>
            </a:r>
            <a:r>
              <a:rPr kumimoji="0" lang="en-US" sz="66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</a:t>
            </a:r>
            <a:r>
              <a:rPr kumimoji="0" lang="en-US" sz="66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412B1-A74A-4C83-BA76-086BA4317C0F}"/>
              </a:ext>
            </a:extLst>
          </p:cNvPr>
          <p:cNvSpPr txBox="1"/>
          <p:nvPr/>
        </p:nvSpPr>
        <p:spPr>
          <a:xfrm>
            <a:off x="3052417" y="1616658"/>
            <a:ext cx="141886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954B4-A783-4A76-BA88-57F524C90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041"/>
          <a:stretch/>
        </p:blipFill>
        <p:spPr>
          <a:xfrm>
            <a:off x="9857030" y="3727447"/>
            <a:ext cx="2334970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84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6D3A7F-D3C1-44F7-A2BA-02AC9752D98C}"/>
              </a:ext>
            </a:extLst>
          </p:cNvPr>
          <p:cNvSpPr/>
          <p:nvPr/>
        </p:nvSpPr>
        <p:spPr>
          <a:xfrm>
            <a:off x="4151784" y="2155267"/>
            <a:ext cx="76328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V+ (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91BB4-2BCE-4D5A-AA06-20AED1A7FDE6}"/>
              </a:ext>
            </a:extLst>
          </p:cNvPr>
          <p:cNvSpPr/>
          <p:nvPr/>
        </p:nvSpPr>
        <p:spPr>
          <a:xfrm>
            <a:off x="1652171" y="4627955"/>
            <a:ext cx="90730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They 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play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 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 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412B1-A74A-4C83-BA76-086BA4317C0F}"/>
              </a:ext>
            </a:extLst>
          </p:cNvPr>
          <p:cNvSpPr txBox="1"/>
          <p:nvPr/>
        </p:nvSpPr>
        <p:spPr>
          <a:xfrm>
            <a:off x="2706871" y="1628800"/>
            <a:ext cx="141886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B5809-00B3-4132-BB7E-DC13F96F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2" y="326014"/>
            <a:ext cx="2109399" cy="1579001"/>
          </a:xfrm>
          <a:prstGeom prst="rect">
            <a:avLst/>
          </a:prstGeom>
        </p:spPr>
      </p:pic>
      <p:pic>
        <p:nvPicPr>
          <p:cNvPr id="13" name="Picture 8" descr="Solving the he/she his/her dilemma once and for all | David Brewster Writer">
            <a:extLst>
              <a:ext uri="{FF2B5EF4-FFF2-40B4-BE49-F238E27FC236}">
                <a16:creationId xmlns:a16="http://schemas.microsoft.com/office/drawing/2014/main" id="{28A1AC30-F626-463B-BF10-080F96ACB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288541"/>
            <a:ext cx="2172046" cy="15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ersonal Pronouns Objective Clip Art Clipart Free Download - You Pronoun  Clipart - Free Transparent PNG Clipart Images Download">
            <a:extLst>
              <a:ext uri="{FF2B5EF4-FFF2-40B4-BE49-F238E27FC236}">
                <a16:creationId xmlns:a16="http://schemas.microsoft.com/office/drawing/2014/main" id="{F9DF1950-07D3-4017-AE10-67F81A77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208789"/>
            <a:ext cx="1659672" cy="12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A7A38-A453-409E-85B6-FB064F5EA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325" y="4504844"/>
            <a:ext cx="2245403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7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6"/>
            <a:ext cx="12212397" cy="6909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23" y="381479"/>
            <a:ext cx="5695950" cy="238125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9C16D52-9368-4778-95DF-93AD054E52C6}"/>
              </a:ext>
            </a:extLst>
          </p:cNvPr>
          <p:cNvSpPr txBox="1">
            <a:spLocks/>
          </p:cNvSpPr>
          <p:nvPr/>
        </p:nvSpPr>
        <p:spPr>
          <a:xfrm>
            <a:off x="-672752" y="4653136"/>
            <a:ext cx="6195898" cy="16803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33953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B105F-6EE3-42B8-923C-BCB8EF258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6" y="202465"/>
            <a:ext cx="11773308" cy="64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841" y="6587896"/>
            <a:ext cx="987779" cy="252000"/>
            <a:chOff x="1116340" y="5884097"/>
            <a:chExt cx="987779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340" y="5933153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 w="0"/>
                  <a:solidFill>
                    <a:srgbClr val="2C63A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318540" y="2635836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388131" y="2629728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6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are playing </a:t>
            </a:r>
          </a:p>
        </p:txBody>
      </p:sp>
      <p:sp>
        <p:nvSpPr>
          <p:cNvPr id="21" name="B"/>
          <p:cNvSpPr/>
          <p:nvPr/>
        </p:nvSpPr>
        <p:spPr>
          <a:xfrm>
            <a:off x="6323091" y="2634459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7480891" y="2661047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6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20" name="C"/>
          <p:cNvSpPr/>
          <p:nvPr/>
        </p:nvSpPr>
        <p:spPr>
          <a:xfrm>
            <a:off x="318540" y="4246997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C_answer"/>
          <p:cNvSpPr/>
          <p:nvPr/>
        </p:nvSpPr>
        <p:spPr>
          <a:xfrm>
            <a:off x="1476340" y="4245620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6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 playing</a:t>
            </a:r>
          </a:p>
        </p:txBody>
      </p:sp>
      <p:sp>
        <p:nvSpPr>
          <p:cNvPr id="22" name="D"/>
          <p:cNvSpPr/>
          <p:nvPr/>
        </p:nvSpPr>
        <p:spPr>
          <a:xfrm>
            <a:off x="6323091" y="4245620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D_answer"/>
          <p:cNvSpPr/>
          <p:nvPr/>
        </p:nvSpPr>
        <p:spPr>
          <a:xfrm>
            <a:off x="7480891" y="4245620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92D050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plays</a:t>
            </a:r>
          </a:p>
        </p:txBody>
      </p:sp>
      <p:sp>
        <p:nvSpPr>
          <p:cNvPr id="12" name="Question box"/>
          <p:cNvSpPr/>
          <p:nvPr/>
        </p:nvSpPr>
        <p:spPr>
          <a:xfrm>
            <a:off x="316951" y="306052"/>
            <a:ext cx="11520000" cy="2160000"/>
          </a:xfrm>
          <a:prstGeom prst="roundRect">
            <a:avLst/>
          </a:prstGeom>
          <a:solidFill>
            <a:srgbClr val="00B050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1- We ………..…….tennis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now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.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11116951" y="6047896"/>
            <a:ext cx="720000" cy="540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&gt;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150" name="Picture 6" descr="▷ Tennis: Animated Images, Gifs, Pictures &amp; Animations - 100% FREE!">
            <a:extLst>
              <a:ext uri="{FF2B5EF4-FFF2-40B4-BE49-F238E27FC236}">
                <a16:creationId xmlns:a16="http://schemas.microsoft.com/office/drawing/2014/main" id="{571733E1-86AF-456C-AC9A-5DCF8AE7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3719"/>
            <a:ext cx="3735366" cy="14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0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5841" y="6587896"/>
            <a:ext cx="987779" cy="252000"/>
            <a:chOff x="1116340" y="5884097"/>
            <a:chExt cx="987779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340" y="5933153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 w="0"/>
                  <a:solidFill>
                    <a:srgbClr val="2C63A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318540" y="2635836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476340" y="2635837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cooked</a:t>
            </a:r>
          </a:p>
        </p:txBody>
      </p:sp>
      <p:sp>
        <p:nvSpPr>
          <p:cNvPr id="21" name="B"/>
          <p:cNvSpPr/>
          <p:nvPr/>
        </p:nvSpPr>
        <p:spPr>
          <a:xfrm>
            <a:off x="6323091" y="2634459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7480891" y="2635837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 cooking</a:t>
            </a:r>
          </a:p>
        </p:txBody>
      </p:sp>
      <p:sp>
        <p:nvSpPr>
          <p:cNvPr id="20" name="C"/>
          <p:cNvSpPr/>
          <p:nvPr/>
        </p:nvSpPr>
        <p:spPr>
          <a:xfrm>
            <a:off x="318540" y="4246997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C_answer"/>
          <p:cNvSpPr/>
          <p:nvPr/>
        </p:nvSpPr>
        <p:spPr>
          <a:xfrm>
            <a:off x="1476340" y="4245620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cooks</a:t>
            </a:r>
          </a:p>
        </p:txBody>
      </p:sp>
      <p:sp>
        <p:nvSpPr>
          <p:cNvPr id="22" name="D"/>
          <p:cNvSpPr/>
          <p:nvPr/>
        </p:nvSpPr>
        <p:spPr>
          <a:xfrm>
            <a:off x="6323091" y="4245620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D_answer"/>
          <p:cNvSpPr/>
          <p:nvPr/>
        </p:nvSpPr>
        <p:spPr>
          <a:xfrm>
            <a:off x="7480891" y="4245620"/>
            <a:ext cx="435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are cooking</a:t>
            </a:r>
          </a:p>
        </p:txBody>
      </p:sp>
      <p:sp>
        <p:nvSpPr>
          <p:cNvPr id="12" name="Question box"/>
          <p:cNvSpPr/>
          <p:nvPr/>
        </p:nvSpPr>
        <p:spPr>
          <a:xfrm>
            <a:off x="316951" y="306052"/>
            <a:ext cx="11520000" cy="2160000"/>
          </a:xfrm>
          <a:prstGeom prst="roundRect">
            <a:avLst/>
          </a:prstGeom>
          <a:solidFill>
            <a:srgbClr val="00B050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2-Hana………………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 the moment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                  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11116951" y="6047896"/>
            <a:ext cx="720000" cy="540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&gt;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122" name="Picture 2" descr="Free Pictures Of People Cooking, Download Free Pictures Of People Cooking  png images, Free ClipArts on Clipart Library">
            <a:extLst>
              <a:ext uri="{FF2B5EF4-FFF2-40B4-BE49-F238E27FC236}">
                <a16:creationId xmlns:a16="http://schemas.microsoft.com/office/drawing/2014/main" id="{7487A2DF-21FE-456A-BDC2-059FED64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435524"/>
            <a:ext cx="2400300" cy="19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67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451E1-40B4-DBD1-05E9-B418AE29B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24644"/>
            <a:ext cx="892899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A8539-1182-49FA-B8F9-85E9ED640D4D}"/>
              </a:ext>
            </a:extLst>
          </p:cNvPr>
          <p:cNvSpPr txBox="1"/>
          <p:nvPr/>
        </p:nvSpPr>
        <p:spPr>
          <a:xfrm>
            <a:off x="-110893" y="672326"/>
            <a:ext cx="7811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Hana is cooking now.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7B413-D776-4A9B-BC2C-D6914D6C9D7F}"/>
              </a:ext>
            </a:extLst>
          </p:cNvPr>
          <p:cNvSpPr txBox="1"/>
          <p:nvPr/>
        </p:nvSpPr>
        <p:spPr>
          <a:xfrm>
            <a:off x="671734" y="4306167"/>
            <a:ext cx="8964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Hana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cooking now. </a:t>
            </a:r>
          </a:p>
        </p:txBody>
      </p:sp>
      <p:pic>
        <p:nvPicPr>
          <p:cNvPr id="8" name="Picture 4" descr="67 Cartoon Clipart Cartoon Cooking Pictures in 2020 | Cartoon clip art,  Best cat gifs, Cartoon character pictures">
            <a:extLst>
              <a:ext uri="{FF2B5EF4-FFF2-40B4-BE49-F238E27FC236}">
                <a16:creationId xmlns:a16="http://schemas.microsoft.com/office/drawing/2014/main" id="{9D92B009-1559-4BCE-B080-69375492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017" y="259509"/>
            <a:ext cx="2133430" cy="22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3298F-43C4-44F5-B25E-D3D6EC6A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732" y="3319897"/>
            <a:ext cx="1530229" cy="1603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927354-E793-48A8-87AA-E8C08BC0CC46}"/>
              </a:ext>
            </a:extLst>
          </p:cNvPr>
          <p:cNvSpPr txBox="1"/>
          <p:nvPr/>
        </p:nvSpPr>
        <p:spPr>
          <a:xfrm>
            <a:off x="3348112" y="2550456"/>
            <a:ext cx="6808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Make negative</a:t>
            </a:r>
          </a:p>
        </p:txBody>
      </p:sp>
      <p:pic>
        <p:nvPicPr>
          <p:cNvPr id="13" name="Picture 2" descr="Free Eating Dinner Clip Art with No Background - ClipartKey">
            <a:extLst>
              <a:ext uri="{FF2B5EF4-FFF2-40B4-BE49-F238E27FC236}">
                <a16:creationId xmlns:a16="http://schemas.microsoft.com/office/drawing/2014/main" id="{953404CB-63CE-4585-96FC-250EAE24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672" y="4704178"/>
            <a:ext cx="2279610" cy="20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percrafti gif! in 2021 | Wallpaper ponsel">
            <a:extLst>
              <a:ext uri="{FF2B5EF4-FFF2-40B4-BE49-F238E27FC236}">
                <a16:creationId xmlns:a16="http://schemas.microsoft.com/office/drawing/2014/main" id="{44DB215B-3D4F-4D3E-8BAF-218F1475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92" y="393350"/>
            <a:ext cx="6242755" cy="36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839D1-7AFD-44E5-B1CD-3B4BFB7C6C2B}"/>
              </a:ext>
            </a:extLst>
          </p:cNvPr>
          <p:cNvSpPr txBox="1"/>
          <p:nvPr/>
        </p:nvSpPr>
        <p:spPr>
          <a:xfrm>
            <a:off x="369733" y="4332625"/>
            <a:ext cx="11452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crying  at the moment. </a:t>
            </a:r>
          </a:p>
        </p:txBody>
      </p:sp>
    </p:spTree>
    <p:extLst>
      <p:ext uri="{BB962C8B-B14F-4D97-AF65-F5344CB8AC3E}">
        <p14:creationId xmlns:p14="http://schemas.microsoft.com/office/powerpoint/2010/main" val="13014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 Watching Tv Images, Stock Photos &amp; Vectors | Shutterstock">
            <a:extLst>
              <a:ext uri="{FF2B5EF4-FFF2-40B4-BE49-F238E27FC236}">
                <a16:creationId xmlns:a16="http://schemas.microsoft.com/office/drawing/2014/main" id="{53A54245-5935-4432-9345-6973AD5A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73466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E29539-7A4D-4FA1-8DF7-756039D0807F}"/>
              </a:ext>
            </a:extLst>
          </p:cNvPr>
          <p:cNvSpPr/>
          <p:nvPr/>
        </p:nvSpPr>
        <p:spPr>
          <a:xfrm>
            <a:off x="305991" y="588801"/>
            <a:ext cx="89582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 do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17819D-ABAD-4058-8A44-A228FD9353F0}"/>
              </a:ext>
            </a:extLst>
          </p:cNvPr>
          <p:cNvSpPr/>
          <p:nvPr/>
        </p:nvSpPr>
        <p:spPr>
          <a:xfrm>
            <a:off x="522173" y="2371882"/>
            <a:ext cx="94377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watching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TV now 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4C37E-F043-4435-9F53-DA45A204B018}"/>
              </a:ext>
            </a:extLst>
          </p:cNvPr>
          <p:cNvSpPr/>
          <p:nvPr/>
        </p:nvSpPr>
        <p:spPr>
          <a:xfrm>
            <a:off x="6096001" y="369329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</a:p>
        </p:txBody>
      </p:sp>
      <p:pic>
        <p:nvPicPr>
          <p:cNvPr id="1028" name="Picture 4" descr="No Symbol Clip Art - Do Not , Free Transparent Clipart - ClipartKey">
            <a:extLst>
              <a:ext uri="{FF2B5EF4-FFF2-40B4-BE49-F238E27FC236}">
                <a16:creationId xmlns:a16="http://schemas.microsoft.com/office/drawing/2014/main" id="{94E19A5F-2DE5-4A67-A170-D9507905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693298"/>
            <a:ext cx="200359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7EFC6A-26E2-49AB-8493-23B9BA4DAA92}"/>
              </a:ext>
            </a:extLst>
          </p:cNvPr>
          <p:cNvSpPr/>
          <p:nvPr/>
        </p:nvSpPr>
        <p:spPr>
          <a:xfrm>
            <a:off x="631300" y="5014714"/>
            <a:ext cx="104540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isn’t watching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 now 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240AEE-BEC9-4B4E-B1DE-9CFB32C5A0A7}"/>
              </a:ext>
            </a:extLst>
          </p:cNvPr>
          <p:cNvCxnSpPr/>
          <p:nvPr/>
        </p:nvCxnSpPr>
        <p:spPr>
          <a:xfrm>
            <a:off x="3727938" y="3123028"/>
            <a:ext cx="0" cy="199761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122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E29539-7A4D-4FA1-8DF7-756039D0807F}"/>
              </a:ext>
            </a:extLst>
          </p:cNvPr>
          <p:cNvSpPr/>
          <p:nvPr/>
        </p:nvSpPr>
        <p:spPr>
          <a:xfrm>
            <a:off x="119336" y="777205"/>
            <a:ext cx="85261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they  play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17819D-ABAD-4058-8A44-A228FD9353F0}"/>
              </a:ext>
            </a:extLst>
          </p:cNvPr>
          <p:cNvSpPr/>
          <p:nvPr/>
        </p:nvSpPr>
        <p:spPr>
          <a:xfrm>
            <a:off x="522173" y="2371882"/>
            <a:ext cx="94377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playing 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football.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4C37E-F043-4435-9F53-DA45A204B018}"/>
              </a:ext>
            </a:extLst>
          </p:cNvPr>
          <p:cNvSpPr/>
          <p:nvPr/>
        </p:nvSpPr>
        <p:spPr>
          <a:xfrm>
            <a:off x="6096000" y="3693298"/>
            <a:ext cx="51722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</a:t>
            </a:r>
          </a:p>
        </p:txBody>
      </p:sp>
      <p:pic>
        <p:nvPicPr>
          <p:cNvPr id="1028" name="Picture 4" descr="No Symbol Clip Art - Do Not , Free Transparent Clipart - ClipartKey">
            <a:extLst>
              <a:ext uri="{FF2B5EF4-FFF2-40B4-BE49-F238E27FC236}">
                <a16:creationId xmlns:a16="http://schemas.microsoft.com/office/drawing/2014/main" id="{94E19A5F-2DE5-4A67-A170-D9507905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70" y="3789040"/>
            <a:ext cx="1296144" cy="8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7EFC6A-26E2-49AB-8493-23B9BA4DAA92}"/>
              </a:ext>
            </a:extLst>
          </p:cNvPr>
          <p:cNvSpPr/>
          <p:nvPr/>
        </p:nvSpPr>
        <p:spPr>
          <a:xfrm>
            <a:off x="631300" y="5014714"/>
            <a:ext cx="104540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aren’t playing 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football 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240AEE-BEC9-4B4E-B1DE-9CFB32C5A0A7}"/>
              </a:ext>
            </a:extLst>
          </p:cNvPr>
          <p:cNvCxnSpPr/>
          <p:nvPr/>
        </p:nvCxnSpPr>
        <p:spPr>
          <a:xfrm>
            <a:off x="4223792" y="3204028"/>
            <a:ext cx="0" cy="199761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2722BAF-5F08-4DA6-AF39-75ED2E37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858" y="469797"/>
            <a:ext cx="3663806" cy="19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79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0"/>
            <a:ext cx="10972800" cy="1340768"/>
          </a:xfrm>
          <a:solidFill>
            <a:srgbClr val="000000">
              <a:alpha val="69020"/>
            </a:srgbClr>
          </a:solidFill>
        </p:spPr>
        <p:txBody>
          <a:bodyPr>
            <a:noAutofit/>
          </a:bodyPr>
          <a:lstStyle/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ranklin Gothic Medium" panose="020B0603020102020204" pitchFamily="34" charset="0"/>
              </a:rPr>
              <a:t>Time</a:t>
            </a:r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Franklin Gothic Medium" panose="020B0603020102020204" pitchFamily="34" charset="0"/>
              </a:rPr>
              <a:t> to </a:t>
            </a:r>
            <a:r>
              <a:rPr lang="en-US" sz="80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Franklin Gothic Medium" panose="020B0603020102020204" pitchFamily="34" charset="0"/>
              </a:rPr>
              <a:t>role</a:t>
            </a:r>
            <a:r>
              <a:rPr lang="en-US" sz="80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8000" b="1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Medium" panose="020B0603020102020204" pitchFamily="34" charset="0"/>
              </a:rPr>
              <a:t>play!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60848"/>
            <a:ext cx="4896544" cy="476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3"/>
          <a:stretch/>
        </p:blipFill>
        <p:spPr>
          <a:xfrm>
            <a:off x="5015880" y="3336396"/>
            <a:ext cx="6963747" cy="3515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772816"/>
            <a:ext cx="2856388" cy="24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95600" y="192548"/>
            <a:ext cx="9696400" cy="13036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Ask your partner .</a:t>
            </a:r>
            <a:endParaRPr kumimoji="0" lang="ar-KW" sz="6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7" y="31867"/>
            <a:ext cx="1687307" cy="1464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5639"/>
            <a:ext cx="5100354" cy="3131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78" y="1868034"/>
            <a:ext cx="4632176" cy="249707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300649" y="2067641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What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is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she do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ing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 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now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 ? </a:t>
            </a:r>
            <a:endParaRPr kumimoji="0" lang="ar-KW" sz="4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6540006" y="2005591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She …. ……now  .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4" y="3457923"/>
            <a:ext cx="1488252" cy="3347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47D5F-A31F-4ECC-823D-86EACF5F5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76" y="3023063"/>
            <a:ext cx="2615411" cy="354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4F711-98CE-4228-BC60-831D3A2D0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949" y="4074174"/>
            <a:ext cx="4320480" cy="2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47A4AA-C4B9-409A-9913-693D328ED435}"/>
              </a:ext>
            </a:extLst>
          </p:cNvPr>
          <p:cNvSpPr txBox="1">
            <a:spLocks/>
          </p:cNvSpPr>
          <p:nvPr/>
        </p:nvSpPr>
        <p:spPr>
          <a:xfrm>
            <a:off x="1559496" y="2766454"/>
            <a:ext cx="9505056" cy="132509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5B9BD5">
                    <a:lumMod val="60000"/>
                    <a:lumOff val="4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Garamond" panose="02020404030301010803" pitchFamily="18" charset="0"/>
                <a:ea typeface="+mj-ea"/>
                <a:cs typeface="Andalus" panose="02020603050405020304" pitchFamily="18" charset="-78"/>
              </a:rPr>
              <a:t>Opener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Garamond" panose="02020404030301010803" pitchFamily="18" charset="0"/>
                <a:ea typeface="+mj-ea"/>
                <a:cs typeface="Andalus" panose="02020603050405020304" pitchFamily="18" charset="-78"/>
              </a:rPr>
              <a:t> </a:t>
            </a:r>
            <a:endParaRPr kumimoji="0" lang="ar-KW" sz="88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Garamond" panose="02020404030301010803" pitchFamily="18" charset="0"/>
              <a:ea typeface="+mj-ea"/>
              <a:cs typeface="Andalus" panose="02020603050405020304" pitchFamily="18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4DF86E-C576-45A2-ABBB-B37597B46FB0}"/>
              </a:ext>
            </a:extLst>
          </p:cNvPr>
          <p:cNvSpPr/>
          <p:nvPr/>
        </p:nvSpPr>
        <p:spPr>
          <a:xfrm>
            <a:off x="119336" y="5522912"/>
            <a:ext cx="11220450" cy="11430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solidFill>
                  <a:srgbClr val="8064A2"/>
                </a:solidFill>
                <a:latin typeface="Calibri" panose="020F0502020204030204"/>
              </a:rPr>
              <a:t>Sun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 , 30  -10 - 2022 </a:t>
            </a:r>
          </a:p>
        </p:txBody>
      </p:sp>
    </p:spTree>
    <p:extLst>
      <p:ext uri="{BB962C8B-B14F-4D97-AF65-F5344CB8AC3E}">
        <p14:creationId xmlns:p14="http://schemas.microsoft.com/office/powerpoint/2010/main" val="251980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95600" y="192548"/>
            <a:ext cx="96964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Ask your partner .</a:t>
            </a:r>
            <a:endParaRPr kumimoji="0" lang="ar-KW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7" y="31867"/>
            <a:ext cx="1687307" cy="1464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" y="192548"/>
            <a:ext cx="874529" cy="874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5639"/>
            <a:ext cx="5100354" cy="3131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982861"/>
            <a:ext cx="4632176" cy="249707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146468" y="1966612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What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are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they do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ing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at the moment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?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6540006" y="2005591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They ……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at the moment.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255345"/>
            <a:ext cx="2615537" cy="3549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" y="3320522"/>
            <a:ext cx="2357174" cy="3503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069DC-206D-4C25-85A0-B335DB9A1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257" y="4467955"/>
            <a:ext cx="4176464" cy="21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95600" y="192548"/>
            <a:ext cx="96964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Ask your partner .</a:t>
            </a:r>
            <a:endParaRPr kumimoji="0" lang="ar-KW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7" y="31867"/>
            <a:ext cx="1687307" cy="1464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" y="192548"/>
            <a:ext cx="874529" cy="874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5639"/>
            <a:ext cx="5100354" cy="3131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982861"/>
            <a:ext cx="4632176" cy="249707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146468" y="1966612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What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are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they do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ing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at the moment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?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6540006" y="2005591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They ……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at the moment.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255345"/>
            <a:ext cx="2615537" cy="3549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" y="3320522"/>
            <a:ext cx="2357174" cy="3503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1E5767-A859-4A43-BF43-45A54B8C5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622" y="4628989"/>
            <a:ext cx="4304347" cy="19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49"/>
            <a:ext cx="12192000" cy="690534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332656"/>
            <a:ext cx="11928648" cy="184024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What is the man doing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this moment?</a:t>
            </a:r>
            <a:endParaRPr kumimoji="0" lang="ar-KW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1384" y="3801696"/>
            <a:ext cx="6192688" cy="1427504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He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is 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fish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ing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.</a:t>
            </a:r>
            <a:endParaRPr kumimoji="0" lang="ar-KW" sz="6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8CE60-0373-937B-343B-BD83A25B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" y="213023"/>
            <a:ext cx="11233323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E0879-661E-4A7D-9107-ED5DB771F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65"/>
          <a:stretch/>
        </p:blipFill>
        <p:spPr>
          <a:xfrm>
            <a:off x="307357" y="264214"/>
            <a:ext cx="11577286" cy="63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3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7F5A0-BFBA-474D-B60D-1E306496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13325"/>
            <a:ext cx="5400600" cy="6408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C8ECD-E752-4769-8081-39960B61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60821"/>
            <a:ext cx="5904656" cy="644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0E3EC-A496-43CC-8A80-60367DCA1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810945"/>
            <a:ext cx="1694825" cy="1694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5C92B-3D45-45FC-95E8-E916883FE6D8}"/>
              </a:ext>
            </a:extLst>
          </p:cNvPr>
          <p:cNvSpPr txBox="1"/>
          <p:nvPr/>
        </p:nvSpPr>
        <p:spPr>
          <a:xfrm>
            <a:off x="5447928" y="1052736"/>
            <a:ext cx="52565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b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16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EX.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3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0"/>
            <a:ext cx="6206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1701"/>
          <a:stretch/>
        </p:blipFill>
        <p:spPr>
          <a:xfrm>
            <a:off x="0" y="8807"/>
            <a:ext cx="598516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4859" y="332656"/>
            <a:ext cx="5112568" cy="21328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Book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16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8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807" y="0"/>
            <a:ext cx="12163349" cy="6453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24744"/>
            <a:ext cx="2242220" cy="74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3933056"/>
            <a:ext cx="2269655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9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sic">
            <a:hlinkClick r:id="" action="ppaction://media"/>
            <a:extLst>
              <a:ext uri="{FF2B5EF4-FFF2-40B4-BE49-F238E27FC236}">
                <a16:creationId xmlns:a16="http://schemas.microsoft.com/office/drawing/2014/main" id="{4377F650-1CA8-14BA-44DA-296A28FC7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116632"/>
            <a:ext cx="11089232" cy="576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770B7-D3EB-AD21-47D3-F7DCEC73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51" r="4518" b="27950"/>
          <a:stretch/>
        </p:blipFill>
        <p:spPr>
          <a:xfrm>
            <a:off x="1775520" y="1088740"/>
            <a:ext cx="817290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7599" r="18554"/>
          <a:stretch/>
        </p:blipFill>
        <p:spPr>
          <a:xfrm>
            <a:off x="0" y="476672"/>
            <a:ext cx="12576720" cy="5184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16080" y="476672"/>
            <a:ext cx="453650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is having</a:t>
            </a:r>
            <a:endParaRPr lang="ar-KW" sz="5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87888" y="1772816"/>
            <a:ext cx="3545988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are playing</a:t>
            </a:r>
            <a:endParaRPr lang="ar-KW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64152" y="3048803"/>
            <a:ext cx="3662887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is reading</a:t>
            </a:r>
            <a:endParaRPr lang="ar-KW" sz="4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55840" y="4388761"/>
            <a:ext cx="3662887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is watching</a:t>
            </a:r>
            <a:endParaRPr lang="ar-KW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67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8CE60-0373-937B-343B-BD83A25B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" y="213023"/>
            <a:ext cx="11233323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F5262-8AF7-43DD-8E5B-56E46536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800708"/>
            <a:ext cx="100811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0"/>
            <a:ext cx="12288688" cy="686730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080047" y="2636912"/>
            <a:ext cx="10009112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Closure</a:t>
            </a:r>
            <a:endParaRPr kumimoji="0" lang="ar-KW" sz="9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03BEE-0214-51FA-5384-140AC1037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88" b="29745"/>
          <a:stretch/>
        </p:blipFill>
        <p:spPr>
          <a:xfrm>
            <a:off x="263352" y="260648"/>
            <a:ext cx="1166529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701"/>
          <a:stretch/>
        </p:blipFill>
        <p:spPr>
          <a:xfrm>
            <a:off x="5087888" y="0"/>
            <a:ext cx="7104112" cy="6858000"/>
          </a:xfrm>
          <a:prstGeom prst="rect">
            <a:avLst/>
          </a:prstGeom>
        </p:spPr>
      </p:pic>
      <p:pic>
        <p:nvPicPr>
          <p:cNvPr id="1026" name="Picture 2" descr="نتيجة بحث الصور عن ‪subjects background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9"/>
            <a:ext cx="5591944" cy="68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8690" y="2708920"/>
            <a:ext cx="5112568" cy="21328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Workbook</a:t>
            </a:r>
          </a:p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19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6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33725"/>
            <a:ext cx="12192000" cy="6724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70" y="3212976"/>
            <a:ext cx="334363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9384"/>
          <a:stretch/>
        </p:blipFill>
        <p:spPr>
          <a:xfrm>
            <a:off x="31968" y="-9808"/>
            <a:ext cx="12192000" cy="645333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575719" y="2287394"/>
            <a:ext cx="8496509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She is talking on the phone.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27459" y="3836104"/>
            <a:ext cx="8496509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He is playing chess.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5720" y="5589240"/>
            <a:ext cx="8496509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She is taking photos.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67408" y="773029"/>
            <a:ext cx="10882497" cy="6098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1"/>
            <a:ext cx="1593465" cy="1370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438432"/>
            <a:ext cx="1991544" cy="14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785" y="21686"/>
            <a:ext cx="12199184" cy="683631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7344" y="2276872"/>
            <a:ext cx="5904656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They are studying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Maths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276872"/>
            <a:ext cx="680864" cy="646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57" y="2923693"/>
            <a:ext cx="680864" cy="64682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46718" y="3406289"/>
            <a:ext cx="5904656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They are studying Art.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04" y="4375419"/>
            <a:ext cx="680864" cy="6468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87344" y="4525183"/>
            <a:ext cx="5990670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They are studying Science.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99" y="5022240"/>
            <a:ext cx="680864" cy="64682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346718" y="5644077"/>
            <a:ext cx="5990670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They are studying IT.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980728"/>
            <a:ext cx="12172111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-72008"/>
            <a:ext cx="2495600" cy="1340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"/>
            <a:ext cx="1593465" cy="11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741" t="13625" r="1381"/>
          <a:stretch/>
        </p:blipFill>
        <p:spPr>
          <a:xfrm>
            <a:off x="-24680" y="0"/>
            <a:ext cx="12216679" cy="666936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35960" y="2204864"/>
            <a:ext cx="2880320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are visiting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76120" y="2850115"/>
            <a:ext cx="2880320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having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7504" y="3477854"/>
            <a:ext cx="2880320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 talking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5735" y="4266279"/>
            <a:ext cx="2880320" cy="81890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 looking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316470" y="4191166"/>
            <a:ext cx="2684186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 drinking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5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A15728-5B20-4F91-B9BB-D612ACA7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5" y="1737360"/>
            <a:ext cx="11953329" cy="4932000"/>
          </a:xfrm>
          <a:prstGeom prst="rect">
            <a:avLst/>
          </a:prstGeom>
        </p:spPr>
      </p:pic>
      <p:sp>
        <p:nvSpPr>
          <p:cNvPr id="4" name="Dodecagon 3">
            <a:extLst>
              <a:ext uri="{FF2B5EF4-FFF2-40B4-BE49-F238E27FC236}">
                <a16:creationId xmlns:a16="http://schemas.microsoft.com/office/drawing/2014/main" id="{1CC393EF-2800-4486-92E0-1F1B924F1373}"/>
              </a:ext>
            </a:extLst>
          </p:cNvPr>
          <p:cNvSpPr/>
          <p:nvPr/>
        </p:nvSpPr>
        <p:spPr>
          <a:xfrm>
            <a:off x="119335" y="1737360"/>
            <a:ext cx="1296144" cy="1224136"/>
          </a:xfrm>
          <a:prstGeom prst="dodecag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4ADFD34-A55B-D983-54DA-DE2E4CE91ABB}"/>
              </a:ext>
            </a:extLst>
          </p:cNvPr>
          <p:cNvSpPr txBox="1">
            <a:spLocks/>
          </p:cNvSpPr>
          <p:nvPr/>
        </p:nvSpPr>
        <p:spPr>
          <a:xfrm>
            <a:off x="264160" y="406400"/>
            <a:ext cx="11704320" cy="11785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How many penguins are there ?  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haroni" panose="02010803020104030203" pitchFamily="2" charset="-79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6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Present Continuous Verb Chant - What Are You Doing- - Pattern Practice #1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5" y="35790"/>
            <a:ext cx="12185975" cy="68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739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911424" y="260648"/>
            <a:ext cx="10009112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j-ea"/>
                <a:cs typeface="+mj-cs"/>
              </a:rPr>
              <a:t>Thank you</a:t>
            </a:r>
            <a:endParaRPr kumimoji="0" lang="ar-KW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" y="-78952"/>
            <a:ext cx="12189499" cy="6936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5" y="1763688"/>
            <a:ext cx="10864644" cy="4905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279" y="3389524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Check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348163"/>
          </a:xfrm>
        </p:spPr>
        <p:txBody>
          <a:bodyPr>
            <a:noAutofit/>
          </a:bodyPr>
          <a:lstStyle/>
          <a:p>
            <a:r>
              <a:rPr lang="en-US" sz="8800" b="1" dirty="0">
                <a:ln w="3810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Pair work</a:t>
            </a:r>
            <a:endParaRPr lang="ar-KW" sz="8800" b="1" dirty="0">
              <a:ln w="38100"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403648"/>
            <a:ext cx="10369152" cy="54543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41158" y="2006588"/>
            <a:ext cx="4572000" cy="1080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8100">
                  <a:solidFill>
                    <a:srgbClr val="006600"/>
                  </a:solidFill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talk.</a:t>
            </a:r>
            <a:endParaRPr kumimoji="0" lang="ar-KW" sz="4800" b="1" i="0" u="none" strike="noStrike" kern="1200" cap="none" spc="0" normalizeH="0" baseline="0" noProof="0" dirty="0">
              <a:ln w="38100">
                <a:solidFill>
                  <a:srgbClr val="006600"/>
                </a:solidFill>
              </a:ln>
              <a:solidFill>
                <a:srgbClr val="00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26868" y="2006588"/>
            <a:ext cx="4572000" cy="1080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8100">
                  <a:solidFill>
                    <a:srgbClr val="006600"/>
                  </a:solidFill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OK. Let’s start.</a:t>
            </a:r>
            <a:endParaRPr kumimoji="0" lang="ar-KW" sz="4800" b="1" i="0" u="none" strike="noStrike" kern="1200" cap="none" spc="0" normalizeH="0" baseline="0" noProof="0" dirty="0">
              <a:ln w="38100">
                <a:solidFill>
                  <a:srgbClr val="006600"/>
                </a:solidFill>
              </a:ln>
              <a:solidFill>
                <a:srgbClr val="00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936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19336" y="105468"/>
            <a:ext cx="11809312" cy="33235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050" y="3567394"/>
            <a:ext cx="11928648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What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 your mother do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ing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at this moment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?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050" y="4767893"/>
            <a:ext cx="11928648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What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 your sister do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ing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now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?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050" y="5899462"/>
            <a:ext cx="11928648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What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 your brother do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ing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</a:rPr>
              <a:t>at this moment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?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04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8" y="-23660"/>
            <a:ext cx="12239908" cy="68816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5400" y="260648"/>
            <a:ext cx="9289032" cy="187220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Let’s sing to a song.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What are you doing?</a:t>
            </a:r>
            <a:endParaRPr kumimoji="0" lang="ar-KW" sz="5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202" y="0"/>
            <a:ext cx="12183797" cy="1844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63352" y="2996952"/>
            <a:ext cx="8054654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180243" y="2420888"/>
            <a:ext cx="4011757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07"/>
            <a:ext cx="12192000" cy="336907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655840" y="2113774"/>
            <a:ext cx="7062373" cy="96913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Let’s go shopping.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2716" y="3513393"/>
            <a:ext cx="6600056" cy="969130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It’s a great idea!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68570" y="5232940"/>
            <a:ext cx="8112224" cy="1537988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/>
              </a:rPr>
              <a:t>I can’t. I have to do my homework.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89" y="3504335"/>
            <a:ext cx="3359696" cy="1546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79" y="3562471"/>
            <a:ext cx="1502296" cy="1502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8" y="4629183"/>
            <a:ext cx="1288040" cy="1207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70" y="5051174"/>
            <a:ext cx="1675556" cy="1694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 r="8932"/>
          <a:stretch/>
        </p:blipFill>
        <p:spPr>
          <a:xfrm>
            <a:off x="352419" y="5841522"/>
            <a:ext cx="1593862" cy="71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39"/>
            <a:ext cx="12192000" cy="695061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3352" y="55827"/>
            <a:ext cx="11665296" cy="1008112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What subjects do you study at school?</a:t>
            </a:r>
            <a:endParaRPr lang="ar-KW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221088"/>
            <a:ext cx="2829798" cy="128054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8146828" y="1222269"/>
            <a:ext cx="3781820" cy="1184965"/>
          </a:xfrm>
          <a:prstGeom prst="snip2Diag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Arabic</a:t>
            </a:r>
            <a:endParaRPr lang="ar-KW" sz="6000" b="1" dirty="0"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7" y="4221088"/>
            <a:ext cx="2694570" cy="1214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15" y="1063939"/>
            <a:ext cx="3007618" cy="1466437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263352" y="1222269"/>
            <a:ext cx="3781820" cy="1184965"/>
          </a:xfrm>
          <a:prstGeom prst="snip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Religion</a:t>
            </a:r>
            <a:endParaRPr lang="ar-KW" sz="6000" b="1" dirty="0"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871864" y="4157785"/>
            <a:ext cx="2053628" cy="1184965"/>
          </a:xfrm>
          <a:prstGeom prst="snip2Diag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</a:t>
            </a:r>
            <a:endParaRPr lang="ar-KW" sz="6000" b="1" dirty="0">
              <a:solidFill>
                <a:srgbClr val="FFFF00"/>
              </a:solidFill>
              <a:latin typeface="Aharoni" panose="02010803020104030203" pitchFamily="2" charset="-79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846435" y="5547730"/>
            <a:ext cx="2053628" cy="1184965"/>
          </a:xfrm>
          <a:prstGeom prst="snip2Diag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</a:t>
            </a:r>
            <a:endParaRPr lang="ar-KW" sz="6000" b="1" dirty="0">
              <a:solidFill>
                <a:schemeClr val="bg1"/>
              </a:solidFill>
              <a:latin typeface="Aharoni" panose="02010803020104030203" pitchFamily="2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29" y="5477221"/>
            <a:ext cx="1625663" cy="12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9"/>
          <a:stretch/>
        </p:blipFill>
        <p:spPr>
          <a:xfrm>
            <a:off x="95672" y="0"/>
            <a:ext cx="12000656" cy="674136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344" y="2996952"/>
            <a:ext cx="9289032" cy="1656184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the song.</a:t>
            </a:r>
          </a:p>
          <a:p>
            <a:r>
              <a:rPr lang="en-US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Guess what the boy is doing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KW" sz="48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77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39"/>
            <a:ext cx="12192000" cy="695061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1344" y="332656"/>
            <a:ext cx="11737304" cy="1656184"/>
          </a:xfrm>
          <a:prstGeom prst="rect">
            <a:avLst/>
          </a:prstGeom>
          <a:solidFill>
            <a:srgbClr val="000000">
              <a:alpha val="78824"/>
            </a:srgbClr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Which other subjects would you like to study at school?</a:t>
            </a:r>
            <a:endParaRPr lang="ar-KW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94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2084" y="-18"/>
            <a:ext cx="12192000" cy="1481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"/>
          <a:stretch/>
        </p:blipFill>
        <p:spPr>
          <a:xfrm>
            <a:off x="32084" y="1481954"/>
            <a:ext cx="12184596" cy="537604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1424" y="2963926"/>
            <a:ext cx="1745788" cy="38393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</a:rPr>
              <a:t>SUN</a:t>
            </a:r>
            <a:endParaRPr lang="ar-KW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963926"/>
            <a:ext cx="172819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 b="17870"/>
          <a:stretch/>
        </p:blipFill>
        <p:spPr>
          <a:xfrm>
            <a:off x="0" y="3829"/>
            <a:ext cx="12192000" cy="69493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3352" y="188639"/>
            <a:ext cx="11665296" cy="1584177"/>
          </a:xfrm>
          <a:prstGeom prst="rect">
            <a:avLst/>
          </a:prstGeom>
          <a:solidFill>
            <a:srgbClr val="000000">
              <a:alpha val="67843"/>
            </a:srgbClr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Speak up! Talk about your ideal timetable.</a:t>
            </a:r>
            <a:endParaRPr lang="ar-KW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14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344" y="188640"/>
            <a:ext cx="8568952" cy="9691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Check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00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457384" cy="73894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344" y="188640"/>
            <a:ext cx="6696744" cy="969130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Check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40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CDEF8-7C71-407F-A727-72D202E6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60648"/>
            <a:ext cx="1108923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he doing- He is running. (Present progressive) - Rap for Kids - English song with lyrics - YouTube">
            <a:hlinkClick r:id="" action="ppaction://media"/>
            <a:extLst>
              <a:ext uri="{FF2B5EF4-FFF2-40B4-BE49-F238E27FC236}">
                <a16:creationId xmlns:a16="http://schemas.microsoft.com/office/drawing/2014/main" id="{0922B2BB-CEA9-450A-BEAB-D972CA05B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376" y="116632"/>
            <a:ext cx="112332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-47349"/>
            <a:ext cx="12192000" cy="1376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What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is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the boy do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ing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now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?</a:t>
            </a:r>
            <a:endParaRPr kumimoji="0" lang="ar-KW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76"/>
            <a:ext cx="12189824" cy="56170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68008" y="1916832"/>
            <a:ext cx="5904656" cy="96368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He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is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read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ing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.</a:t>
            </a:r>
            <a:endParaRPr kumimoji="0" lang="ar-KW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91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980728"/>
            <a:ext cx="1716490" cy="5650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80729"/>
            <a:ext cx="2595827" cy="599187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07568" y="116632"/>
            <a:ext cx="5950916" cy="1800200"/>
          </a:xfrm>
          <a:prstGeom prst="wedgeEllipseCallout">
            <a:avLst>
              <a:gd name="adj1" fmla="val -43192"/>
              <a:gd name="adj2" fmla="val 9462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you doing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ar-KW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994894" y="2276872"/>
            <a:ext cx="5184576" cy="2435615"/>
          </a:xfrm>
          <a:prstGeom prst="wedgeEllipseCallout">
            <a:avLst>
              <a:gd name="adj1" fmla="val 73529"/>
              <a:gd name="adj2" fmla="val -3605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walk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garden.</a:t>
            </a:r>
            <a:endParaRPr kumimoji="0" lang="ar-KW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438205"/>
            <a:ext cx="2591302" cy="3389362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079776" y="46629"/>
            <a:ext cx="5950916" cy="1800200"/>
          </a:xfrm>
          <a:prstGeom prst="wedgeEllipseCallout">
            <a:avLst>
              <a:gd name="adj1" fmla="val -61523"/>
              <a:gd name="adj2" fmla="val -963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you doing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ar-KW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809689" y="1916799"/>
            <a:ext cx="5040559" cy="2435615"/>
          </a:xfrm>
          <a:prstGeom prst="wedgeEllipseCallout">
            <a:avLst>
              <a:gd name="adj1" fmla="val 40218"/>
              <a:gd name="adj2" fmla="val 4956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London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ar-KW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995" y="0"/>
            <a:ext cx="386284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he doing- He is running. (Present progressive) - Rap for Kids - English song with lyrics - YouTube">
            <a:hlinkClick r:id="" action="ppaction://media"/>
            <a:extLst>
              <a:ext uri="{FF2B5EF4-FFF2-40B4-BE49-F238E27FC236}">
                <a16:creationId xmlns:a16="http://schemas.microsoft.com/office/drawing/2014/main" id="{0922B2BB-CEA9-450A-BEAB-D972CA05B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376" y="116632"/>
            <a:ext cx="112332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08662-38D2-82F9-06F1-E71FE21DC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548680"/>
            <a:ext cx="892899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2C2839-3D17-402B-8967-84A63F9D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79622"/>
            <a:ext cx="11953328" cy="6298756"/>
          </a:xfrm>
          <a:prstGeom prst="rect">
            <a:avLst/>
          </a:prstGeom>
        </p:spPr>
      </p:pic>
      <p:pic>
        <p:nvPicPr>
          <p:cNvPr id="6" name="Picture 4" descr="No Symbol Clip Art - Do Not , Free Transparent Clipart - ClipartKey">
            <a:extLst>
              <a:ext uri="{FF2B5EF4-FFF2-40B4-BE49-F238E27FC236}">
                <a16:creationId xmlns:a16="http://schemas.microsoft.com/office/drawing/2014/main" id="{4F668679-41D7-4747-B7F7-B3EDC985A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79622"/>
            <a:ext cx="208823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9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159B-E26D-C8DA-53CF-E57DC2928E2F}"/>
              </a:ext>
            </a:extLst>
          </p:cNvPr>
          <p:cNvSpPr txBox="1">
            <a:spLocks/>
          </p:cNvSpPr>
          <p:nvPr/>
        </p:nvSpPr>
        <p:spPr>
          <a:xfrm>
            <a:off x="1451484" y="2060848"/>
            <a:ext cx="9289032" cy="1656184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What is the boy doing now ? </a:t>
            </a:r>
            <a:endParaRPr lang="ar-KW" sz="48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5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r"/>
      </p:transition>
    </mc:Choice>
    <mc:Fallback xmlns="">
      <p:transition spd="slow">
        <p:pull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6" y="0"/>
            <a:ext cx="12360826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" y="365125"/>
            <a:ext cx="12057017" cy="2038441"/>
          </a:xfrm>
        </p:spPr>
        <p:txBody>
          <a:bodyPr>
            <a:noAutofit/>
          </a:bodyPr>
          <a:lstStyle/>
          <a:p>
            <a:pPr algn="ctr"/>
            <a:r>
              <a:rPr lang="en-US" sz="13800" i="1" dirty="0">
                <a:latin typeface="Algerian" panose="04020705040A02060702" pitchFamily="82" charset="0"/>
              </a:rPr>
              <a:t>GRAMMAR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74" y="2186230"/>
            <a:ext cx="4625862" cy="44644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FFE9E2-BCFC-4B6D-840B-940383C30FBC}"/>
              </a:ext>
            </a:extLst>
          </p:cNvPr>
          <p:cNvSpPr/>
          <p:nvPr/>
        </p:nvSpPr>
        <p:spPr>
          <a:xfrm>
            <a:off x="134984" y="2160104"/>
            <a:ext cx="6544112" cy="21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 Continuous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tense</a:t>
            </a:r>
          </a:p>
        </p:txBody>
      </p:sp>
    </p:spTree>
    <p:extLst>
      <p:ext uri="{BB962C8B-B14F-4D97-AF65-F5344CB8AC3E}">
        <p14:creationId xmlns:p14="http://schemas.microsoft.com/office/powerpoint/2010/main" val="39252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525</Words>
  <Application>Microsoft Office PowerPoint</Application>
  <PresentationFormat>Widescreen</PresentationFormat>
  <Paragraphs>128</Paragraphs>
  <Slides>71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Aharoni</vt:lpstr>
      <vt:lpstr>Algerian</vt:lpstr>
      <vt:lpstr>Arial</vt:lpstr>
      <vt:lpstr>Calibri</vt:lpstr>
      <vt:lpstr>Calibri Light</vt:lpstr>
      <vt:lpstr>Century Gothic</vt:lpstr>
      <vt:lpstr>Comic Sans MS</vt:lpstr>
      <vt:lpstr>Franklin Gothic Medium</vt:lpstr>
      <vt:lpstr>Garamond</vt:lpstr>
      <vt:lpstr>Office Theme</vt:lpstr>
      <vt:lpstr>1_Office Theme</vt:lpstr>
      <vt:lpstr>Retrospect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role play!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your answers.</vt:lpstr>
      <vt:lpstr>Pair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</dc:title>
  <dc:creator>Rashid</dc:creator>
  <cp:lastModifiedBy>وفاء محمد محمود ابوشريده</cp:lastModifiedBy>
  <cp:revision>147</cp:revision>
  <dcterms:created xsi:type="dcterms:W3CDTF">2011-07-08T11:45:02Z</dcterms:created>
  <dcterms:modified xsi:type="dcterms:W3CDTF">2023-10-22T08:20:35Z</dcterms:modified>
</cp:coreProperties>
</file>