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82" r:id="rId1"/>
    <p:sldMasterId id="2147483686" r:id="rId2"/>
  </p:sldMasterIdLst>
  <p:notesMasterIdLst>
    <p:notesMasterId r:id="rId26"/>
  </p:notesMasterIdLst>
  <p:sldIdLst>
    <p:sldId id="256" r:id="rId3"/>
    <p:sldId id="700" r:id="rId4"/>
    <p:sldId id="259" r:id="rId5"/>
    <p:sldId id="709" r:id="rId6"/>
    <p:sldId id="710" r:id="rId7"/>
    <p:sldId id="713" r:id="rId8"/>
    <p:sldId id="714" r:id="rId9"/>
    <p:sldId id="715" r:id="rId10"/>
    <p:sldId id="711" r:id="rId11"/>
    <p:sldId id="716" r:id="rId12"/>
    <p:sldId id="717" r:id="rId13"/>
    <p:sldId id="718" r:id="rId14"/>
    <p:sldId id="260" r:id="rId15"/>
    <p:sldId id="719" r:id="rId16"/>
    <p:sldId id="257" r:id="rId17"/>
    <p:sldId id="720" r:id="rId18"/>
    <p:sldId id="721" r:id="rId19"/>
    <p:sldId id="722" r:id="rId20"/>
    <p:sldId id="263" r:id="rId21"/>
    <p:sldId id="723" r:id="rId22"/>
    <p:sldId id="261" r:id="rId23"/>
    <p:sldId id="272" r:id="rId24"/>
    <p:sldId id="724" r:id="rId25"/>
  </p:sldIdLst>
  <p:sldSz cx="9144000" cy="5143500" type="screen16x9"/>
  <p:notesSz cx="6858000" cy="9144000"/>
  <p:embeddedFontLst>
    <p:embeddedFont>
      <p:font typeface="Berkshire Swash" panose="020B0604020202020204" charset="0"/>
      <p:regular r:id="rId27"/>
    </p:embeddedFont>
    <p:embeddedFont>
      <p:font typeface="Bitter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FF3"/>
    <a:srgbClr val="FB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5B6472-8799-4596-AC02-4C06D7204D27}">
  <a:tblStyle styleId="{E05B6472-8799-4596-AC02-4C06D7204D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301" autoAdjust="0"/>
  </p:normalViewPr>
  <p:slideViewPr>
    <p:cSldViewPr snapToGrid="0">
      <p:cViewPr varScale="1">
        <p:scale>
          <a:sx n="93" d="100"/>
          <a:sy n="93" d="100"/>
        </p:scale>
        <p:origin x="732" y="78"/>
      </p:cViewPr>
      <p:guideLst/>
    </p:cSldViewPr>
  </p:slideViewPr>
  <p:outlineViewPr>
    <p:cViewPr>
      <p:scale>
        <a:sx n="33" d="100"/>
        <a:sy n="33" d="100"/>
      </p:scale>
      <p:origin x="0" y="-426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80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8794e6dd1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8794e6dd1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8794e6dd1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8794e6dd1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01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8794e6dd1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8794e6dd1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8794e6dd1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8794e6dd1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25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1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71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794e6dd17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794e6dd17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926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92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8947695">
            <a:off x="-1936" y="-8181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>
            <a:off x="7182239" y="37450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>
            <a:off x="7127896" y="319607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6286689" y="37449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>
            <a:off x="3694987" y="439551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600730">
            <a:off x="-507934" y="2511698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3177523">
            <a:off x="3937912" y="-623488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25" y="1376525"/>
            <a:ext cx="4534800" cy="18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25" y="3329425"/>
            <a:ext cx="45348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Bitter"/>
                <a:ea typeface="Bitter"/>
                <a:cs typeface="Bitter"/>
                <a:sym typeface="Bit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5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8976476" flipH="1">
            <a:off x="7702914" y="-570296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247940" flipH="1">
            <a:off x="7798114" y="288823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53592" flipH="1">
            <a:off x="-6328" y="2869122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1532812" y="-340272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8728848" flipH="1">
            <a:off x="-584135" y="-242794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2865725" flipH="1">
            <a:off x="6404887" y="41548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1823524">
            <a:off x="7702914" y="3333267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552060">
            <a:off x="7798114" y="-282417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9746408">
            <a:off x="-6328" y="-913300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7060718">
            <a:off x="-78063" y="3827150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5400001">
            <a:off x="3197290" y="3349748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934275">
            <a:off x="6404887" y="-40411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8">
  <p:cSld name="One column text 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/>
          <p:nvPr/>
        </p:nvSpPr>
        <p:spPr>
          <a:xfrm rot="-899972">
            <a:off x="-401076" y="-3229310"/>
            <a:ext cx="10141274" cy="9655768"/>
          </a:xfrm>
          <a:custGeom>
            <a:avLst/>
            <a:gdLst/>
            <a:ahLst/>
            <a:cxnLst/>
            <a:rect l="l" t="t" r="r" b="b"/>
            <a:pathLst>
              <a:path w="36901" h="35134" extrusionOk="0">
                <a:moveTo>
                  <a:pt x="16413" y="0"/>
                </a:moveTo>
                <a:cubicBezTo>
                  <a:pt x="14194" y="0"/>
                  <a:pt x="12234" y="1225"/>
                  <a:pt x="12441" y="3892"/>
                </a:cubicBezTo>
                <a:cubicBezTo>
                  <a:pt x="12866" y="9400"/>
                  <a:pt x="14772" y="8130"/>
                  <a:pt x="21335" y="13002"/>
                </a:cubicBezTo>
                <a:cubicBezTo>
                  <a:pt x="27898" y="17869"/>
                  <a:pt x="27161" y="24121"/>
                  <a:pt x="24829" y="28536"/>
                </a:cubicBezTo>
                <a:cubicBezTo>
                  <a:pt x="23929" y="30233"/>
                  <a:pt x="22682" y="30988"/>
                  <a:pt x="21192" y="30988"/>
                </a:cubicBezTo>
                <a:cubicBezTo>
                  <a:pt x="18822" y="30988"/>
                  <a:pt x="15837" y="29081"/>
                  <a:pt x="12650" y="26027"/>
                </a:cubicBezTo>
                <a:cubicBezTo>
                  <a:pt x="7466" y="21046"/>
                  <a:pt x="10744" y="16706"/>
                  <a:pt x="8101" y="11624"/>
                </a:cubicBezTo>
                <a:cubicBezTo>
                  <a:pt x="7069" y="9644"/>
                  <a:pt x="5878" y="8962"/>
                  <a:pt x="4769" y="8962"/>
                </a:cubicBezTo>
                <a:cubicBezTo>
                  <a:pt x="3032" y="8962"/>
                  <a:pt x="1501" y="10639"/>
                  <a:pt x="1113" y="11624"/>
                </a:cubicBezTo>
                <a:cubicBezTo>
                  <a:pt x="1" y="14508"/>
                  <a:pt x="2275" y="15963"/>
                  <a:pt x="4073" y="19565"/>
                </a:cubicBezTo>
                <a:cubicBezTo>
                  <a:pt x="5862" y="23137"/>
                  <a:pt x="14933" y="35133"/>
                  <a:pt x="24165" y="35133"/>
                </a:cubicBezTo>
                <a:cubicBezTo>
                  <a:pt x="24245" y="35133"/>
                  <a:pt x="24324" y="35132"/>
                  <a:pt x="24404" y="35131"/>
                </a:cubicBezTo>
                <a:cubicBezTo>
                  <a:pt x="33724" y="34921"/>
                  <a:pt x="36901" y="24121"/>
                  <a:pt x="36265" y="22107"/>
                </a:cubicBezTo>
                <a:cubicBezTo>
                  <a:pt x="35630" y="20093"/>
                  <a:pt x="32453" y="19248"/>
                  <a:pt x="27479" y="16598"/>
                </a:cubicBezTo>
                <a:cubicBezTo>
                  <a:pt x="22498" y="13955"/>
                  <a:pt x="23349" y="8765"/>
                  <a:pt x="22078" y="3892"/>
                </a:cubicBezTo>
                <a:cubicBezTo>
                  <a:pt x="21424" y="1384"/>
                  <a:pt x="18772" y="0"/>
                  <a:pt x="16413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4266413" y="1957050"/>
            <a:ext cx="24168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1"/>
          </p:nvPr>
        </p:nvSpPr>
        <p:spPr>
          <a:xfrm>
            <a:off x="4266425" y="3009450"/>
            <a:ext cx="2134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460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8"/>
          <p:cNvSpPr/>
          <p:nvPr/>
        </p:nvSpPr>
        <p:spPr>
          <a:xfrm flipH="1">
            <a:off x="753441" y="-1528512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 flipH="1">
            <a:off x="713410" y="-18084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 rot="10800000" flipH="1">
            <a:off x="0" y="3626123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 rot="10800000" flipH="1">
            <a:off x="-1" y="3641299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519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0" y="-1528512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" y="-18084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/>
          <p:nvPr/>
        </p:nvSpPr>
        <p:spPr>
          <a:xfrm rot="10800000">
            <a:off x="753441" y="3626123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9"/>
          <p:cNvSpPr/>
          <p:nvPr/>
        </p:nvSpPr>
        <p:spPr>
          <a:xfrm rot="10800000">
            <a:off x="713410" y="3641299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31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32900" y="4101200"/>
            <a:ext cx="76980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4" y="-1176103"/>
            <a:ext cx="6462773" cy="2342918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0"/>
          <p:cNvGrpSpPr/>
          <p:nvPr/>
        </p:nvGrpSpPr>
        <p:grpSpPr>
          <a:xfrm>
            <a:off x="3215578" y="3494067"/>
            <a:ext cx="6495297" cy="2342918"/>
            <a:chOff x="2648703" y="2843378"/>
            <a:chExt cx="6495297" cy="2342918"/>
          </a:xfrm>
        </p:grpSpPr>
        <p:sp>
          <p:nvSpPr>
            <p:cNvPr id="71" name="Google Shape;71;p10"/>
            <p:cNvSpPr/>
            <p:nvPr/>
          </p:nvSpPr>
          <p:spPr>
            <a:xfrm rot="10800000">
              <a:off x="2681226" y="2843378"/>
              <a:ext cx="6462773" cy="2342918"/>
            </a:xfrm>
            <a:custGeom>
              <a:avLst/>
              <a:gdLst/>
              <a:ahLst/>
              <a:cxnLst/>
              <a:rect l="l" t="t" r="r" b="b"/>
              <a:pathLst>
                <a:path w="2209495" h="1034401" extrusionOk="0">
                  <a:moveTo>
                    <a:pt x="1939368" y="0"/>
                  </a:moveTo>
                  <a:cubicBezTo>
                    <a:pt x="1660488" y="60184"/>
                    <a:pt x="1675959" y="223681"/>
                    <a:pt x="1372944" y="275384"/>
                  </a:cubicBezTo>
                  <a:cubicBezTo>
                    <a:pt x="1330003" y="282716"/>
                    <a:pt x="1292375" y="285803"/>
                    <a:pt x="1258610" y="285803"/>
                  </a:cubicBezTo>
                  <a:cubicBezTo>
                    <a:pt x="1078493" y="285803"/>
                    <a:pt x="1008327" y="197954"/>
                    <a:pt x="828189" y="197954"/>
                  </a:cubicBezTo>
                  <a:cubicBezTo>
                    <a:pt x="794437" y="197954"/>
                    <a:pt x="756825" y="201038"/>
                    <a:pt x="713905" y="208362"/>
                  </a:cubicBezTo>
                  <a:cubicBezTo>
                    <a:pt x="398975" y="262132"/>
                    <a:pt x="428155" y="436663"/>
                    <a:pt x="113225" y="490403"/>
                  </a:cubicBezTo>
                  <a:cubicBezTo>
                    <a:pt x="78106" y="496405"/>
                    <a:pt x="46120" y="498973"/>
                    <a:pt x="16583" y="498973"/>
                  </a:cubicBezTo>
                  <a:cubicBezTo>
                    <a:pt x="10969" y="498973"/>
                    <a:pt x="5443" y="498880"/>
                    <a:pt x="1" y="498701"/>
                  </a:cubicBezTo>
                  <a:lnTo>
                    <a:pt x="1" y="1031383"/>
                  </a:lnTo>
                  <a:cubicBezTo>
                    <a:pt x="18174" y="1033310"/>
                    <a:pt x="37574" y="1034400"/>
                    <a:pt x="58723" y="1034400"/>
                  </a:cubicBezTo>
                  <a:cubicBezTo>
                    <a:pt x="98945" y="1034400"/>
                    <a:pt x="145493" y="1030458"/>
                    <a:pt x="201950" y="1020836"/>
                  </a:cubicBezTo>
                  <a:cubicBezTo>
                    <a:pt x="516880" y="967066"/>
                    <a:pt x="487700" y="792535"/>
                    <a:pt x="802660" y="738795"/>
                  </a:cubicBezTo>
                  <a:cubicBezTo>
                    <a:pt x="845601" y="731464"/>
                    <a:pt x="883230" y="728377"/>
                    <a:pt x="916994" y="728377"/>
                  </a:cubicBezTo>
                  <a:cubicBezTo>
                    <a:pt x="1097112" y="728377"/>
                    <a:pt x="1167278" y="816225"/>
                    <a:pt x="1347415" y="816225"/>
                  </a:cubicBezTo>
                  <a:cubicBezTo>
                    <a:pt x="1381167" y="816225"/>
                    <a:pt x="1418780" y="813141"/>
                    <a:pt x="1461700" y="805818"/>
                  </a:cubicBezTo>
                  <a:cubicBezTo>
                    <a:pt x="1776630" y="752048"/>
                    <a:pt x="1747450" y="577516"/>
                    <a:pt x="2062380" y="523777"/>
                  </a:cubicBezTo>
                  <a:cubicBezTo>
                    <a:pt x="2097468" y="517793"/>
                    <a:pt x="2129409" y="515216"/>
                    <a:pt x="2158902" y="515216"/>
                  </a:cubicBezTo>
                  <a:cubicBezTo>
                    <a:pt x="2176598" y="515216"/>
                    <a:pt x="2193412" y="516144"/>
                    <a:pt x="2209495" y="517819"/>
                  </a:cubicBezTo>
                  <a:lnTo>
                    <a:pt x="2209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0"/>
            <p:cNvSpPr/>
            <p:nvPr/>
          </p:nvSpPr>
          <p:spPr>
            <a:xfrm rot="10800000">
              <a:off x="2648703" y="3325038"/>
              <a:ext cx="6495297" cy="1167779"/>
            </a:xfrm>
            <a:custGeom>
              <a:avLst/>
              <a:gdLst/>
              <a:ahLst/>
              <a:cxnLst/>
              <a:rect l="l" t="t" r="r" b="b"/>
              <a:pathLst>
                <a:path w="1969764" h="444445" extrusionOk="0">
                  <a:moveTo>
                    <a:pt x="1" y="0"/>
                  </a:moveTo>
                  <a:lnTo>
                    <a:pt x="1" y="444445"/>
                  </a:lnTo>
                  <a:cubicBezTo>
                    <a:pt x="42889" y="407088"/>
                    <a:pt x="84562" y="366875"/>
                    <a:pt x="126477" y="328181"/>
                  </a:cubicBezTo>
                  <a:cubicBezTo>
                    <a:pt x="206833" y="251493"/>
                    <a:pt x="301818" y="223009"/>
                    <a:pt x="399470" y="223009"/>
                  </a:cubicBezTo>
                  <a:cubicBezTo>
                    <a:pt x="479086" y="223009"/>
                    <a:pt x="560475" y="241943"/>
                    <a:pt x="637156" y="269123"/>
                  </a:cubicBezTo>
                  <a:cubicBezTo>
                    <a:pt x="658406" y="272561"/>
                    <a:pt x="681421" y="274758"/>
                    <a:pt x="707083" y="274758"/>
                  </a:cubicBezTo>
                  <a:cubicBezTo>
                    <a:pt x="733141" y="274758"/>
                    <a:pt x="761927" y="272493"/>
                    <a:pt x="794362" y="266965"/>
                  </a:cubicBezTo>
                  <a:cubicBezTo>
                    <a:pt x="1051875" y="223013"/>
                    <a:pt x="1024701" y="60548"/>
                    <a:pt x="1282244" y="16596"/>
                  </a:cubicBezTo>
                  <a:cubicBezTo>
                    <a:pt x="1313452" y="11262"/>
                    <a:pt x="1341275" y="8964"/>
                    <a:pt x="1366533" y="8964"/>
                  </a:cubicBezTo>
                  <a:cubicBezTo>
                    <a:pt x="1393377" y="8964"/>
                    <a:pt x="1417324" y="11560"/>
                    <a:pt x="1439359" y="15867"/>
                  </a:cubicBezTo>
                  <a:cubicBezTo>
                    <a:pt x="1482156" y="24226"/>
                    <a:pt x="1517750" y="39028"/>
                    <a:pt x="1553313" y="53618"/>
                  </a:cubicBezTo>
                  <a:cubicBezTo>
                    <a:pt x="1607137" y="80721"/>
                    <a:pt x="1665708" y="94041"/>
                    <a:pt x="1723741" y="94041"/>
                  </a:cubicBezTo>
                  <a:cubicBezTo>
                    <a:pt x="1813577" y="94041"/>
                    <a:pt x="1902121" y="62122"/>
                    <a:pt x="1969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0"/>
          <p:cNvSpPr/>
          <p:nvPr/>
        </p:nvSpPr>
        <p:spPr>
          <a:xfrm>
            <a:off x="-16249" y="-74150"/>
            <a:ext cx="6904023" cy="1241113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759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flipH="1">
            <a:off x="753441" y="-1528512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 flipH="1">
            <a:off x="713410" y="-18084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10800000" flipH="1">
            <a:off x="0" y="3626123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 rot="10800000" flipH="1">
            <a:off x="-1" y="3641299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429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234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flipH="1">
            <a:off x="753441" y="-1528512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 flipH="1">
            <a:off x="713410" y="-18084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10800000" flipH="1">
            <a:off x="0" y="3626123"/>
            <a:ext cx="8390557" cy="3041139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 rot="10800000" flipH="1">
            <a:off x="-1" y="3641299"/>
            <a:ext cx="8430590" cy="151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214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 rot="10800000" flipH="1">
            <a:off x="2" y="4310800"/>
            <a:ext cx="4568131" cy="1657628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/>
          <p:nvPr/>
        </p:nvSpPr>
        <p:spPr>
          <a:xfrm rot="10800000" flipH="1">
            <a:off x="1" y="4319701"/>
            <a:ext cx="4594475" cy="82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 flipH="1">
            <a:off x="4573644" y="-823175"/>
            <a:ext cx="4568131" cy="1657628"/>
          </a:xfrm>
          <a:custGeom>
            <a:avLst/>
            <a:gdLst/>
            <a:ahLst/>
            <a:cxnLst/>
            <a:rect l="l" t="t" r="r" b="b"/>
            <a:pathLst>
              <a:path w="2209495" h="1034401" extrusionOk="0">
                <a:moveTo>
                  <a:pt x="1939368" y="0"/>
                </a:moveTo>
                <a:cubicBezTo>
                  <a:pt x="1660488" y="60184"/>
                  <a:pt x="1675959" y="223681"/>
                  <a:pt x="1372944" y="275384"/>
                </a:cubicBezTo>
                <a:cubicBezTo>
                  <a:pt x="1330003" y="282716"/>
                  <a:pt x="1292375" y="285803"/>
                  <a:pt x="1258610" y="285803"/>
                </a:cubicBezTo>
                <a:cubicBezTo>
                  <a:pt x="1078493" y="285803"/>
                  <a:pt x="1008327" y="197954"/>
                  <a:pt x="828189" y="197954"/>
                </a:cubicBezTo>
                <a:cubicBezTo>
                  <a:pt x="794437" y="197954"/>
                  <a:pt x="756825" y="201038"/>
                  <a:pt x="713905" y="208362"/>
                </a:cubicBezTo>
                <a:cubicBezTo>
                  <a:pt x="398975" y="262132"/>
                  <a:pt x="428155" y="436663"/>
                  <a:pt x="113225" y="490403"/>
                </a:cubicBezTo>
                <a:cubicBezTo>
                  <a:pt x="78106" y="496405"/>
                  <a:pt x="46120" y="498973"/>
                  <a:pt x="16583" y="498973"/>
                </a:cubicBezTo>
                <a:cubicBezTo>
                  <a:pt x="10969" y="498973"/>
                  <a:pt x="5443" y="498880"/>
                  <a:pt x="1" y="498701"/>
                </a:cubicBezTo>
                <a:lnTo>
                  <a:pt x="1" y="1031383"/>
                </a:lnTo>
                <a:cubicBezTo>
                  <a:pt x="18174" y="1033310"/>
                  <a:pt x="37574" y="1034400"/>
                  <a:pt x="58723" y="1034400"/>
                </a:cubicBezTo>
                <a:cubicBezTo>
                  <a:pt x="98945" y="1034400"/>
                  <a:pt x="145493" y="1030458"/>
                  <a:pt x="201950" y="1020836"/>
                </a:cubicBezTo>
                <a:cubicBezTo>
                  <a:pt x="516880" y="967066"/>
                  <a:pt x="487700" y="792535"/>
                  <a:pt x="802660" y="738795"/>
                </a:cubicBezTo>
                <a:cubicBezTo>
                  <a:pt x="845601" y="731464"/>
                  <a:pt x="883230" y="728377"/>
                  <a:pt x="916994" y="728377"/>
                </a:cubicBezTo>
                <a:cubicBezTo>
                  <a:pt x="1097112" y="728377"/>
                  <a:pt x="1167278" y="816225"/>
                  <a:pt x="1347415" y="816225"/>
                </a:cubicBezTo>
                <a:cubicBezTo>
                  <a:pt x="1381167" y="816225"/>
                  <a:pt x="1418780" y="813141"/>
                  <a:pt x="1461700" y="805818"/>
                </a:cubicBezTo>
                <a:cubicBezTo>
                  <a:pt x="1776630" y="752048"/>
                  <a:pt x="1747450" y="577516"/>
                  <a:pt x="2062380" y="523777"/>
                </a:cubicBezTo>
                <a:cubicBezTo>
                  <a:pt x="2097468" y="517793"/>
                  <a:pt x="2129409" y="515216"/>
                  <a:pt x="2158902" y="515216"/>
                </a:cubicBezTo>
                <a:cubicBezTo>
                  <a:pt x="2176598" y="515216"/>
                  <a:pt x="2193412" y="516144"/>
                  <a:pt x="2209495" y="517819"/>
                </a:cubicBezTo>
                <a:lnTo>
                  <a:pt x="22094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/>
          <p:nvPr/>
        </p:nvSpPr>
        <p:spPr>
          <a:xfrm flipH="1">
            <a:off x="4547301" y="-5"/>
            <a:ext cx="4594475" cy="825557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39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1936" y="37427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6023665" flipH="1">
            <a:off x="6983414" y="238883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6705246" y="-635241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 rot="10800000" flipH="1">
            <a:off x="3676439" y="79202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10800000" flipH="1">
            <a:off x="326400" y="-235272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9901809" flipH="1">
            <a:off x="3712077" y="-966007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7622477" flipH="1">
            <a:off x="3937912" y="4535853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024800" y="2457275"/>
            <a:ext cx="34140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1024800" y="882238"/>
            <a:ext cx="1662300" cy="112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024800" y="3467175"/>
            <a:ext cx="3414000" cy="61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محتوى" type="obj">
  <p:cSld name="عنوان ومحتوى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r" rt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72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 amt="69000"/>
          </a:blip>
          <a:srcRect l="179" r="189"/>
          <a:stretch/>
        </p:blipFill>
        <p:spPr>
          <a:xfrm>
            <a:off x="5834839" y="142224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 amt="69000"/>
          </a:blip>
          <a:srcRect t="189" b="189"/>
          <a:stretch/>
        </p:blipFill>
        <p:spPr>
          <a:xfrm rot="8947695">
            <a:off x="7865714" y="-8559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>
            <a:off x="6705246" y="285317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801262" y="424076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 rotWithShape="1">
          <a:blip r:embed="rId6">
            <a:alphaModFix amt="69000"/>
          </a:blip>
          <a:srcRect l="19" r="9"/>
          <a:stretch/>
        </p:blipFill>
        <p:spPr>
          <a:xfrm rot="5600730">
            <a:off x="-567909" y="-844515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6980321">
            <a:off x="4505363" y="3993412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720000" y="1624175"/>
            <a:ext cx="48999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♦"/>
              <a:defRPr sz="15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15950" y="445025"/>
            <a:ext cx="771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9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8947695" flipH="1">
            <a:off x="6341121" y="-8490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6933719" flipH="1">
            <a:off x="189197" y="-501416"/>
            <a:ext cx="1841262" cy="237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flipH="1">
            <a:off x="-204810" y="289127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3694985" y="424311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1038602">
            <a:off x="6419783" y="3300048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3177523" flipH="1">
            <a:off x="2160722" y="71050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057650" y="1343600"/>
            <a:ext cx="436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1"/>
          </p:nvPr>
        </p:nvSpPr>
        <p:spPr>
          <a:xfrm>
            <a:off x="4057650" y="2314300"/>
            <a:ext cx="4364700" cy="14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6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8947695">
            <a:off x="-443799" y="-5061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>
            <a:off x="7126939" y="3420946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5400000">
            <a:off x="-849054" y="2929262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3694987" y="439551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3177523">
            <a:off x="6833512" y="-311488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4090800" y="35157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1"/>
          </p:nvPr>
        </p:nvSpPr>
        <p:spPr>
          <a:xfrm>
            <a:off x="4090950" y="1104900"/>
            <a:ext cx="4360200" cy="22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2">
            <a:alphaModFix amt="69000"/>
          </a:blip>
          <a:srcRect l="69" r="69"/>
          <a:stretch/>
        </p:blipFill>
        <p:spPr>
          <a:xfrm flipH="1">
            <a:off x="-506160" y="340382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 amt="69000"/>
          </a:blip>
          <a:srcRect l="179" r="189"/>
          <a:stretch/>
        </p:blipFill>
        <p:spPr>
          <a:xfrm flipH="1">
            <a:off x="8171193" y="290894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rot="-5909777" flipH="1">
            <a:off x="3828335" y="4301288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5">
            <a:alphaModFix amt="69000"/>
          </a:blip>
          <a:srcRect l="19" r="9"/>
          <a:stretch/>
        </p:blipFill>
        <p:spPr>
          <a:xfrm rot="10799999">
            <a:off x="8024171" y="-692202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3177523" flipH="1">
            <a:off x="-163778" y="-76413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715950" y="445025"/>
            <a:ext cx="771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100899" y="36284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2159161">
            <a:off x="3170227" y="3682076"/>
            <a:ext cx="1841262" cy="237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127896" y="-10786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 rot="-10163960" flipH="1">
            <a:off x="8671089" y="1948116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10800000" flipH="1">
            <a:off x="3694987" y="-4831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799999" flipH="1">
            <a:off x="-877047" y="-80081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7622477" flipH="1">
            <a:off x="6438425" y="3993403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-221999" y="1948137"/>
            <a:ext cx="895567" cy="15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2743200" y="1251750"/>
            <a:ext cx="4076700" cy="14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1"/>
          </p:nvPr>
        </p:nvSpPr>
        <p:spPr>
          <a:xfrm>
            <a:off x="2743200" y="2835150"/>
            <a:ext cx="4076700" cy="10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78136" y="38189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4619142" flipH="1">
            <a:off x="7350439" y="2897764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051696" y="-10024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3618787" y="-4069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199270" flipH="1">
            <a:off x="-584134" y="-13846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622477" flipH="1">
            <a:off x="3861712" y="46120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erkshire Swash"/>
              <a:buNone/>
              <a:defRPr sz="38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tter"/>
              <a:buChar char="●"/>
              <a:defRPr sz="1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62" r:id="rId6"/>
    <p:sldLayoutId id="2147483665" r:id="rId7"/>
    <p:sldLayoutId id="2147483666" r:id="rId8"/>
    <p:sldLayoutId id="2147483677" r:id="rId9"/>
    <p:sldLayoutId id="2147483678" r:id="rId10"/>
    <p:sldLayoutId id="2147483679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●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○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■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●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○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■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●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2921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lbert Sans"/>
              <a:buChar char="○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2921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Albert Sans"/>
              <a:buChar char="■"/>
              <a:defRPr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356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3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18003" y="1064967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2" name="TextBox 369">
            <a:extLst>
              <a:ext uri="{FF2B5EF4-FFF2-40B4-BE49-F238E27FC236}">
                <a16:creationId xmlns:a16="http://schemas.microsoft.com/office/drawing/2014/main" id="{511B901C-CA22-4092-BEF2-0C3E2922FDC3}"/>
              </a:ext>
            </a:extLst>
          </p:cNvPr>
          <p:cNvSpPr txBox="1"/>
          <p:nvPr/>
        </p:nvSpPr>
        <p:spPr>
          <a:xfrm>
            <a:off x="-106593" y="2050668"/>
            <a:ext cx="555823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المجال : رحلة عبر الزمن</a:t>
            </a:r>
          </a:p>
          <a:p>
            <a:pPr algn="ctr"/>
            <a:r>
              <a:rPr lang="ar-KW" sz="32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عنوان الدرس 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06593" y="320439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الحظ والعبارات الثلاث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8" t="48543" r="6604" b="11383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77EE4-F459-411D-A5E9-0279A565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7082"/>
          <a:stretch/>
        </p:blipFill>
        <p:spPr bwMode="auto">
          <a:xfrm>
            <a:off x="55756" y="114299"/>
            <a:ext cx="9032488" cy="19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.pinimg.com/564x/26/2d/f4/262df457722fd0a4a82e6ee49ed400f8.jpg">
            <a:extLst>
              <a:ext uri="{FF2B5EF4-FFF2-40B4-BE49-F238E27FC236}">
                <a16:creationId xmlns:a16="http://schemas.microsoft.com/office/drawing/2014/main" id="{9F39715F-2E94-4D3E-A20F-D07EDEE9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b="16237"/>
          <a:stretch/>
        </p:blipFill>
        <p:spPr bwMode="auto">
          <a:xfrm>
            <a:off x="2087865" y="2048659"/>
            <a:ext cx="4968269" cy="28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6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66907" y="1151709"/>
            <a:ext cx="9010185" cy="7546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أحوط الكلمات التي تتطلب العودة إلى المعجم لتعرف معانيها.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2628009" y="281924"/>
            <a:ext cx="3664786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3- الفهم والاستيعاب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158C846-09F9-4BEA-81C5-93B724733372}"/>
              </a:ext>
            </a:extLst>
          </p:cNvPr>
          <p:cNvSpPr/>
          <p:nvPr/>
        </p:nvSpPr>
        <p:spPr>
          <a:xfrm>
            <a:off x="1928013" y="2253986"/>
            <a:ext cx="5064777" cy="22320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 يتعاون المتعلم مع أفراد مجموعته لتعرف الكلمات التي حوطها من كلمات النص</a:t>
            </a:r>
          </a:p>
        </p:txBody>
      </p:sp>
    </p:spTree>
    <p:extLst>
      <p:ext uri="{BB962C8B-B14F-4D97-AF65-F5344CB8AC3E}">
        <p14:creationId xmlns:p14="http://schemas.microsoft.com/office/powerpoint/2010/main" val="213378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27" y="974210"/>
            <a:ext cx="2861242" cy="315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627" y="108470"/>
            <a:ext cx="7011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26027" y="3536161"/>
            <a:ext cx="415200" cy="7900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8C89D3EE-60AF-4F94-8108-6C542140C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838"/>
              </p:ext>
            </p:extLst>
          </p:nvPr>
        </p:nvGraphicFramePr>
        <p:xfrm>
          <a:off x="3172567" y="86168"/>
          <a:ext cx="5818038" cy="495531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124905">
                  <a:extLst>
                    <a:ext uri="{9D8B030D-6E8A-4147-A177-3AD203B41FA5}">
                      <a16:colId xmlns:a16="http://schemas.microsoft.com/office/drawing/2014/main" val="3031461788"/>
                    </a:ext>
                  </a:extLst>
                </a:gridCol>
                <a:gridCol w="1693133">
                  <a:extLst>
                    <a:ext uri="{9D8B030D-6E8A-4147-A177-3AD203B41FA5}">
                      <a16:colId xmlns:a16="http://schemas.microsoft.com/office/drawing/2014/main" val="1415625451"/>
                    </a:ext>
                  </a:extLst>
                </a:gridCol>
              </a:tblGrid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tx1"/>
                          </a:solidFill>
                        </a:rPr>
                        <a:t>معناها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tx1"/>
                          </a:solidFill>
                        </a:rPr>
                        <a:t>الكلمة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951643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قليلا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ضئيلاً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50020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طيب عيش واسع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رغادة العيش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671235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شدة الحزن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غمره حزنه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558428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مقدار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قسط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50170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لا تمل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لا تحد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49709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يأتي ويثمر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يدر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008558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عبس وجهه لشدة الحزن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واجماً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946860"/>
                  </a:ext>
                </a:extLst>
              </a:tr>
              <a:tr h="550591">
                <a:tc>
                  <a:txBody>
                    <a:bodyPr/>
                    <a:lstStyle/>
                    <a:p>
                      <a:pPr algn="ctr"/>
                      <a:r>
                        <a:rPr lang="ar-KW" sz="2800" dirty="0"/>
                        <a:t>مندهشاً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KW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مبهوراً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254836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6D08D067-ABCF-4DDC-93B7-3AF4AA73919A}"/>
              </a:ext>
            </a:extLst>
          </p:cNvPr>
          <p:cNvSpPr/>
          <p:nvPr/>
        </p:nvSpPr>
        <p:spPr>
          <a:xfrm>
            <a:off x="7515923" y="680201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D0CCDE0-7339-42AF-B738-E99112FC448C}"/>
              </a:ext>
            </a:extLst>
          </p:cNvPr>
          <p:cNvSpPr/>
          <p:nvPr/>
        </p:nvSpPr>
        <p:spPr>
          <a:xfrm>
            <a:off x="4629641" y="680201"/>
            <a:ext cx="145238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171804F-4ED8-4FE4-AC60-2AC885BEABB8}"/>
              </a:ext>
            </a:extLst>
          </p:cNvPr>
          <p:cNvSpPr/>
          <p:nvPr/>
        </p:nvSpPr>
        <p:spPr>
          <a:xfrm>
            <a:off x="7422997" y="1234044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A5CD3E5-6736-44D8-9627-86FD8EB23B74}"/>
              </a:ext>
            </a:extLst>
          </p:cNvPr>
          <p:cNvSpPr/>
          <p:nvPr/>
        </p:nvSpPr>
        <p:spPr>
          <a:xfrm>
            <a:off x="4192860" y="1234044"/>
            <a:ext cx="220794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1881913-CAF1-4B1D-AF89-FF7994F35D1E}"/>
              </a:ext>
            </a:extLst>
          </p:cNvPr>
          <p:cNvSpPr/>
          <p:nvPr/>
        </p:nvSpPr>
        <p:spPr>
          <a:xfrm>
            <a:off x="7400694" y="1802751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61CDB12-9A91-41B4-9A84-6C9FDEB6B36B}"/>
              </a:ext>
            </a:extLst>
          </p:cNvPr>
          <p:cNvSpPr/>
          <p:nvPr/>
        </p:nvSpPr>
        <p:spPr>
          <a:xfrm>
            <a:off x="4514412" y="1802751"/>
            <a:ext cx="145238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432009D-37DB-436C-8058-0005397F270B}"/>
              </a:ext>
            </a:extLst>
          </p:cNvPr>
          <p:cNvSpPr/>
          <p:nvPr/>
        </p:nvSpPr>
        <p:spPr>
          <a:xfrm>
            <a:off x="7430430" y="2356594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15DA84F-A137-4042-ADE5-89CD4DEFB310}"/>
              </a:ext>
            </a:extLst>
          </p:cNvPr>
          <p:cNvSpPr/>
          <p:nvPr/>
        </p:nvSpPr>
        <p:spPr>
          <a:xfrm>
            <a:off x="4077631" y="2356594"/>
            <a:ext cx="220794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72B00E0-5784-41B8-9E57-84A0223464D2}"/>
              </a:ext>
            </a:extLst>
          </p:cNvPr>
          <p:cNvSpPr/>
          <p:nvPr/>
        </p:nvSpPr>
        <p:spPr>
          <a:xfrm>
            <a:off x="7515923" y="2874993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330652D-27AD-42A8-B30E-BCA60267C0AA}"/>
              </a:ext>
            </a:extLst>
          </p:cNvPr>
          <p:cNvSpPr/>
          <p:nvPr/>
        </p:nvSpPr>
        <p:spPr>
          <a:xfrm>
            <a:off x="4629641" y="2874993"/>
            <a:ext cx="145238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BCEE3E0-64DD-486B-BC82-5B60384FF414}"/>
              </a:ext>
            </a:extLst>
          </p:cNvPr>
          <p:cNvSpPr/>
          <p:nvPr/>
        </p:nvSpPr>
        <p:spPr>
          <a:xfrm>
            <a:off x="7422997" y="3428836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F174282-BBA0-480C-880E-987CF01641AF}"/>
              </a:ext>
            </a:extLst>
          </p:cNvPr>
          <p:cNvSpPr/>
          <p:nvPr/>
        </p:nvSpPr>
        <p:spPr>
          <a:xfrm>
            <a:off x="4192860" y="3428836"/>
            <a:ext cx="220794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77E6464-022F-4324-AC33-9A57C217B02D}"/>
              </a:ext>
            </a:extLst>
          </p:cNvPr>
          <p:cNvSpPr/>
          <p:nvPr/>
        </p:nvSpPr>
        <p:spPr>
          <a:xfrm>
            <a:off x="7400694" y="3997543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55BD446-12B5-44DE-9FF0-C4248791E87D}"/>
              </a:ext>
            </a:extLst>
          </p:cNvPr>
          <p:cNvSpPr/>
          <p:nvPr/>
        </p:nvSpPr>
        <p:spPr>
          <a:xfrm>
            <a:off x="3914077" y="3997543"/>
            <a:ext cx="2765503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7F74946-E0EA-4A2E-B22A-09023BC1A9D0}"/>
              </a:ext>
            </a:extLst>
          </p:cNvPr>
          <p:cNvSpPr/>
          <p:nvPr/>
        </p:nvSpPr>
        <p:spPr>
          <a:xfrm>
            <a:off x="7430430" y="4551386"/>
            <a:ext cx="1452380" cy="426744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D3BBA49-E46C-4BB0-9807-2B9ADDD0D4B1}"/>
              </a:ext>
            </a:extLst>
          </p:cNvPr>
          <p:cNvSpPr/>
          <p:nvPr/>
        </p:nvSpPr>
        <p:spPr>
          <a:xfrm>
            <a:off x="4077631" y="4551386"/>
            <a:ext cx="2207940" cy="426744"/>
          </a:xfrm>
          <a:prstGeom prst="rect">
            <a:avLst/>
          </a:prstGeom>
          <a:solidFill>
            <a:srgbClr val="FF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45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قدمة من سيربح المليون 2 (128  kbps) (s.shabakngy.com)">
            <a:hlinkClick r:id="" action="ppaction://media"/>
            <a:extLst>
              <a:ext uri="{FF2B5EF4-FFF2-40B4-BE49-F238E27FC236}">
                <a16:creationId xmlns:a16="http://schemas.microsoft.com/office/drawing/2014/main" id="{2FA9377B-9DA8-4579-95F8-ECDE17B06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3733" y="1541379"/>
            <a:ext cx="609600" cy="609600"/>
          </a:xfrm>
          <a:prstGeom prst="rect">
            <a:avLst/>
          </a:prstGeom>
        </p:spPr>
      </p:pic>
      <p:sp>
        <p:nvSpPr>
          <p:cNvPr id="249" name="Google Shape;249;p33"/>
          <p:cNvSpPr/>
          <p:nvPr/>
        </p:nvSpPr>
        <p:spPr>
          <a:xfrm rot="10800000" flipH="1">
            <a:off x="0" y="2413499"/>
            <a:ext cx="15181956" cy="2730003"/>
          </a:xfrm>
          <a:custGeom>
            <a:avLst/>
            <a:gdLst/>
            <a:ahLst/>
            <a:cxnLst/>
            <a:rect l="l" t="t" r="r" b="b"/>
            <a:pathLst>
              <a:path w="1969764" h="444445" extrusionOk="0">
                <a:moveTo>
                  <a:pt x="1" y="0"/>
                </a:moveTo>
                <a:lnTo>
                  <a:pt x="1" y="444445"/>
                </a:lnTo>
                <a:cubicBezTo>
                  <a:pt x="42889" y="407088"/>
                  <a:pt x="84562" y="366875"/>
                  <a:pt x="126477" y="328181"/>
                </a:cubicBezTo>
                <a:cubicBezTo>
                  <a:pt x="206833" y="251493"/>
                  <a:pt x="301818" y="223009"/>
                  <a:pt x="399470" y="223009"/>
                </a:cubicBezTo>
                <a:cubicBezTo>
                  <a:pt x="479086" y="223009"/>
                  <a:pt x="560475" y="241943"/>
                  <a:pt x="637156" y="269123"/>
                </a:cubicBezTo>
                <a:cubicBezTo>
                  <a:pt x="658406" y="272561"/>
                  <a:pt x="681421" y="274758"/>
                  <a:pt x="707083" y="274758"/>
                </a:cubicBezTo>
                <a:cubicBezTo>
                  <a:pt x="733141" y="274758"/>
                  <a:pt x="761927" y="272493"/>
                  <a:pt x="794362" y="266965"/>
                </a:cubicBezTo>
                <a:cubicBezTo>
                  <a:pt x="1051875" y="223013"/>
                  <a:pt x="1024701" y="60548"/>
                  <a:pt x="1282244" y="16596"/>
                </a:cubicBezTo>
                <a:cubicBezTo>
                  <a:pt x="1313452" y="11262"/>
                  <a:pt x="1341275" y="8964"/>
                  <a:pt x="1366533" y="8964"/>
                </a:cubicBezTo>
                <a:cubicBezTo>
                  <a:pt x="1393377" y="8964"/>
                  <a:pt x="1417324" y="11560"/>
                  <a:pt x="1439359" y="15867"/>
                </a:cubicBezTo>
                <a:cubicBezTo>
                  <a:pt x="1482156" y="24226"/>
                  <a:pt x="1517750" y="39028"/>
                  <a:pt x="1553313" y="53618"/>
                </a:cubicBezTo>
                <a:cubicBezTo>
                  <a:pt x="1607137" y="80721"/>
                  <a:pt x="1665708" y="94041"/>
                  <a:pt x="1723741" y="94041"/>
                </a:cubicBezTo>
                <a:cubicBezTo>
                  <a:pt x="1813577" y="94041"/>
                  <a:pt x="1902121" y="62122"/>
                  <a:pt x="196976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من سيربح المليون الموسوعة - التطبيقات على Google Play">
            <a:extLst>
              <a:ext uri="{FF2B5EF4-FFF2-40B4-BE49-F238E27FC236}">
                <a16:creationId xmlns:a16="http://schemas.microsoft.com/office/drawing/2014/main" id="{56C774E0-7453-49D1-B227-5542FD5E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46" y="6709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13">
            <a:extLst>
              <a:ext uri="{FF2B5EF4-FFF2-40B4-BE49-F238E27FC236}">
                <a16:creationId xmlns:a16="http://schemas.microsoft.com/office/drawing/2014/main" id="{6BAD0BDC-F8F6-429D-A9F0-5C795C970DDA}"/>
              </a:ext>
            </a:extLst>
          </p:cNvPr>
          <p:cNvSpPr txBox="1"/>
          <p:nvPr/>
        </p:nvSpPr>
        <p:spPr>
          <a:xfrm>
            <a:off x="4039565" y="1662484"/>
            <a:ext cx="4305782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sz="2800" b="0" i="0" u="none" strike="noStrike" kern="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أجيب عن أسئلة الثروة اللغوية</a:t>
            </a:r>
            <a:endParaRPr kumimoji="0" lang="ar-AE" sz="2800" b="0" i="0" u="none" strike="noStrike" kern="0" cap="none" spc="0" normalizeH="0" baseline="0" noProof="0" dirty="0">
              <a:ln w="0"/>
              <a:solidFill>
                <a:srgbClr val="191919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مربع نص 13">
            <a:extLst>
              <a:ext uri="{FF2B5EF4-FFF2-40B4-BE49-F238E27FC236}">
                <a16:creationId xmlns:a16="http://schemas.microsoft.com/office/drawing/2014/main" id="{A59AD272-246F-4D0D-91FF-E23230AFCF99}"/>
              </a:ext>
            </a:extLst>
          </p:cNvPr>
          <p:cNvSpPr txBox="1"/>
          <p:nvPr/>
        </p:nvSpPr>
        <p:spPr>
          <a:xfrm>
            <a:off x="4708479" y="1053067"/>
            <a:ext cx="3075188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sz="2800" b="1" i="0" u="none" strike="noStrike" kern="0" cap="none" spc="0" normalizeH="0" baseline="0" noProof="0" dirty="0">
                <a:ln w="10160">
                  <a:solidFill>
                    <a:srgbClr val="191919"/>
                  </a:solidFill>
                  <a:prstDash val="solid"/>
                </a:ln>
                <a:solidFill>
                  <a:srgbClr val="19191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الاستماع والمناقشة  :</a:t>
            </a:r>
            <a:endParaRPr kumimoji="0" lang="ar-AE" sz="2800" b="1" i="0" u="none" strike="noStrike" kern="0" cap="none" spc="0" normalizeH="0" baseline="0" noProof="0" dirty="0">
              <a:ln w="10160">
                <a:solidFill>
                  <a:srgbClr val="191919"/>
                </a:solidFill>
                <a:prstDash val="solid"/>
              </a:ln>
              <a:solidFill>
                <a:srgbClr val="19191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مربع نص 13">
            <a:extLst>
              <a:ext uri="{FF2B5EF4-FFF2-40B4-BE49-F238E27FC236}">
                <a16:creationId xmlns:a16="http://schemas.microsoft.com/office/drawing/2014/main" id="{0FF775DC-B4C2-4E03-A3BF-022A17E619E7}"/>
              </a:ext>
            </a:extLst>
          </p:cNvPr>
          <p:cNvSpPr txBox="1"/>
          <p:nvPr/>
        </p:nvSpPr>
        <p:spPr>
          <a:xfrm>
            <a:off x="3794075" y="2298003"/>
            <a:ext cx="4925115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sz="2800" b="0" i="0" u="none" strike="noStrike" kern="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باستخدام استراتيجية من سيربح المليون</a:t>
            </a:r>
            <a:endParaRPr kumimoji="0" lang="ar-AE" sz="2800" b="0" i="0" u="none" strike="noStrike" kern="0" cap="none" spc="0" normalizeH="0" baseline="0" noProof="0" dirty="0">
              <a:ln w="0"/>
              <a:solidFill>
                <a:srgbClr val="191919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من سيربح المليون - موسيقى اسطوريه (128  kbps) (s.shabakngy.com) (1)">
            <a:hlinkClick r:id="" action="ppaction://media"/>
            <a:extLst>
              <a:ext uri="{FF2B5EF4-FFF2-40B4-BE49-F238E27FC236}">
                <a16:creationId xmlns:a16="http://schemas.microsoft.com/office/drawing/2014/main" id="{408AADE2-E625-4F97-8DBA-5D46E9E4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728" y="760880"/>
            <a:ext cx="609600" cy="609600"/>
          </a:xfrm>
          <a:prstGeom prst="rect">
            <a:avLst/>
          </a:prstGeom>
        </p:spPr>
      </p:pic>
      <p:sp>
        <p:nvSpPr>
          <p:cNvPr id="19" name="QUESTION">
            <a:extLst>
              <a:ext uri="{FF2B5EF4-FFF2-40B4-BE49-F238E27FC236}">
                <a16:creationId xmlns:a16="http://schemas.microsoft.com/office/drawing/2014/main" id="{300E2AC4-9BA2-4AA5-BEF1-EFC9C3E3B4DE}"/>
              </a:ext>
            </a:extLst>
          </p:cNvPr>
          <p:cNvSpPr/>
          <p:nvPr/>
        </p:nvSpPr>
        <p:spPr>
          <a:xfrm>
            <a:off x="1074115" y="739015"/>
            <a:ext cx="6995770" cy="5847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مرادف دنا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ANSWER A">
            <a:extLst>
              <a:ext uri="{FF2B5EF4-FFF2-40B4-BE49-F238E27FC236}">
                <a16:creationId xmlns:a16="http://schemas.microsoft.com/office/drawing/2014/main" id="{1D4ACADA-5EF5-4F80-B33D-A27CDD744011}"/>
              </a:ext>
            </a:extLst>
          </p:cNvPr>
          <p:cNvSpPr/>
          <p:nvPr/>
        </p:nvSpPr>
        <p:spPr>
          <a:xfrm>
            <a:off x="786542" y="2155350"/>
            <a:ext cx="7666079" cy="51833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أحاط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ANSWER B">
            <a:extLst>
              <a:ext uri="{FF2B5EF4-FFF2-40B4-BE49-F238E27FC236}">
                <a16:creationId xmlns:a16="http://schemas.microsoft.com/office/drawing/2014/main" id="{27607DC1-2B90-4DEF-A328-51E3432A8549}"/>
              </a:ext>
            </a:extLst>
          </p:cNvPr>
          <p:cNvSpPr/>
          <p:nvPr/>
        </p:nvSpPr>
        <p:spPr>
          <a:xfrm>
            <a:off x="786543" y="2897700"/>
            <a:ext cx="7576872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ابتعد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ANSWER D">
            <a:extLst>
              <a:ext uri="{FF2B5EF4-FFF2-40B4-BE49-F238E27FC236}">
                <a16:creationId xmlns:a16="http://schemas.microsoft.com/office/drawing/2014/main" id="{CA096B05-9EDF-4D33-89F6-8B1397055D61}"/>
              </a:ext>
            </a:extLst>
          </p:cNvPr>
          <p:cNvSpPr/>
          <p:nvPr/>
        </p:nvSpPr>
        <p:spPr>
          <a:xfrm>
            <a:off x="786542" y="4298996"/>
            <a:ext cx="7666079" cy="51833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علم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ANSWER C">
            <a:extLst>
              <a:ext uri="{FF2B5EF4-FFF2-40B4-BE49-F238E27FC236}">
                <a16:creationId xmlns:a16="http://schemas.microsoft.com/office/drawing/2014/main" id="{D636C5F1-D923-46E3-A717-A2BE01568C76}"/>
              </a:ext>
            </a:extLst>
          </p:cNvPr>
          <p:cNvSpPr/>
          <p:nvPr/>
        </p:nvSpPr>
        <p:spPr>
          <a:xfrm>
            <a:off x="786544" y="3639900"/>
            <a:ext cx="7666080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اقترب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numSld="4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من سيربح المليون - موسيقى اسطوريه (128  kbps) (s.shabakngy.com) (1)">
            <a:hlinkClick r:id="" action="ppaction://media"/>
            <a:extLst>
              <a:ext uri="{FF2B5EF4-FFF2-40B4-BE49-F238E27FC236}">
                <a16:creationId xmlns:a16="http://schemas.microsoft.com/office/drawing/2014/main" id="{408AADE2-E625-4F97-8DBA-5D46E9E4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728" y="760880"/>
            <a:ext cx="609600" cy="609600"/>
          </a:xfrm>
          <a:prstGeom prst="rect">
            <a:avLst/>
          </a:prstGeom>
        </p:spPr>
      </p:pic>
      <p:sp>
        <p:nvSpPr>
          <p:cNvPr id="19" name="QUESTION">
            <a:extLst>
              <a:ext uri="{FF2B5EF4-FFF2-40B4-BE49-F238E27FC236}">
                <a16:creationId xmlns:a16="http://schemas.microsoft.com/office/drawing/2014/main" id="{300E2AC4-9BA2-4AA5-BEF1-EFC9C3E3B4DE}"/>
              </a:ext>
            </a:extLst>
          </p:cNvPr>
          <p:cNvSpPr/>
          <p:nvPr/>
        </p:nvSpPr>
        <p:spPr>
          <a:xfrm>
            <a:off x="1074115" y="739015"/>
            <a:ext cx="6995770" cy="5847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مرادف القسوة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ANSWER A">
            <a:extLst>
              <a:ext uri="{FF2B5EF4-FFF2-40B4-BE49-F238E27FC236}">
                <a16:creationId xmlns:a16="http://schemas.microsoft.com/office/drawing/2014/main" id="{1D4ACADA-5EF5-4F80-B33D-A27CDD744011}"/>
              </a:ext>
            </a:extLst>
          </p:cNvPr>
          <p:cNvSpPr/>
          <p:nvPr/>
        </p:nvSpPr>
        <p:spPr>
          <a:xfrm>
            <a:off x="786542" y="2155350"/>
            <a:ext cx="7666079" cy="51833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القوة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ANSWER B">
            <a:extLst>
              <a:ext uri="{FF2B5EF4-FFF2-40B4-BE49-F238E27FC236}">
                <a16:creationId xmlns:a16="http://schemas.microsoft.com/office/drawing/2014/main" id="{27607DC1-2B90-4DEF-A328-51E3432A8549}"/>
              </a:ext>
            </a:extLst>
          </p:cNvPr>
          <p:cNvSpPr/>
          <p:nvPr/>
        </p:nvSpPr>
        <p:spPr>
          <a:xfrm>
            <a:off x="786543" y="2897700"/>
            <a:ext cx="7576872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اللين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ANSWER D">
            <a:extLst>
              <a:ext uri="{FF2B5EF4-FFF2-40B4-BE49-F238E27FC236}">
                <a16:creationId xmlns:a16="http://schemas.microsoft.com/office/drawing/2014/main" id="{CA096B05-9EDF-4D33-89F6-8B1397055D61}"/>
              </a:ext>
            </a:extLst>
          </p:cNvPr>
          <p:cNvSpPr/>
          <p:nvPr/>
        </p:nvSpPr>
        <p:spPr>
          <a:xfrm>
            <a:off x="786541" y="3592604"/>
            <a:ext cx="7666079" cy="51833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الذكاء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ANSWER C">
            <a:extLst>
              <a:ext uri="{FF2B5EF4-FFF2-40B4-BE49-F238E27FC236}">
                <a16:creationId xmlns:a16="http://schemas.microsoft.com/office/drawing/2014/main" id="{D636C5F1-D923-46E3-A717-A2BE01568C76}"/>
              </a:ext>
            </a:extLst>
          </p:cNvPr>
          <p:cNvSpPr/>
          <p:nvPr/>
        </p:nvSpPr>
        <p:spPr>
          <a:xfrm>
            <a:off x="786541" y="4351107"/>
            <a:ext cx="7666080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الشدة/القسوة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7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من سيربح المليون - موسيقى اسطوريه (128  kbps) (s.shabakngy.com) (1)">
            <a:hlinkClick r:id="" action="ppaction://media"/>
            <a:extLst>
              <a:ext uri="{FF2B5EF4-FFF2-40B4-BE49-F238E27FC236}">
                <a16:creationId xmlns:a16="http://schemas.microsoft.com/office/drawing/2014/main" id="{408AADE2-E625-4F97-8DBA-5D46E9E4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728" y="760880"/>
            <a:ext cx="609600" cy="609600"/>
          </a:xfrm>
          <a:prstGeom prst="rect">
            <a:avLst/>
          </a:prstGeom>
        </p:spPr>
      </p:pic>
      <p:sp>
        <p:nvSpPr>
          <p:cNvPr id="19" name="QUESTION">
            <a:extLst>
              <a:ext uri="{FF2B5EF4-FFF2-40B4-BE49-F238E27FC236}">
                <a16:creationId xmlns:a16="http://schemas.microsoft.com/office/drawing/2014/main" id="{300E2AC4-9BA2-4AA5-BEF1-EFC9C3E3B4DE}"/>
              </a:ext>
            </a:extLst>
          </p:cNvPr>
          <p:cNvSpPr/>
          <p:nvPr/>
        </p:nvSpPr>
        <p:spPr>
          <a:xfrm>
            <a:off x="1074115" y="739015"/>
            <a:ext cx="6995770" cy="5847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ضد واجم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ANSWER A">
            <a:extLst>
              <a:ext uri="{FF2B5EF4-FFF2-40B4-BE49-F238E27FC236}">
                <a16:creationId xmlns:a16="http://schemas.microsoft.com/office/drawing/2014/main" id="{1D4ACADA-5EF5-4F80-B33D-A27CDD744011}"/>
              </a:ext>
            </a:extLst>
          </p:cNvPr>
          <p:cNvSpPr/>
          <p:nvPr/>
        </p:nvSpPr>
        <p:spPr>
          <a:xfrm>
            <a:off x="786541" y="4332569"/>
            <a:ext cx="7666079" cy="51833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KW" sz="4000" b="1" kern="120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يقين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ANSWER B">
            <a:extLst>
              <a:ext uri="{FF2B5EF4-FFF2-40B4-BE49-F238E27FC236}">
                <a16:creationId xmlns:a16="http://schemas.microsoft.com/office/drawing/2014/main" id="{27607DC1-2B90-4DEF-A328-51E3432A8549}"/>
              </a:ext>
            </a:extLst>
          </p:cNvPr>
          <p:cNvSpPr/>
          <p:nvPr/>
        </p:nvSpPr>
        <p:spPr>
          <a:xfrm>
            <a:off x="786543" y="2897700"/>
            <a:ext cx="7576872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حزين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ANSWER D">
            <a:extLst>
              <a:ext uri="{FF2B5EF4-FFF2-40B4-BE49-F238E27FC236}">
                <a16:creationId xmlns:a16="http://schemas.microsoft.com/office/drawing/2014/main" id="{CA096B05-9EDF-4D33-89F6-8B1397055D61}"/>
              </a:ext>
            </a:extLst>
          </p:cNvPr>
          <p:cNvSpPr/>
          <p:nvPr/>
        </p:nvSpPr>
        <p:spPr>
          <a:xfrm>
            <a:off x="786541" y="3592604"/>
            <a:ext cx="7666079" cy="51833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فلكي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ANSWER C">
            <a:extLst>
              <a:ext uri="{FF2B5EF4-FFF2-40B4-BE49-F238E27FC236}">
                <a16:creationId xmlns:a16="http://schemas.microsoft.com/office/drawing/2014/main" id="{D636C5F1-D923-46E3-A717-A2BE01568C76}"/>
              </a:ext>
            </a:extLst>
          </p:cNvPr>
          <p:cNvSpPr/>
          <p:nvPr/>
        </p:nvSpPr>
        <p:spPr>
          <a:xfrm>
            <a:off x="738960" y="2138936"/>
            <a:ext cx="7666080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متهلهل/منشرح/سعيد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27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من سيربح المليون - موسيقى اسطوريه (128  kbps) (s.shabakngy.com) (1)">
            <a:hlinkClick r:id="" action="ppaction://media"/>
            <a:extLst>
              <a:ext uri="{FF2B5EF4-FFF2-40B4-BE49-F238E27FC236}">
                <a16:creationId xmlns:a16="http://schemas.microsoft.com/office/drawing/2014/main" id="{408AADE2-E625-4F97-8DBA-5D46E9E4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728" y="760880"/>
            <a:ext cx="609600" cy="609600"/>
          </a:xfrm>
          <a:prstGeom prst="rect">
            <a:avLst/>
          </a:prstGeom>
        </p:spPr>
      </p:pic>
      <p:sp>
        <p:nvSpPr>
          <p:cNvPr id="19" name="QUESTION">
            <a:extLst>
              <a:ext uri="{FF2B5EF4-FFF2-40B4-BE49-F238E27FC236}">
                <a16:creationId xmlns:a16="http://schemas.microsoft.com/office/drawing/2014/main" id="{300E2AC4-9BA2-4AA5-BEF1-EFC9C3E3B4DE}"/>
              </a:ext>
            </a:extLst>
          </p:cNvPr>
          <p:cNvSpPr/>
          <p:nvPr/>
        </p:nvSpPr>
        <p:spPr>
          <a:xfrm>
            <a:off x="1074115" y="739015"/>
            <a:ext cx="6995770" cy="5847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جمع حكمة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ANSWER A">
            <a:extLst>
              <a:ext uri="{FF2B5EF4-FFF2-40B4-BE49-F238E27FC236}">
                <a16:creationId xmlns:a16="http://schemas.microsoft.com/office/drawing/2014/main" id="{1D4ACADA-5EF5-4F80-B33D-A27CDD744011}"/>
              </a:ext>
            </a:extLst>
          </p:cNvPr>
          <p:cNvSpPr/>
          <p:nvPr/>
        </p:nvSpPr>
        <p:spPr>
          <a:xfrm>
            <a:off x="786541" y="4332569"/>
            <a:ext cx="7666079" cy="51833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KW" sz="4000" b="1" kern="120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حكيم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ANSWER B">
            <a:extLst>
              <a:ext uri="{FF2B5EF4-FFF2-40B4-BE49-F238E27FC236}">
                <a16:creationId xmlns:a16="http://schemas.microsoft.com/office/drawing/2014/main" id="{27607DC1-2B90-4DEF-A328-51E3432A8549}"/>
              </a:ext>
            </a:extLst>
          </p:cNvPr>
          <p:cNvSpPr/>
          <p:nvPr/>
        </p:nvSpPr>
        <p:spPr>
          <a:xfrm>
            <a:off x="819993" y="2186567"/>
            <a:ext cx="7576872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أحكام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ANSWER D">
            <a:extLst>
              <a:ext uri="{FF2B5EF4-FFF2-40B4-BE49-F238E27FC236}">
                <a16:creationId xmlns:a16="http://schemas.microsoft.com/office/drawing/2014/main" id="{CA096B05-9EDF-4D33-89F6-8B1397055D61}"/>
              </a:ext>
            </a:extLst>
          </p:cNvPr>
          <p:cNvSpPr/>
          <p:nvPr/>
        </p:nvSpPr>
        <p:spPr>
          <a:xfrm>
            <a:off x="786541" y="3592604"/>
            <a:ext cx="7666079" cy="51833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KW" sz="4000" b="1" kern="120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حُكم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ANSWER C">
            <a:extLst>
              <a:ext uri="{FF2B5EF4-FFF2-40B4-BE49-F238E27FC236}">
                <a16:creationId xmlns:a16="http://schemas.microsoft.com/office/drawing/2014/main" id="{D636C5F1-D923-46E3-A717-A2BE01568C76}"/>
              </a:ext>
            </a:extLst>
          </p:cNvPr>
          <p:cNvSpPr/>
          <p:nvPr/>
        </p:nvSpPr>
        <p:spPr>
          <a:xfrm>
            <a:off x="819993" y="2889585"/>
            <a:ext cx="7666080" cy="435226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حِكم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8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ٕجابة خاطئ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656395" flipH="1">
            <a:off x="7757118" y="-17518"/>
            <a:ext cx="1157039" cy="16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04" y="248106"/>
            <a:ext cx="7011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521" y="233098"/>
            <a:ext cx="415200" cy="7900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B458EF2-108B-48FB-80D2-939EB1C9B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162927"/>
              </p:ext>
            </p:extLst>
          </p:nvPr>
        </p:nvGraphicFramePr>
        <p:xfrm>
          <a:off x="387372" y="1597895"/>
          <a:ext cx="8504499" cy="2802425"/>
        </p:xfrm>
        <a:graphic>
          <a:graphicData uri="http://schemas.openxmlformats.org/drawingml/2006/table">
            <a:tbl>
              <a:tblPr rtl="1" firstRow="1" firstCol="1" bandRow="1">
                <a:tableStyleId>{E05B6472-8799-4596-AC02-4C06D7204D27}</a:tableStyleId>
              </a:tblPr>
              <a:tblGrid>
                <a:gridCol w="4884828">
                  <a:extLst>
                    <a:ext uri="{9D8B030D-6E8A-4147-A177-3AD203B41FA5}">
                      <a16:colId xmlns:a16="http://schemas.microsoft.com/office/drawing/2014/main" val="4046633495"/>
                    </a:ext>
                  </a:extLst>
                </a:gridCol>
                <a:gridCol w="3619671">
                  <a:extLst>
                    <a:ext uri="{9D8B030D-6E8A-4147-A177-3AD203B41FA5}">
                      <a16:colId xmlns:a16="http://schemas.microsoft.com/office/drawing/2014/main" val="2180128339"/>
                    </a:ext>
                  </a:extLst>
                </a:gridCol>
              </a:tblGrid>
              <a:tr h="7130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28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الكلمة في جملة</a:t>
                      </a:r>
                      <a:endParaRPr lang="en-US" sz="16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280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معناها السياقي</a:t>
                      </a:r>
                      <a:endParaRPr lang="en-US" sz="160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193813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الشرطي المجرة بجريمته 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حمله على الاعتراف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19682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الأب الخيمة في المخيم.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أثبتها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040016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القاضي صحة التوقيع 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أقر بصحته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4446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DFE6E27-0D4F-4950-88FE-7BFFAD373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982" y="647379"/>
            <a:ext cx="64523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نتعرف على المعنى </a:t>
            </a:r>
            <a:r>
              <a:rPr kumimoji="0" lang="ar-KW" altLang="en-US" sz="32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السياقي</a:t>
            </a: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لكلمة </a:t>
            </a:r>
            <a:r>
              <a:rPr kumimoji="0" lang="ar-KW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KW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قرر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6EB0AEC-0598-4E8F-B20F-63CC51E54B58}"/>
              </a:ext>
            </a:extLst>
          </p:cNvPr>
          <p:cNvSpPr/>
          <p:nvPr/>
        </p:nvSpPr>
        <p:spPr>
          <a:xfrm>
            <a:off x="602704" y="2372810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C201599-1674-4EC6-A318-5C4EFD29F975}"/>
              </a:ext>
            </a:extLst>
          </p:cNvPr>
          <p:cNvSpPr/>
          <p:nvPr/>
        </p:nvSpPr>
        <p:spPr>
          <a:xfrm>
            <a:off x="755104" y="3040468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E740AA-8924-49F9-B2F7-798C112929D1}"/>
              </a:ext>
            </a:extLst>
          </p:cNvPr>
          <p:cNvSpPr/>
          <p:nvPr/>
        </p:nvSpPr>
        <p:spPr>
          <a:xfrm>
            <a:off x="755104" y="3757325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669E309-0094-43EC-876D-6F17DFB820FE}"/>
              </a:ext>
            </a:extLst>
          </p:cNvPr>
          <p:cNvSpPr txBox="1"/>
          <p:nvPr/>
        </p:nvSpPr>
        <p:spPr>
          <a:xfrm>
            <a:off x="0" y="106601"/>
            <a:ext cx="9144000" cy="58477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8">
              <a:defRPr/>
            </a:pPr>
            <a:r>
              <a:rPr lang="ar-KW" sz="3200" b="1" dirty="0">
                <a:ln w="11430"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الحظ والعبارات الثلاث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CF16536-78AA-4D51-8F18-AB197F10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48" y="791736"/>
            <a:ext cx="6363104" cy="41175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656395" flipH="1">
            <a:off x="7757118" y="-17518"/>
            <a:ext cx="1157039" cy="16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04" y="248106"/>
            <a:ext cx="7011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521" y="233098"/>
            <a:ext cx="415200" cy="7900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B458EF2-108B-48FB-80D2-939EB1C9B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50742"/>
              </p:ext>
            </p:extLst>
          </p:nvPr>
        </p:nvGraphicFramePr>
        <p:xfrm>
          <a:off x="387372" y="1597895"/>
          <a:ext cx="8504499" cy="2802425"/>
        </p:xfrm>
        <a:graphic>
          <a:graphicData uri="http://schemas.openxmlformats.org/drawingml/2006/table">
            <a:tbl>
              <a:tblPr rtl="1" firstRow="1" firstCol="1" bandRow="1">
                <a:tableStyleId>{E05B6472-8799-4596-AC02-4C06D7204D27}</a:tableStyleId>
              </a:tblPr>
              <a:tblGrid>
                <a:gridCol w="4884828">
                  <a:extLst>
                    <a:ext uri="{9D8B030D-6E8A-4147-A177-3AD203B41FA5}">
                      <a16:colId xmlns:a16="http://schemas.microsoft.com/office/drawing/2014/main" val="4046633495"/>
                    </a:ext>
                  </a:extLst>
                </a:gridCol>
                <a:gridCol w="3619671">
                  <a:extLst>
                    <a:ext uri="{9D8B030D-6E8A-4147-A177-3AD203B41FA5}">
                      <a16:colId xmlns:a16="http://schemas.microsoft.com/office/drawing/2014/main" val="2180128339"/>
                    </a:ext>
                  </a:extLst>
                </a:gridCol>
              </a:tblGrid>
              <a:tr h="7130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28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الكلمة في جملة</a:t>
                      </a:r>
                      <a:endParaRPr lang="en-US" sz="16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280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معناها السياقي</a:t>
                      </a:r>
                      <a:endParaRPr lang="en-US" sz="160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193813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المعلم المسألة للطلاب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وضّح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19682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الأب السفر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اتخذ قراراً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040016"/>
                  </a:ext>
                </a:extLst>
              </a:tr>
              <a:tr h="6964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dirty="0">
                          <a:effectLst/>
                        </a:rPr>
                        <a:t>قرّر الأب السماح لأبنه بالسفر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600" b="1" dirty="0">
                          <a:solidFill>
                            <a:srgbClr val="FF0000"/>
                          </a:solidFill>
                          <a:effectLst/>
                        </a:rPr>
                        <a:t>وافق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4446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DFE6E27-0D4F-4950-88FE-7BFFAD373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982" y="647379"/>
            <a:ext cx="64523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نتعرف على المعنى </a:t>
            </a:r>
            <a:r>
              <a:rPr kumimoji="0" lang="ar-KW" altLang="en-US" sz="32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السياقي</a:t>
            </a: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لكلمة </a:t>
            </a:r>
            <a:r>
              <a:rPr kumimoji="0" lang="ar-KW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KW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قرر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6EB0AEC-0598-4E8F-B20F-63CC51E54B58}"/>
              </a:ext>
            </a:extLst>
          </p:cNvPr>
          <p:cNvSpPr/>
          <p:nvPr/>
        </p:nvSpPr>
        <p:spPr>
          <a:xfrm>
            <a:off x="602704" y="2342433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C201599-1674-4EC6-A318-5C4EFD29F975}"/>
              </a:ext>
            </a:extLst>
          </p:cNvPr>
          <p:cNvSpPr/>
          <p:nvPr/>
        </p:nvSpPr>
        <p:spPr>
          <a:xfrm>
            <a:off x="602704" y="3040468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E740AA-8924-49F9-B2F7-798C112929D1}"/>
              </a:ext>
            </a:extLst>
          </p:cNvPr>
          <p:cNvSpPr/>
          <p:nvPr/>
        </p:nvSpPr>
        <p:spPr>
          <a:xfrm>
            <a:off x="755104" y="3757325"/>
            <a:ext cx="3216942" cy="544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437" y="2277951"/>
            <a:ext cx="3175126" cy="28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97036">
            <a:off x="7635787" y="2808333"/>
            <a:ext cx="829408" cy="244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2325" y="831375"/>
            <a:ext cx="415200" cy="7900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55ABA04A-4C6E-48DE-96DA-E86F4491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09" y="-6460"/>
            <a:ext cx="813395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تصريف كلمة </a:t>
            </a:r>
            <a:r>
              <a:rPr kumimoji="0" lang="ar-KW" altLang="en-US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قرب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KW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القريب – الأقارب – القارب – القوارب – المقرّب – القُرْب – أقرب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ED9AFB6D-6576-4CBF-8995-A2FD14C9F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02281"/>
              </p:ext>
            </p:extLst>
          </p:nvPr>
        </p:nvGraphicFramePr>
        <p:xfrm>
          <a:off x="89210" y="1148574"/>
          <a:ext cx="6077414" cy="3840219"/>
        </p:xfrm>
        <a:graphic>
          <a:graphicData uri="http://schemas.openxmlformats.org/drawingml/2006/table">
            <a:tbl>
              <a:tblPr firstRow="1" bandRow="1">
                <a:tableStyleId>{E05B6472-8799-4596-AC02-4C06D7204D27}</a:tableStyleId>
              </a:tblPr>
              <a:tblGrid>
                <a:gridCol w="6077414">
                  <a:extLst>
                    <a:ext uri="{9D8B030D-6E8A-4147-A177-3AD203B41FA5}">
                      <a16:colId xmlns:a16="http://schemas.microsoft.com/office/drawing/2014/main" val="821683387"/>
                    </a:ext>
                  </a:extLst>
                </a:gridCol>
              </a:tblGrid>
              <a:tr h="40731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ar-KW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  <a:sym typeface="Arial"/>
                        </a:rPr>
                        <a:t>1- أسكن في مكان ............. من الجمعية  .</a:t>
                      </a: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792194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KW" sz="2800" dirty="0">
                          <a:effectLst/>
                          <a:cs typeface="+mn-cs"/>
                        </a:rPr>
                        <a:t>2- أحرص على التواصل مع ..............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07963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KW" sz="2800" dirty="0">
                          <a:effectLst/>
                          <a:cs typeface="+mn-cs"/>
                        </a:rPr>
                        <a:t>3- محمد هو صديقي ............. 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940471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KW" sz="2800" dirty="0">
                          <a:effectLst/>
                          <a:cs typeface="+mn-cs"/>
                        </a:rPr>
                        <a:t>4- ابتهج عند رؤية ................ على مياه الخليج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988631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KW" sz="2800" dirty="0">
                          <a:effectLst/>
                          <a:cs typeface="+mn-cs"/>
                        </a:rPr>
                        <a:t>5- الله تعالى .. ........... للعبد من حرب الوريد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062115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KW" sz="2800" dirty="0">
                          <a:effectLst/>
                          <a:cs typeface="+mn-cs"/>
                        </a:rPr>
                        <a:t>6- ذهبت في رحلة بحرية على ..............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358270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D001CF53-906E-4298-A4FD-09124701B823}"/>
              </a:ext>
            </a:extLst>
          </p:cNvPr>
          <p:cNvSpPr/>
          <p:nvPr/>
        </p:nvSpPr>
        <p:spPr>
          <a:xfrm>
            <a:off x="2727163" y="1148574"/>
            <a:ext cx="974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قريب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71E506-D643-484E-A8A8-102B8E4A7DEF}"/>
              </a:ext>
            </a:extLst>
          </p:cNvPr>
          <p:cNvSpPr/>
          <p:nvPr/>
        </p:nvSpPr>
        <p:spPr>
          <a:xfrm>
            <a:off x="1400215" y="1661381"/>
            <a:ext cx="1258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الأقارب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8CB6A38-13BE-412B-B123-0D06A41B9A69}"/>
              </a:ext>
            </a:extLst>
          </p:cNvPr>
          <p:cNvSpPr/>
          <p:nvPr/>
        </p:nvSpPr>
        <p:spPr>
          <a:xfrm>
            <a:off x="2443507" y="2315490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المقرب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378E7D2-9285-49C0-80AE-C0C41DAD442F}"/>
              </a:ext>
            </a:extLst>
          </p:cNvPr>
          <p:cNvSpPr/>
          <p:nvPr/>
        </p:nvSpPr>
        <p:spPr>
          <a:xfrm>
            <a:off x="2443507" y="2969599"/>
            <a:ext cx="135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القوارب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3A4974B-4EE7-4088-990D-0FA4B3BFB569}"/>
              </a:ext>
            </a:extLst>
          </p:cNvPr>
          <p:cNvSpPr/>
          <p:nvPr/>
        </p:nvSpPr>
        <p:spPr>
          <a:xfrm>
            <a:off x="3336435" y="3644879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أقرب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9DA1A9C-D92B-4C95-88E8-AE2F627B0E34}"/>
              </a:ext>
            </a:extLst>
          </p:cNvPr>
          <p:cNvSpPr/>
          <p:nvPr/>
        </p:nvSpPr>
        <p:spPr>
          <a:xfrm>
            <a:off x="1299783" y="4291210"/>
            <a:ext cx="1151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القارب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53"/>
          <p:cNvPicPr preferRelativeResize="0"/>
          <p:nvPr/>
        </p:nvPicPr>
        <p:blipFill rotWithShape="1">
          <a:blip r:embed="rId4">
            <a:alphaModFix amt="69000"/>
          </a:blip>
          <a:srcRect l="179" r="189"/>
          <a:stretch/>
        </p:blipFill>
        <p:spPr>
          <a:xfrm rot="4367542">
            <a:off x="2583589" y="47194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275" y="1397625"/>
            <a:ext cx="2849123" cy="289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0466">
            <a:off x="1246687" y="2458953"/>
            <a:ext cx="2209081" cy="180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17975" y="404761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6263" y="542125"/>
            <a:ext cx="7011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3728850" y="3124238"/>
            <a:ext cx="415200" cy="7900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BE91A58-99DA-49DA-9A9D-0DA458C0B4A6}"/>
              </a:ext>
            </a:extLst>
          </p:cNvPr>
          <p:cNvSpPr/>
          <p:nvPr/>
        </p:nvSpPr>
        <p:spPr>
          <a:xfrm>
            <a:off x="4078930" y="2019262"/>
            <a:ext cx="4572000" cy="5329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KW" sz="2800" u="sng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استخلص القيمة السلوكية من القصة 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F250229-0937-47CB-B073-E1C8AE7F8E84}"/>
              </a:ext>
            </a:extLst>
          </p:cNvPr>
          <p:cNvSpPr/>
          <p:nvPr/>
        </p:nvSpPr>
        <p:spPr>
          <a:xfrm>
            <a:off x="5216218" y="1119444"/>
            <a:ext cx="2297424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4- الممارسة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9AA1355-8915-482D-BC1E-A76D8AEEE7F6}"/>
              </a:ext>
            </a:extLst>
          </p:cNvPr>
          <p:cNvSpPr/>
          <p:nvPr/>
        </p:nvSpPr>
        <p:spPr>
          <a:xfrm>
            <a:off x="5248278" y="2591335"/>
            <a:ext cx="2265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طاعة الوالدين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C1E0166-1F7F-4848-8218-0ED9913078BF}"/>
              </a:ext>
            </a:extLst>
          </p:cNvPr>
          <p:cNvSpPr/>
          <p:nvPr/>
        </p:nvSpPr>
        <p:spPr>
          <a:xfrm>
            <a:off x="5786085" y="3315336"/>
            <a:ext cx="118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الصدق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FB49372-6025-428E-9D32-F42DEE4BC13E}"/>
              </a:ext>
            </a:extLst>
          </p:cNvPr>
          <p:cNvSpPr/>
          <p:nvPr/>
        </p:nvSpPr>
        <p:spPr>
          <a:xfrm>
            <a:off x="5846998" y="4119463"/>
            <a:ext cx="1067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</a:rPr>
              <a:t>الوفاء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5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82519" y="525118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1995" y="400998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تنتهى الحصة</a:t>
            </a:r>
          </a:p>
        </p:txBody>
      </p:sp>
      <p:pic>
        <p:nvPicPr>
          <p:cNvPr id="8" name="صوت (جرس المدرسة) للمونتاج_ مفيد جداً">
            <a:hlinkClick r:id="" action="ppaction://media"/>
            <a:extLst>
              <a:ext uri="{FF2B5EF4-FFF2-40B4-BE49-F238E27FC236}">
                <a16:creationId xmlns:a16="http://schemas.microsoft.com/office/drawing/2014/main" id="{BB4DD58A-ED61-4796-844B-8A021BA89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" r="89418" b="29629"/>
          <a:stretch/>
        </p:blipFill>
        <p:spPr>
          <a:xfrm flipH="1" flipV="1">
            <a:off x="2696533" y="2954176"/>
            <a:ext cx="54026" cy="202088"/>
          </a:xfrm>
          <a:prstGeom prst="rect">
            <a:avLst/>
          </a:prstGeom>
        </p:spPr>
      </p:pic>
      <p:pic>
        <p:nvPicPr>
          <p:cNvPr id="9" name="Picture 2" descr="🔔 Bell Emoji">
            <a:extLst>
              <a:ext uri="{FF2B5EF4-FFF2-40B4-BE49-F238E27FC236}">
                <a16:creationId xmlns:a16="http://schemas.microsoft.com/office/drawing/2014/main" id="{20B5A528-BCE5-445D-BE90-A39D761CD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16" y="1554957"/>
            <a:ext cx="2399158" cy="23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2368532" y="1570802"/>
            <a:ext cx="4572000" cy="297068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أتحدث عن موقف واجت فيه مشكلة، وبحسن التخطيط تغلبت على الموقف، وذلك في لغة سليمة مترابطة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645281" y="766197"/>
            <a:ext cx="2018501" cy="64633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التمهيد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1928014" y="2491022"/>
            <a:ext cx="5064777" cy="754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أقرأ النص الآتي قراءة صامته واعية 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523286" y="1384885"/>
            <a:ext cx="187423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2- </a:t>
            </a: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القراءة</a:t>
            </a:r>
            <a:r>
              <a:rPr lang="ar-KW" sz="36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6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14607" r="3741" b="33401"/>
          <a:stretch/>
        </p:blipFill>
        <p:spPr bwMode="auto">
          <a:xfrm>
            <a:off x="272080" y="1360448"/>
            <a:ext cx="8871920" cy="352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86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65613" r="4248" b="1645"/>
          <a:stretch/>
        </p:blipFill>
        <p:spPr bwMode="auto">
          <a:xfrm>
            <a:off x="136040" y="352657"/>
            <a:ext cx="8871920" cy="221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579" r="3525" b="77419"/>
          <a:stretch/>
        </p:blipFill>
        <p:spPr bwMode="auto">
          <a:xfrm>
            <a:off x="134084" y="2560599"/>
            <a:ext cx="8885027" cy="247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2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545" r="3557" b="37347"/>
          <a:stretch/>
        </p:blipFill>
        <p:spPr bwMode="auto">
          <a:xfrm>
            <a:off x="129486" y="252296"/>
            <a:ext cx="8885027" cy="45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62814" r="3557" b="1035"/>
          <a:stretch/>
        </p:blipFill>
        <p:spPr bwMode="auto">
          <a:xfrm>
            <a:off x="129486" y="252296"/>
            <a:ext cx="8885027" cy="407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7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1" t="8184" r="6820" b="51742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9526"/>
      </p:ext>
    </p:extLst>
  </p:cSld>
  <p:clrMapOvr>
    <a:masterClrMapping/>
  </p:clrMapOvr>
</p:sld>
</file>

<file path=ppt/theme/theme1.xml><?xml version="1.0" encoding="utf-8"?>
<a:theme xmlns:a="http://schemas.openxmlformats.org/drawingml/2006/main" name="Enjoy Poetry Break Day by Slidesgo">
  <a:themeElements>
    <a:clrScheme name="Simple Light">
      <a:dk1>
        <a:srgbClr val="4B2100"/>
      </a:dk1>
      <a:lt1>
        <a:srgbClr val="FFFFFF"/>
      </a:lt1>
      <a:dk2>
        <a:srgbClr val="FFEFF3"/>
      </a:dk2>
      <a:lt2>
        <a:srgbClr val="E2BF93"/>
      </a:lt2>
      <a:accent1>
        <a:srgbClr val="A5532E"/>
      </a:accent1>
      <a:accent2>
        <a:srgbClr val="EF660E"/>
      </a:accent2>
      <a:accent3>
        <a:srgbClr val="EAB748"/>
      </a:accent3>
      <a:accent4>
        <a:srgbClr val="D45374"/>
      </a:accent4>
      <a:accent5>
        <a:srgbClr val="F4D0CA"/>
      </a:accent5>
      <a:accent6>
        <a:srgbClr val="4E466C"/>
      </a:accent6>
      <a:hlink>
        <a:srgbClr val="4B2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Waves - Business Plan Basic Template by Slidesgo">
  <a:themeElements>
    <a:clrScheme name="Simple Light">
      <a:dk1>
        <a:srgbClr val="191919"/>
      </a:dk1>
      <a:lt1>
        <a:srgbClr val="FFFFFF"/>
      </a:lt1>
      <a:dk2>
        <a:srgbClr val="70BCCC"/>
      </a:dk2>
      <a:lt2>
        <a:srgbClr val="96D6DD"/>
      </a:lt2>
      <a:accent1>
        <a:srgbClr val="DBF5F8"/>
      </a:accent1>
      <a:accent2>
        <a:srgbClr val="CCBFA3"/>
      </a:accent2>
      <a:accent3>
        <a:srgbClr val="E6DAC1"/>
      </a:accent3>
      <a:accent4>
        <a:srgbClr val="FAF4E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291</Words>
  <Application>Microsoft Office PowerPoint</Application>
  <PresentationFormat>عرض على الشاشة (16:9)</PresentationFormat>
  <Paragraphs>92</Paragraphs>
  <Slides>23</Slides>
  <Notes>15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23</vt:i4>
      </vt:variant>
    </vt:vector>
  </HeadingPairs>
  <TitlesOfParts>
    <vt:vector size="32" baseType="lpstr">
      <vt:lpstr>Albert Sans</vt:lpstr>
      <vt:lpstr>Manrope</vt:lpstr>
      <vt:lpstr>Montserrat</vt:lpstr>
      <vt:lpstr>Arial</vt:lpstr>
      <vt:lpstr>Bitter</vt:lpstr>
      <vt:lpstr>Calibri</vt:lpstr>
      <vt:lpstr>Berkshire Swash</vt:lpstr>
      <vt:lpstr>Enjoy Poetry Break Day by Slidesgo</vt:lpstr>
      <vt:lpstr>Simple Waves - Business Plan Basic Template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Enjoy Poetry Break Day!</dc:title>
  <dc:creator>MSI</dc:creator>
  <cp:lastModifiedBy>دانه محمد راشد راشد</cp:lastModifiedBy>
  <cp:revision>10</cp:revision>
  <dcterms:modified xsi:type="dcterms:W3CDTF">2023-06-12T14:31:07Z</dcterms:modified>
</cp:coreProperties>
</file>