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82" r:id="rId1"/>
    <p:sldMasterId id="2147483686" r:id="rId2"/>
  </p:sldMasterIdLst>
  <p:notesMasterIdLst>
    <p:notesMasterId r:id="rId23"/>
  </p:notesMasterIdLst>
  <p:sldIdLst>
    <p:sldId id="256" r:id="rId3"/>
    <p:sldId id="700" r:id="rId4"/>
    <p:sldId id="259" r:id="rId5"/>
    <p:sldId id="709" r:id="rId6"/>
    <p:sldId id="710" r:id="rId7"/>
    <p:sldId id="713" r:id="rId8"/>
    <p:sldId id="714" r:id="rId9"/>
    <p:sldId id="715" r:id="rId10"/>
    <p:sldId id="711" r:id="rId11"/>
    <p:sldId id="716" r:id="rId12"/>
    <p:sldId id="717" r:id="rId13"/>
    <p:sldId id="718" r:id="rId14"/>
    <p:sldId id="725" r:id="rId15"/>
    <p:sldId id="730" r:id="rId16"/>
    <p:sldId id="729" r:id="rId17"/>
    <p:sldId id="727" r:id="rId18"/>
    <p:sldId id="262" r:id="rId19"/>
    <p:sldId id="270" r:id="rId20"/>
    <p:sldId id="728" r:id="rId21"/>
    <p:sldId id="724" r:id="rId22"/>
  </p:sldIdLst>
  <p:sldSz cx="9144000" cy="5143500" type="screen16x9"/>
  <p:notesSz cx="6858000" cy="9144000"/>
  <p:embeddedFontLst>
    <p:embeddedFont>
      <p:font typeface="Berkshire Swash" panose="020B0604020202020204" charset="0"/>
      <p:regular r:id="rId24"/>
    </p:embeddedFont>
    <p:embeddedFont>
      <p:font typeface="Bitter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alibri Light" panose="020F0302020204030204" pitchFamily="34" charset="0"/>
      <p:regular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FF3"/>
    <a:srgbClr val="FB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5B6472-8799-4596-AC02-4C06D7204D27}">
  <a:tblStyle styleId="{E05B6472-8799-4596-AC02-4C06D7204D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301" autoAdjust="0"/>
  </p:normalViewPr>
  <p:slideViewPr>
    <p:cSldViewPr snapToGrid="0">
      <p:cViewPr varScale="1">
        <p:scale>
          <a:sx n="93" d="100"/>
          <a:sy n="93" d="100"/>
        </p:scale>
        <p:origin x="360" y="78"/>
      </p:cViewPr>
      <p:guideLst/>
    </p:cSldViewPr>
  </p:slideViewPr>
  <p:outlineViewPr>
    <p:cViewPr>
      <p:scale>
        <a:sx n="33" d="100"/>
        <a:sy n="33" d="100"/>
      </p:scale>
      <p:origin x="0" y="-426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1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71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794e6dd1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8794e6dd1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2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25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8947695">
            <a:off x="-1936" y="-818120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>
            <a:off x="7182239" y="374509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>
            <a:off x="7127896" y="319607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>
            <a:off x="6286689" y="37449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>
            <a:off x="3694987" y="4395513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5600730">
            <a:off x="-507934" y="2511698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-3177523">
            <a:off x="3937912" y="-623488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225" y="1376525"/>
            <a:ext cx="4534800" cy="18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225" y="3329425"/>
            <a:ext cx="45348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latin typeface="Bitter"/>
                <a:ea typeface="Bitter"/>
                <a:cs typeface="Bitter"/>
                <a:sym typeface="Bit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8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7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52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83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74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62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5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7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/>
          <p:cNvPicPr preferRelativeResize="0"/>
          <p:nvPr/>
        </p:nvPicPr>
        <p:blipFill rotWithShape="1">
          <a:blip r:embed="rId2">
            <a:alphaModFix amt="69000"/>
          </a:blip>
          <a:srcRect l="69" r="69"/>
          <a:stretch/>
        </p:blipFill>
        <p:spPr>
          <a:xfrm flipH="1">
            <a:off x="-506160" y="3403825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 amt="69000"/>
          </a:blip>
          <a:srcRect l="179" r="189"/>
          <a:stretch/>
        </p:blipFill>
        <p:spPr>
          <a:xfrm flipH="1">
            <a:off x="8171193" y="2908949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rot="-5909777" flipH="1">
            <a:off x="3828335" y="4301288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5">
            <a:alphaModFix amt="69000"/>
          </a:blip>
          <a:srcRect l="19" r="9"/>
          <a:stretch/>
        </p:blipFill>
        <p:spPr>
          <a:xfrm rot="10799999">
            <a:off x="8024171" y="-692202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3177523" flipH="1">
            <a:off x="-163778" y="-76413"/>
            <a:ext cx="1754027" cy="1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715950" y="445025"/>
            <a:ext cx="771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1852305" flipH="1">
            <a:off x="-100899" y="3628416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2159161">
            <a:off x="3170227" y="3682076"/>
            <a:ext cx="1841262" cy="237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800000" flipH="1">
            <a:off x="7127896" y="-1078628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 rot="-10163960" flipH="1">
            <a:off x="8671089" y="1948116"/>
            <a:ext cx="895567" cy="15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 rot="10800000" flipH="1">
            <a:off x="3694987" y="-483147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10799999" flipH="1">
            <a:off x="-877047" y="-800819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7">
            <a:alphaModFix amt="69000"/>
          </a:blip>
          <a:srcRect l="79" r="69"/>
          <a:stretch/>
        </p:blipFill>
        <p:spPr>
          <a:xfrm rot="-7622477" flipH="1">
            <a:off x="6438425" y="3993403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5">
            <a:alphaModFix amt="69000"/>
          </a:blip>
          <a:srcRect l="179" r="189"/>
          <a:stretch/>
        </p:blipFill>
        <p:spPr>
          <a:xfrm>
            <a:off x="-221999" y="1948137"/>
            <a:ext cx="895567" cy="15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2743200" y="1251750"/>
            <a:ext cx="4076700" cy="14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1"/>
          </p:nvPr>
        </p:nvSpPr>
        <p:spPr>
          <a:xfrm>
            <a:off x="2743200" y="2835150"/>
            <a:ext cx="4076700" cy="10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1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1852305" flipH="1">
            <a:off x="-78136" y="3818916"/>
            <a:ext cx="1628251" cy="221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4619142" flipH="1">
            <a:off x="7350439" y="2897764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800000" flipH="1">
            <a:off x="7051696" y="-1002428"/>
            <a:ext cx="2438750" cy="302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10800000" flipH="1">
            <a:off x="3618787" y="-406947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5199270" flipH="1">
            <a:off x="-584134" y="-138469"/>
            <a:ext cx="2205674" cy="284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7622477" flipH="1">
            <a:off x="3861712" y="461205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5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2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-8976476" flipH="1">
            <a:off x="7702914" y="-570296"/>
            <a:ext cx="1628251" cy="22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247940" flipH="1">
            <a:off x="7798114" y="2888239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1053592" flipH="1">
            <a:off x="-6328" y="2869122"/>
            <a:ext cx="2438750" cy="302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10800000" flipH="1">
            <a:off x="1532812" y="-340272"/>
            <a:ext cx="1754026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8728848" flipH="1">
            <a:off x="-584135" y="-242794"/>
            <a:ext cx="2205674" cy="284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2865725" flipH="1">
            <a:off x="6404887" y="415485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2">
            <a:alphaModFix amt="69000"/>
          </a:blip>
          <a:srcRect t="189" b="189"/>
          <a:stretch/>
        </p:blipFill>
        <p:spPr>
          <a:xfrm rot="-1823524">
            <a:off x="7702914" y="3333267"/>
            <a:ext cx="1628251" cy="22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10552060">
            <a:off x="7798114" y="-282417"/>
            <a:ext cx="1841263" cy="237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 rotWithShape="1">
          <a:blip r:embed="rId4">
            <a:alphaModFix amt="69000"/>
          </a:blip>
          <a:srcRect l="69" r="69"/>
          <a:stretch/>
        </p:blipFill>
        <p:spPr>
          <a:xfrm rot="9746408">
            <a:off x="-6328" y="-913300"/>
            <a:ext cx="2438750" cy="302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rot="7060718">
            <a:off x="-78063" y="3827150"/>
            <a:ext cx="1754027" cy="12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3">
            <a:alphaModFix amt="69000"/>
          </a:blip>
          <a:srcRect l="19" r="9"/>
          <a:stretch/>
        </p:blipFill>
        <p:spPr>
          <a:xfrm rot="-5400001">
            <a:off x="3197290" y="3349748"/>
            <a:ext cx="2205674" cy="284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 rotWithShape="1">
          <a:blip r:embed="rId6">
            <a:alphaModFix amt="69000"/>
          </a:blip>
          <a:srcRect l="79" r="69"/>
          <a:stretch/>
        </p:blipFill>
        <p:spPr>
          <a:xfrm rot="-7934275">
            <a:off x="6404887" y="-404113"/>
            <a:ext cx="1754027" cy="1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8">
  <p:cSld name="One column text 8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/>
          <p:nvPr/>
        </p:nvSpPr>
        <p:spPr>
          <a:xfrm rot="-899972">
            <a:off x="-401076" y="-3229310"/>
            <a:ext cx="10141274" cy="9655768"/>
          </a:xfrm>
          <a:custGeom>
            <a:avLst/>
            <a:gdLst/>
            <a:ahLst/>
            <a:cxnLst/>
            <a:rect l="l" t="t" r="r" b="b"/>
            <a:pathLst>
              <a:path w="36901" h="35134" extrusionOk="0">
                <a:moveTo>
                  <a:pt x="16413" y="0"/>
                </a:moveTo>
                <a:cubicBezTo>
                  <a:pt x="14194" y="0"/>
                  <a:pt x="12234" y="1225"/>
                  <a:pt x="12441" y="3892"/>
                </a:cubicBezTo>
                <a:cubicBezTo>
                  <a:pt x="12866" y="9400"/>
                  <a:pt x="14772" y="8130"/>
                  <a:pt x="21335" y="13002"/>
                </a:cubicBezTo>
                <a:cubicBezTo>
                  <a:pt x="27898" y="17869"/>
                  <a:pt x="27161" y="24121"/>
                  <a:pt x="24829" y="28536"/>
                </a:cubicBezTo>
                <a:cubicBezTo>
                  <a:pt x="23929" y="30233"/>
                  <a:pt x="22682" y="30988"/>
                  <a:pt x="21192" y="30988"/>
                </a:cubicBezTo>
                <a:cubicBezTo>
                  <a:pt x="18822" y="30988"/>
                  <a:pt x="15837" y="29081"/>
                  <a:pt x="12650" y="26027"/>
                </a:cubicBezTo>
                <a:cubicBezTo>
                  <a:pt x="7466" y="21046"/>
                  <a:pt x="10744" y="16706"/>
                  <a:pt x="8101" y="11624"/>
                </a:cubicBezTo>
                <a:cubicBezTo>
                  <a:pt x="7069" y="9644"/>
                  <a:pt x="5878" y="8962"/>
                  <a:pt x="4769" y="8962"/>
                </a:cubicBezTo>
                <a:cubicBezTo>
                  <a:pt x="3032" y="8962"/>
                  <a:pt x="1501" y="10639"/>
                  <a:pt x="1113" y="11624"/>
                </a:cubicBezTo>
                <a:cubicBezTo>
                  <a:pt x="1" y="14508"/>
                  <a:pt x="2275" y="15963"/>
                  <a:pt x="4073" y="19565"/>
                </a:cubicBezTo>
                <a:cubicBezTo>
                  <a:pt x="5862" y="23137"/>
                  <a:pt x="14933" y="35133"/>
                  <a:pt x="24165" y="35133"/>
                </a:cubicBezTo>
                <a:cubicBezTo>
                  <a:pt x="24245" y="35133"/>
                  <a:pt x="24324" y="35132"/>
                  <a:pt x="24404" y="35131"/>
                </a:cubicBezTo>
                <a:cubicBezTo>
                  <a:pt x="33724" y="34921"/>
                  <a:pt x="36901" y="24121"/>
                  <a:pt x="36265" y="22107"/>
                </a:cubicBezTo>
                <a:cubicBezTo>
                  <a:pt x="35630" y="20093"/>
                  <a:pt x="32453" y="19248"/>
                  <a:pt x="27479" y="16598"/>
                </a:cubicBezTo>
                <a:cubicBezTo>
                  <a:pt x="22498" y="13955"/>
                  <a:pt x="23349" y="8765"/>
                  <a:pt x="22078" y="3892"/>
                </a:cubicBezTo>
                <a:cubicBezTo>
                  <a:pt x="21424" y="1384"/>
                  <a:pt x="18772" y="0"/>
                  <a:pt x="16413" y="0"/>
                </a:cubicBezTo>
                <a:close/>
              </a:path>
            </a:pathLst>
          </a:custGeom>
          <a:solidFill>
            <a:srgbClr val="FFFFFF">
              <a:alpha val="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6"/>
          <p:cNvSpPr txBox="1">
            <a:spLocks noGrp="1"/>
          </p:cNvSpPr>
          <p:nvPr>
            <p:ph type="title"/>
          </p:nvPr>
        </p:nvSpPr>
        <p:spPr>
          <a:xfrm>
            <a:off x="4266413" y="1957050"/>
            <a:ext cx="24168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1"/>
          </p:nvPr>
        </p:nvSpPr>
        <p:spPr>
          <a:xfrm>
            <a:off x="4266425" y="3009450"/>
            <a:ext cx="2134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46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8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7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erkshire Swash"/>
              <a:buNone/>
              <a:defRPr sz="38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itter"/>
              <a:buChar char="●"/>
              <a:defRPr sz="18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●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●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○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itter"/>
              <a:buChar char="■"/>
              <a:def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5" r:id="rId2"/>
    <p:sldLayoutId id="2147483666" r:id="rId3"/>
    <p:sldLayoutId id="2147483677" r:id="rId4"/>
    <p:sldLayoutId id="2147483678" r:id="rId5"/>
    <p:sldLayoutId id="2147483679" r:id="rId6"/>
    <p:sldLayoutId id="214748368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48549-2C22-4480-AEB0-C5E5E696360C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24C3-565C-41C5-98ED-B7560E963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0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8.xml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slide" Target="slide17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5.xml"/><Relationship Id="rId5" Type="http://schemas.openxmlformats.org/officeDocument/2006/relationships/image" Target="../media/image32.png"/><Relationship Id="rId4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5.xml"/><Relationship Id="rId5" Type="http://schemas.openxmlformats.org/officeDocument/2006/relationships/image" Target="../media/image33.png"/><Relationship Id="rId4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5.xml"/><Relationship Id="rId5" Type="http://schemas.openxmlformats.org/officeDocument/2006/relationships/image" Target="../media/image34.png"/><Relationship Id="rId4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5.xml"/><Relationship Id="rId5" Type="http://schemas.openxmlformats.org/officeDocument/2006/relationships/image" Target="../media/image35.png"/><Relationship Id="rId4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 rotWithShape="1">
          <a:blip r:embed="rId3">
            <a:alphaModFix/>
          </a:blip>
          <a:srcRect t="219" b="219"/>
          <a:stretch/>
        </p:blipFill>
        <p:spPr>
          <a:xfrm>
            <a:off x="5400427" y="1230125"/>
            <a:ext cx="3149699" cy="31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04687" y="539489"/>
            <a:ext cx="541188" cy="10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64" descr="jjjjj.png">
            <a:extLst>
              <a:ext uri="{FF2B5EF4-FFF2-40B4-BE49-F238E27FC236}">
                <a16:creationId xmlns:a16="http://schemas.microsoft.com/office/drawing/2014/main" id="{490C6CE7-40A1-4BAE-934F-C280BF032B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07" t="17379" r="24885"/>
          <a:stretch/>
        </p:blipFill>
        <p:spPr>
          <a:xfrm>
            <a:off x="7063427" y="119937"/>
            <a:ext cx="1961147" cy="709097"/>
          </a:xfrm>
          <a:prstGeom prst="rect">
            <a:avLst/>
          </a:prstGeom>
        </p:spPr>
      </p:pic>
      <p:sp>
        <p:nvSpPr>
          <p:cNvPr id="11" name="TextBox 367">
            <a:extLst>
              <a:ext uri="{FF2B5EF4-FFF2-40B4-BE49-F238E27FC236}">
                <a16:creationId xmlns:a16="http://schemas.microsoft.com/office/drawing/2014/main" id="{0A640212-9701-4D69-8214-6B55CD135C09}"/>
              </a:ext>
            </a:extLst>
          </p:cNvPr>
          <p:cNvSpPr txBox="1"/>
          <p:nvPr/>
        </p:nvSpPr>
        <p:spPr>
          <a:xfrm>
            <a:off x="218003" y="1064967"/>
            <a:ext cx="4643469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dirty="0">
                <a:ln w="1143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/>
                </a:solidFill>
              </a:rPr>
              <a:t>اللغة العربية</a:t>
            </a:r>
          </a:p>
        </p:txBody>
      </p:sp>
      <p:sp>
        <p:nvSpPr>
          <p:cNvPr id="12" name="TextBox 369">
            <a:extLst>
              <a:ext uri="{FF2B5EF4-FFF2-40B4-BE49-F238E27FC236}">
                <a16:creationId xmlns:a16="http://schemas.microsoft.com/office/drawing/2014/main" id="{511B901C-CA22-4092-BEF2-0C3E2922FDC3}"/>
              </a:ext>
            </a:extLst>
          </p:cNvPr>
          <p:cNvSpPr txBox="1"/>
          <p:nvPr/>
        </p:nvSpPr>
        <p:spPr>
          <a:xfrm>
            <a:off x="-106593" y="2050668"/>
            <a:ext cx="5558230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ln w="1016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المجال : رحلة عبر الزمن</a:t>
            </a:r>
          </a:p>
          <a:p>
            <a:pPr algn="ctr"/>
            <a:r>
              <a:rPr lang="ar-KW" sz="3200" b="1" dirty="0">
                <a:ln w="10160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عنوان الدرس </a:t>
            </a:r>
          </a:p>
        </p:txBody>
      </p:sp>
      <p:sp>
        <p:nvSpPr>
          <p:cNvPr id="13" name="TextBox 369">
            <a:extLst>
              <a:ext uri="{FF2B5EF4-FFF2-40B4-BE49-F238E27FC236}">
                <a16:creationId xmlns:a16="http://schemas.microsoft.com/office/drawing/2014/main" id="{C3C67AE0-8381-442F-847C-09DD84674408}"/>
              </a:ext>
            </a:extLst>
          </p:cNvPr>
          <p:cNvSpPr txBox="1"/>
          <p:nvPr/>
        </p:nvSpPr>
        <p:spPr>
          <a:xfrm>
            <a:off x="-106593" y="3204394"/>
            <a:ext cx="5317824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ar-KW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الحظ والعبارات الثلاث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G_2538.PNG">
            <a:extLst>
              <a:ext uri="{FF2B5EF4-FFF2-40B4-BE49-F238E27FC236}">
                <a16:creationId xmlns:a16="http://schemas.microsoft.com/office/drawing/2014/main" id="{C0C592F6-D818-4EAF-B534-8C992D969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8" t="48543" r="6604" b="11383"/>
          <a:stretch/>
        </p:blipFill>
        <p:spPr>
          <a:xfrm>
            <a:off x="323385" y="200721"/>
            <a:ext cx="8385718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77EE4-F459-411D-A5E9-0279A5651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7082"/>
          <a:stretch/>
        </p:blipFill>
        <p:spPr bwMode="auto">
          <a:xfrm>
            <a:off x="55756" y="114299"/>
            <a:ext cx="9032488" cy="193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.pinimg.com/564x/26/2d/f4/262df457722fd0a4a82e6ee49ed400f8.jpg">
            <a:extLst>
              <a:ext uri="{FF2B5EF4-FFF2-40B4-BE49-F238E27FC236}">
                <a16:creationId xmlns:a16="http://schemas.microsoft.com/office/drawing/2014/main" id="{9F39715F-2E94-4D3E-A20F-D07EDEE95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7" b="16237"/>
          <a:stretch/>
        </p:blipFill>
        <p:spPr bwMode="auto">
          <a:xfrm>
            <a:off x="2087865" y="2048659"/>
            <a:ext cx="4968269" cy="28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6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66906" y="474519"/>
            <a:ext cx="9010185" cy="5062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20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اختار المكمل الصحيح لما يأتي: بوضع العلامة صح في الدائرة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320695" y="135133"/>
            <a:ext cx="250260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3- الفهم والاستيعاب :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1" name="صورة 1">
            <a:extLst>
              <a:ext uri="{FF2B5EF4-FFF2-40B4-BE49-F238E27FC236}">
                <a16:creationId xmlns:a16="http://schemas.microsoft.com/office/drawing/2014/main" id="{16424F45-A1D1-4B36-9BCF-7CA5082A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5" y="980811"/>
            <a:ext cx="8360081" cy="369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رسم 9" descr="علامة اختيار">
            <a:extLst>
              <a:ext uri="{FF2B5EF4-FFF2-40B4-BE49-F238E27FC236}">
                <a16:creationId xmlns:a16="http://schemas.microsoft.com/office/drawing/2014/main" id="{06191D27-DF76-45F1-B513-AB23F61EFAA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1830" y="9717770"/>
            <a:ext cx="297180" cy="506730"/>
          </a:xfrm>
          <a:prstGeom prst="rect">
            <a:avLst/>
          </a:prstGeom>
        </p:spPr>
      </p:pic>
      <p:pic>
        <p:nvPicPr>
          <p:cNvPr id="13" name="رسم 11" descr="علامة اختيار">
            <a:extLst>
              <a:ext uri="{FF2B5EF4-FFF2-40B4-BE49-F238E27FC236}">
                <a16:creationId xmlns:a16="http://schemas.microsoft.com/office/drawing/2014/main" id="{CA411756-8C28-4B8E-9AD5-FD7B4DA6F6B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7890" y="11483070"/>
            <a:ext cx="297180" cy="506730"/>
          </a:xfrm>
          <a:prstGeom prst="rect">
            <a:avLst/>
          </a:prstGeom>
        </p:spPr>
      </p:pic>
      <p:pic>
        <p:nvPicPr>
          <p:cNvPr id="14" name="رسم 13" descr="علامة اختيار">
            <a:extLst>
              <a:ext uri="{FF2B5EF4-FFF2-40B4-BE49-F238E27FC236}">
                <a16:creationId xmlns:a16="http://schemas.microsoft.com/office/drawing/2014/main" id="{74187E07-B6E4-4268-AF52-09EC7AD542E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7605" y="10565495"/>
            <a:ext cx="297180" cy="50673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A85C20DB-237D-4AE6-8955-DF686E99D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25" y="2096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رسم 4" descr="علامة اختيار">
            <a:extLst>
              <a:ext uri="{FF2B5EF4-FFF2-40B4-BE49-F238E27FC236}">
                <a16:creationId xmlns:a16="http://schemas.microsoft.com/office/drawing/2014/main" id="{68BDD70B-43B1-45D8-A702-36D176307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61388" y="1247887"/>
            <a:ext cx="750541" cy="750541"/>
          </a:xfrm>
          <a:prstGeom prst="rect">
            <a:avLst/>
          </a:prstGeom>
        </p:spPr>
      </p:pic>
      <p:pic>
        <p:nvPicPr>
          <p:cNvPr id="19" name="رسم 18" descr="علامة اختيار">
            <a:extLst>
              <a:ext uri="{FF2B5EF4-FFF2-40B4-BE49-F238E27FC236}">
                <a16:creationId xmlns:a16="http://schemas.microsoft.com/office/drawing/2014/main" id="{885D899B-DBC3-44BB-B1D5-A3B49D0A0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6848" y="2541323"/>
            <a:ext cx="750541" cy="750541"/>
          </a:xfrm>
          <a:prstGeom prst="rect">
            <a:avLst/>
          </a:prstGeom>
        </p:spPr>
      </p:pic>
      <p:pic>
        <p:nvPicPr>
          <p:cNvPr id="20" name="رسم 19" descr="علامة اختيار">
            <a:extLst>
              <a:ext uri="{FF2B5EF4-FFF2-40B4-BE49-F238E27FC236}">
                <a16:creationId xmlns:a16="http://schemas.microsoft.com/office/drawing/2014/main" id="{D0A5CCB5-3D47-4FC6-AE1C-63A46B8B3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4634" y="3774106"/>
            <a:ext cx="750541" cy="7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8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0" y="548026"/>
            <a:ext cx="9144000" cy="577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2300" b="1" dirty="0">
                <a:uFill>
                  <a:solidFill>
                    <a:srgbClr val="FF0000"/>
                  </a:solidFill>
                </a:uFill>
                <a:latin typeface="+mn-lt"/>
                <a:ea typeface="Calibri" panose="020F0502020204030204" pitchFamily="34" charset="0"/>
                <a:cs typeface="+mn-cs"/>
              </a:rPr>
              <a:t>4- اصف الحالة النفسية للصبي عند انتهاء فترة عمله عند صاحب المزرعة بلغة واضحة موجزة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124328" y="104062"/>
            <a:ext cx="2895344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3- الفهم والاستيعاب :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158C846-09F9-4BEA-81C5-93B724733372}"/>
              </a:ext>
            </a:extLst>
          </p:cNvPr>
          <p:cNvSpPr/>
          <p:nvPr/>
        </p:nvSpPr>
        <p:spPr>
          <a:xfrm>
            <a:off x="1957415" y="1340452"/>
            <a:ext cx="5064777" cy="325717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28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شعر الفتى بالسعادة  والتفاؤل عند انتهاء عمله عند صاحب المزرعة معتقداً حصوله على أجر كبير , ولكنه  أصبح غاضباً حزيناً عندما لم يعطيه صاحب المزرعة شيئاً .</a:t>
            </a:r>
          </a:p>
        </p:txBody>
      </p:sp>
    </p:spTree>
    <p:extLst>
      <p:ext uri="{BB962C8B-B14F-4D97-AF65-F5344CB8AC3E}">
        <p14:creationId xmlns:p14="http://schemas.microsoft.com/office/powerpoint/2010/main" val="64177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وسيقى فوني">
            <a:hlinkClick r:id="" action="ppaction://media"/>
            <a:extLst>
              <a:ext uri="{FF2B5EF4-FFF2-40B4-BE49-F238E27FC236}">
                <a16:creationId xmlns:a16="http://schemas.microsoft.com/office/drawing/2014/main" id="{21D9375F-8776-48BB-9E0F-9C69EABC4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1992" y="3887405"/>
            <a:ext cx="609600" cy="6096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E490744-03E0-47B4-B51F-81C25F22D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564" r="80215"/>
          <a:stretch/>
        </p:blipFill>
        <p:spPr>
          <a:xfrm flipH="1">
            <a:off x="7593980" y="4612190"/>
            <a:ext cx="1518462" cy="494435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360FB543-0EEB-4D0E-8B3D-E2622718BF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73216D"/>
              </a:clrFrom>
              <a:clrTo>
                <a:srgbClr val="73216D">
                  <a:alpha val="0"/>
                </a:srgbClr>
              </a:clrTo>
            </a:clrChange>
          </a:blip>
          <a:srcRect l="29229" r="12661"/>
          <a:stretch/>
        </p:blipFill>
        <p:spPr>
          <a:xfrm>
            <a:off x="2694170" y="156117"/>
            <a:ext cx="4754844" cy="4586102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674A798-D152-4204-B3CB-FF2C8A3BE400}"/>
              </a:ext>
            </a:extLst>
          </p:cNvPr>
          <p:cNvSpPr/>
          <p:nvPr/>
        </p:nvSpPr>
        <p:spPr>
          <a:xfrm>
            <a:off x="1400537" y="2571750"/>
            <a:ext cx="3171463" cy="98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3600" dirty="0"/>
              <a:t>اختر أحد الحلوى ثم أجيب على السؤال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03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The votes are in! All 12 Quality Street chocolates ranked from ...">
            <a:hlinkClick r:id="rId2" action="ppaction://hlinksldjump"/>
            <a:extLst>
              <a:ext uri="{FF2B5EF4-FFF2-40B4-BE49-F238E27FC236}">
                <a16:creationId xmlns:a16="http://schemas.microsoft.com/office/drawing/2014/main" id="{4831177E-1CD3-4AA7-BECC-FCACCC501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 rot="19060142">
            <a:off x="3038913" y="1617555"/>
            <a:ext cx="3910450" cy="10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The votes are in! All 12 Quality Street chocolates ranked from ...">
            <a:hlinkClick r:id="rId4" action="ppaction://hlinksldjump"/>
            <a:extLst>
              <a:ext uri="{FF2B5EF4-FFF2-40B4-BE49-F238E27FC236}">
                <a16:creationId xmlns:a16="http://schemas.microsoft.com/office/drawing/2014/main" id="{E2CE7B8E-0330-4303-AF1D-BFBF3CCC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176">
            <a:off x="1333997" y="2839806"/>
            <a:ext cx="2897276" cy="181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The votes are in! All 12 Quality Street chocolates ranked from ...">
            <a:hlinkClick r:id="rId6" action="ppaction://hlinksldjump"/>
            <a:extLst>
              <a:ext uri="{FF2B5EF4-FFF2-40B4-BE49-F238E27FC236}">
                <a16:creationId xmlns:a16="http://schemas.microsoft.com/office/drawing/2014/main" id="{E38BF0C0-AC22-4198-A4D1-2D49E3AB2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19424357">
            <a:off x="3993636" y="2609777"/>
            <a:ext cx="4093712" cy="130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The votes are in! All 12 Quality Street chocolates ranked from ...">
            <a:hlinkClick r:id="rId8" action="ppaction://hlinksldjump"/>
            <a:extLst>
              <a:ext uri="{FF2B5EF4-FFF2-40B4-BE49-F238E27FC236}">
                <a16:creationId xmlns:a16="http://schemas.microsoft.com/office/drawing/2014/main" id="{275AAD93-8DEE-4BEE-AFC6-8F59B5F7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22905"/>
          <a:stretch/>
        </p:blipFill>
        <p:spPr bwMode="auto">
          <a:xfrm rot="20412760">
            <a:off x="1437988" y="913483"/>
            <a:ext cx="3792237" cy="122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E490744-03E0-47B4-B51F-81C25F22D5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8564" r="80215"/>
          <a:stretch/>
        </p:blipFill>
        <p:spPr>
          <a:xfrm flipH="1">
            <a:off x="7593980" y="4612190"/>
            <a:ext cx="1518462" cy="4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4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1181710" y="3064011"/>
            <a:ext cx="4456025" cy="224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1743468" y="1085248"/>
            <a:ext cx="55974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ar-AE" sz="4050" b="1" kern="1200" dirty="0">
                <a:solidFill>
                  <a:prstClr val="white"/>
                </a:solidFill>
                <a:latin typeface="Calibri"/>
                <a:ea typeface="+mn-ea"/>
                <a:cs typeface="Arial" panose="020B0604020202020204" pitchFamily="34" charset="0"/>
              </a:rPr>
              <a:t>أ- اغتنام الفرص لتحقيق الهدف 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908563" y="2233982"/>
            <a:ext cx="1267239" cy="926661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AE" sz="2400" b="1" kern="1200" dirty="0">
                <a:solidFill>
                  <a:srgbClr val="5F0B6E"/>
                </a:solidFill>
                <a:latin typeface="Calibri"/>
                <a:cs typeface="Arial" panose="020B0604020202020204" pitchFamily="34" charset="0"/>
              </a:rPr>
              <a:t>الإجابة</a:t>
            </a:r>
            <a:endParaRPr lang="en-US" sz="2400" b="1" kern="1200" dirty="0">
              <a:solidFill>
                <a:srgbClr val="5F0B6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1AB21-C70C-484F-92DE-9637C3427563}"/>
              </a:ext>
            </a:extLst>
          </p:cNvPr>
          <p:cNvSpPr/>
          <p:nvPr/>
        </p:nvSpPr>
        <p:spPr>
          <a:xfrm>
            <a:off x="1326995" y="2158705"/>
            <a:ext cx="635619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>
              <a:buClrTx/>
            </a:pPr>
            <a:r>
              <a:rPr lang="ar-AE" sz="3200" b="1" kern="1200" dirty="0">
                <a:solidFill>
                  <a:srgbClr val="FFC000"/>
                </a:solidFill>
              </a:rPr>
              <a:t>طلب سعيد من الخدم إخبار سيدهم رغبته في استضافته هذه الليلة .</a:t>
            </a: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F06A78EF-4ABF-45F0-BAB2-A8AA9932597D}"/>
              </a:ext>
            </a:extLst>
          </p:cNvPr>
          <p:cNvSpPr/>
          <p:nvPr/>
        </p:nvSpPr>
        <p:spPr>
          <a:xfrm>
            <a:off x="202561" y="4688182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عودة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8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9A665BD3-E542-4EA2-9179-78DB7B10E306}"/>
              </a:ext>
            </a:extLst>
          </p:cNvPr>
          <p:cNvSpPr/>
          <p:nvPr/>
        </p:nvSpPr>
        <p:spPr>
          <a:xfrm>
            <a:off x="7931812" y="4710633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انهاء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B151A-7A88-4048-99AB-9D247BFA2546}"/>
              </a:ext>
            </a:extLst>
          </p:cNvPr>
          <p:cNvSpPr/>
          <p:nvPr/>
        </p:nvSpPr>
        <p:spPr>
          <a:xfrm>
            <a:off x="2155952" y="152278"/>
            <a:ext cx="477246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lvl="0" indent="-342900" algn="r" rtl="1">
              <a:buFont typeface="+mj-lt"/>
              <a:buAutoNum type="arabicPeriod"/>
            </a:pPr>
            <a:r>
              <a:rPr lang="ar-KW" sz="3200" b="1" u="sng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اذكر موقف من القصة يتناول 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 descr="The votes are in! All 12 Quality Street chocolates ranked from ...">
            <a:hlinkClick r:id="rId4"/>
            <a:extLst>
              <a:ext uri="{FF2B5EF4-FFF2-40B4-BE49-F238E27FC236}">
                <a16:creationId xmlns:a16="http://schemas.microsoft.com/office/drawing/2014/main" id="{AF1428A0-CF09-4E4D-ABA9-FCB3F7A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3000562" y="3611844"/>
            <a:ext cx="3083239" cy="19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3A626450-D9FC-4FC4-A1A6-CD8301E75F9E}"/>
              </a:ext>
            </a:extLst>
          </p:cNvPr>
          <p:cNvSpPr/>
          <p:nvPr/>
        </p:nvSpPr>
        <p:spPr>
          <a:xfrm>
            <a:off x="202561" y="4688182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عودة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10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4E605F0E-FACA-4D04-8507-8B70C16A8C09}"/>
              </a:ext>
            </a:extLst>
          </p:cNvPr>
          <p:cNvSpPr/>
          <p:nvPr/>
        </p:nvSpPr>
        <p:spPr>
          <a:xfrm>
            <a:off x="7931812" y="4710633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انهاء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88AD0A2-E2D7-4424-8979-5342A4E2C4A3}"/>
              </a:ext>
            </a:extLst>
          </p:cNvPr>
          <p:cNvSpPr/>
          <p:nvPr/>
        </p:nvSpPr>
        <p:spPr>
          <a:xfrm>
            <a:off x="2155952" y="152278"/>
            <a:ext cx="477246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lvl="0" indent="-342900" algn="r" rtl="1">
              <a:buFont typeface="+mj-lt"/>
              <a:buAutoNum type="arabicPeriod"/>
            </a:pPr>
            <a:r>
              <a:rPr lang="ar-KW" sz="3200" b="1" u="sng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اذكر موقف من القصة يتناول 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084D010-D344-4E69-B632-1B0DD26C732F}"/>
              </a:ext>
            </a:extLst>
          </p:cNvPr>
          <p:cNvSpPr txBox="1"/>
          <p:nvPr/>
        </p:nvSpPr>
        <p:spPr>
          <a:xfrm>
            <a:off x="1743468" y="1085248"/>
            <a:ext cx="55974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ar-AE" sz="4050" b="1" kern="1200" dirty="0">
                <a:solidFill>
                  <a:prstClr val="white"/>
                </a:solidFill>
                <a:latin typeface="Calibri"/>
                <a:ea typeface="+mn-ea"/>
                <a:cs typeface="Arial" panose="020B0604020202020204" pitchFamily="34" charset="0"/>
              </a:rPr>
              <a:t>ب- استخدام الذكاء الاجتماعي لتخطي الصعوبات </a:t>
            </a:r>
          </a:p>
        </p:txBody>
      </p:sp>
      <p:sp>
        <p:nvSpPr>
          <p:cNvPr id="13" name="Hexagon 4">
            <a:extLst>
              <a:ext uri="{FF2B5EF4-FFF2-40B4-BE49-F238E27FC236}">
                <a16:creationId xmlns:a16="http://schemas.microsoft.com/office/drawing/2014/main" id="{20D4EE58-39E8-4959-9911-B0622FEA6FE4}"/>
              </a:ext>
            </a:extLst>
          </p:cNvPr>
          <p:cNvSpPr/>
          <p:nvPr/>
        </p:nvSpPr>
        <p:spPr>
          <a:xfrm>
            <a:off x="3908563" y="2233982"/>
            <a:ext cx="1267239" cy="926661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AE" sz="2400" b="1" kern="1200" dirty="0">
                <a:solidFill>
                  <a:srgbClr val="5F0B6E"/>
                </a:solidFill>
                <a:latin typeface="Calibri"/>
                <a:cs typeface="Arial" panose="020B0604020202020204" pitchFamily="34" charset="0"/>
              </a:rPr>
              <a:t>الإجابة</a:t>
            </a:r>
            <a:endParaRPr lang="en-US" sz="2400" b="1" kern="1200" dirty="0">
              <a:solidFill>
                <a:srgbClr val="5F0B6E"/>
              </a:solidFill>
              <a:latin typeface="Calibri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37EB9B31-8677-4F80-A9C7-61009EE40CBF}"/>
              </a:ext>
            </a:extLst>
          </p:cNvPr>
          <p:cNvSpPr/>
          <p:nvPr/>
        </p:nvSpPr>
        <p:spPr>
          <a:xfrm>
            <a:off x="1326995" y="2158705"/>
            <a:ext cx="635619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>
              <a:buClrTx/>
            </a:pPr>
            <a:r>
              <a:rPr lang="ar-AE" sz="3200" b="1" kern="1200" dirty="0">
                <a:solidFill>
                  <a:srgbClr val="FFC000"/>
                </a:solidFill>
              </a:rPr>
              <a:t>تظاهر سعيد  بموافقة الخادم الخائن على سرقة أموال صاحب القصر .</a:t>
            </a:r>
          </a:p>
        </p:txBody>
      </p:sp>
    </p:spTree>
    <p:extLst>
      <p:ext uri="{BB962C8B-B14F-4D97-AF65-F5344CB8AC3E}">
        <p14:creationId xmlns:p14="http://schemas.microsoft.com/office/powerpoint/2010/main" val="645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The votes are in! All 12 Quality Street chocolates ranked from ...">
            <a:hlinkClick r:id="rId4"/>
            <a:extLst>
              <a:ext uri="{FF2B5EF4-FFF2-40B4-BE49-F238E27FC236}">
                <a16:creationId xmlns:a16="http://schemas.microsoft.com/office/drawing/2014/main" id="{1845DC57-B1EF-4945-88D4-AEB1B54BB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0702120">
            <a:off x="3499828" y="3678380"/>
            <a:ext cx="4184563" cy="13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1400CE52-3F42-4505-A810-916973685EF8}"/>
              </a:ext>
            </a:extLst>
          </p:cNvPr>
          <p:cNvSpPr/>
          <p:nvPr/>
        </p:nvSpPr>
        <p:spPr>
          <a:xfrm>
            <a:off x="202561" y="4688182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عودة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10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87A3C359-CF26-4CD7-A416-FD65B0FB564C}"/>
              </a:ext>
            </a:extLst>
          </p:cNvPr>
          <p:cNvSpPr/>
          <p:nvPr/>
        </p:nvSpPr>
        <p:spPr>
          <a:xfrm>
            <a:off x="7931812" y="4710633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انهاء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6E3DBA1-A425-48B8-ABE6-5B3AE994D5E3}"/>
              </a:ext>
            </a:extLst>
          </p:cNvPr>
          <p:cNvSpPr/>
          <p:nvPr/>
        </p:nvSpPr>
        <p:spPr>
          <a:xfrm>
            <a:off x="2155952" y="152278"/>
            <a:ext cx="477246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lvl="0" indent="-342900" algn="r" rtl="1">
              <a:buFont typeface="+mj-lt"/>
              <a:buAutoNum type="arabicPeriod"/>
            </a:pPr>
            <a:r>
              <a:rPr lang="ar-KW" sz="3200" b="1" u="sng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اذكر موقف من القصة يتناول 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EBB10EB-B590-4F08-A936-FB99AEAFF057}"/>
              </a:ext>
            </a:extLst>
          </p:cNvPr>
          <p:cNvSpPr txBox="1"/>
          <p:nvPr/>
        </p:nvSpPr>
        <p:spPr>
          <a:xfrm>
            <a:off x="1743468" y="1085248"/>
            <a:ext cx="55974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ar-AE" sz="4050" b="1" kern="1200" dirty="0">
                <a:solidFill>
                  <a:prstClr val="white"/>
                </a:solidFill>
                <a:latin typeface="Calibri"/>
                <a:ea typeface="+mn-ea"/>
                <a:cs typeface="Arial" panose="020B0604020202020204" pitchFamily="34" charset="0"/>
              </a:rPr>
              <a:t>ج- كظم الغيظ وضبط النفس .</a:t>
            </a:r>
          </a:p>
        </p:txBody>
      </p:sp>
      <p:sp>
        <p:nvSpPr>
          <p:cNvPr id="13" name="Hexagon 4">
            <a:extLst>
              <a:ext uri="{FF2B5EF4-FFF2-40B4-BE49-F238E27FC236}">
                <a16:creationId xmlns:a16="http://schemas.microsoft.com/office/drawing/2014/main" id="{71AA5E21-A810-4966-966F-FB7E91B20F73}"/>
              </a:ext>
            </a:extLst>
          </p:cNvPr>
          <p:cNvSpPr/>
          <p:nvPr/>
        </p:nvSpPr>
        <p:spPr>
          <a:xfrm>
            <a:off x="3908563" y="2233982"/>
            <a:ext cx="1267239" cy="926661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AE" sz="2400" b="1" kern="1200" dirty="0">
                <a:solidFill>
                  <a:srgbClr val="5F0B6E"/>
                </a:solidFill>
                <a:latin typeface="Calibri"/>
                <a:cs typeface="Arial" panose="020B0604020202020204" pitchFamily="34" charset="0"/>
              </a:rPr>
              <a:t>الإجابة</a:t>
            </a:r>
            <a:endParaRPr lang="en-US" sz="2400" b="1" kern="1200" dirty="0">
              <a:solidFill>
                <a:srgbClr val="5F0B6E"/>
              </a:solidFill>
              <a:latin typeface="Calibri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FADD22C-D46F-40DB-97ED-B768D9F11BD4}"/>
              </a:ext>
            </a:extLst>
          </p:cNvPr>
          <p:cNvSpPr/>
          <p:nvPr/>
        </p:nvSpPr>
        <p:spPr>
          <a:xfrm>
            <a:off x="1326995" y="1912484"/>
            <a:ext cx="635619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>
              <a:buClrTx/>
            </a:pPr>
            <a:r>
              <a:rPr lang="ar-AE" sz="3200" b="1" kern="1200" dirty="0">
                <a:solidFill>
                  <a:srgbClr val="FFC000"/>
                </a:solidFill>
              </a:rPr>
              <a:t>عندما علم سعيد أن صاحب المزرعة لن يعطيه أجر سبع سنوات من العمل هم أن يهجم عليه ليقتله لكنه كظم غيظه</a:t>
            </a:r>
          </a:p>
        </p:txBody>
      </p:sp>
    </p:spTree>
    <p:extLst>
      <p:ext uri="{BB962C8B-B14F-4D97-AF65-F5344CB8AC3E}">
        <p14:creationId xmlns:p14="http://schemas.microsoft.com/office/powerpoint/2010/main" val="126010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The votes are in! All 12 Quality Street chocolates ranked from ...">
            <a:hlinkClick r:id="rId4"/>
            <a:extLst>
              <a:ext uri="{FF2B5EF4-FFF2-40B4-BE49-F238E27FC236}">
                <a16:creationId xmlns:a16="http://schemas.microsoft.com/office/drawing/2014/main" id="{73D78E2A-CBF9-4337-A75C-6D8B3DCF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70" y="3546544"/>
            <a:ext cx="4002482" cy="20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56CCCCC3-AAC3-4E98-AA01-32A9C478286A}"/>
              </a:ext>
            </a:extLst>
          </p:cNvPr>
          <p:cNvSpPr/>
          <p:nvPr/>
        </p:nvSpPr>
        <p:spPr>
          <a:xfrm>
            <a:off x="202561" y="4688182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عودة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10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7C66FD35-578B-4B36-8628-7A228AD164B3}"/>
              </a:ext>
            </a:extLst>
          </p:cNvPr>
          <p:cNvSpPr/>
          <p:nvPr/>
        </p:nvSpPr>
        <p:spPr>
          <a:xfrm>
            <a:off x="7931812" y="4710633"/>
            <a:ext cx="1009627" cy="296562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KW" sz="1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انهاء</a:t>
            </a:r>
            <a:endParaRPr lang="en-US" sz="1800" b="1" kern="12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C2FFABB-4C1C-423A-AC1A-F1B36DC26903}"/>
              </a:ext>
            </a:extLst>
          </p:cNvPr>
          <p:cNvSpPr/>
          <p:nvPr/>
        </p:nvSpPr>
        <p:spPr>
          <a:xfrm>
            <a:off x="2155952" y="152278"/>
            <a:ext cx="477246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lvl="0" indent="-342900" algn="r" rtl="1">
              <a:buFont typeface="+mj-lt"/>
              <a:buAutoNum type="arabicPeriod"/>
            </a:pPr>
            <a:r>
              <a:rPr lang="ar-KW" sz="3200" b="1" u="sng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اذكر موقف من القصة يتناول 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6C93369-8C78-47A1-98CF-A2A2C66BACFE}"/>
              </a:ext>
            </a:extLst>
          </p:cNvPr>
          <p:cNvSpPr txBox="1"/>
          <p:nvPr/>
        </p:nvSpPr>
        <p:spPr>
          <a:xfrm>
            <a:off x="1743468" y="1085248"/>
            <a:ext cx="55974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ar-AE" sz="4050" b="1" kern="1200" dirty="0">
                <a:solidFill>
                  <a:prstClr val="white"/>
                </a:solidFill>
                <a:latin typeface="Calibri"/>
                <a:ea typeface="+mn-ea"/>
                <a:cs typeface="Arial" panose="020B0604020202020204" pitchFamily="34" charset="0"/>
              </a:rPr>
              <a:t>د – الوفاء لمن أحسن إلينا </a:t>
            </a:r>
          </a:p>
        </p:txBody>
      </p:sp>
      <p:sp>
        <p:nvSpPr>
          <p:cNvPr id="13" name="Hexagon 4">
            <a:extLst>
              <a:ext uri="{FF2B5EF4-FFF2-40B4-BE49-F238E27FC236}">
                <a16:creationId xmlns:a16="http://schemas.microsoft.com/office/drawing/2014/main" id="{07E7DAB4-0642-474B-99D6-82F211C4D46A}"/>
              </a:ext>
            </a:extLst>
          </p:cNvPr>
          <p:cNvSpPr/>
          <p:nvPr/>
        </p:nvSpPr>
        <p:spPr>
          <a:xfrm>
            <a:off x="3908563" y="2233982"/>
            <a:ext cx="1267239" cy="926661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ar-AE" sz="2400" b="1" kern="1200" dirty="0">
                <a:solidFill>
                  <a:srgbClr val="5F0B6E"/>
                </a:solidFill>
                <a:latin typeface="Calibri"/>
                <a:cs typeface="Arial" panose="020B0604020202020204" pitchFamily="34" charset="0"/>
              </a:rPr>
              <a:t>الإجابة</a:t>
            </a:r>
            <a:endParaRPr lang="en-US" sz="2400" b="1" kern="1200" dirty="0">
              <a:solidFill>
                <a:srgbClr val="5F0B6E"/>
              </a:solidFill>
              <a:latin typeface="Calibri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4916DF4-3C0B-4AFD-AC42-81CD7428FFF2}"/>
              </a:ext>
            </a:extLst>
          </p:cNvPr>
          <p:cNvSpPr/>
          <p:nvPr/>
        </p:nvSpPr>
        <p:spPr>
          <a:xfrm>
            <a:off x="1326995" y="2158705"/>
            <a:ext cx="635619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>
              <a:buClrTx/>
            </a:pPr>
            <a:r>
              <a:rPr lang="ar-AE" sz="3200" b="1" kern="1200" dirty="0">
                <a:solidFill>
                  <a:srgbClr val="FFC000"/>
                </a:solidFill>
              </a:rPr>
              <a:t>إخبار صاحب القصر بما وقع له من الخادم الخائن وطلبه السرقة </a:t>
            </a:r>
          </a:p>
        </p:txBody>
      </p:sp>
    </p:spTree>
    <p:extLst>
      <p:ext uri="{BB962C8B-B14F-4D97-AF65-F5344CB8AC3E}">
        <p14:creationId xmlns:p14="http://schemas.microsoft.com/office/powerpoint/2010/main" val="41983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669E309-0094-43EC-876D-6F17DFB820FE}"/>
              </a:ext>
            </a:extLst>
          </p:cNvPr>
          <p:cNvSpPr txBox="1"/>
          <p:nvPr/>
        </p:nvSpPr>
        <p:spPr>
          <a:xfrm>
            <a:off x="0" y="106601"/>
            <a:ext cx="9144000" cy="58477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8">
              <a:defRPr/>
            </a:pPr>
            <a:r>
              <a:rPr lang="ar-KW" sz="3200" b="1" dirty="0">
                <a:ln w="11430">
                  <a:solidFill>
                    <a:schemeClr val="accent5">
                      <a:lumMod val="1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الحظ والعبارات الثلاث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CF16536-78AA-4D51-8F18-AB197F104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48" y="791736"/>
            <a:ext cx="6363104" cy="41175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7"/>
          <p:cNvPicPr preferRelativeResize="0"/>
          <p:nvPr/>
        </p:nvPicPr>
        <p:blipFill rotWithShape="1">
          <a:blip r:embed="rId5">
            <a:alphaModFix/>
          </a:blip>
          <a:srcRect t="219" b="219"/>
          <a:stretch/>
        </p:blipFill>
        <p:spPr>
          <a:xfrm>
            <a:off x="5400427" y="1230125"/>
            <a:ext cx="3149699" cy="31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704687" y="539489"/>
            <a:ext cx="541188" cy="10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64" descr="jjjjj.png">
            <a:extLst>
              <a:ext uri="{FF2B5EF4-FFF2-40B4-BE49-F238E27FC236}">
                <a16:creationId xmlns:a16="http://schemas.microsoft.com/office/drawing/2014/main" id="{490C6CE7-40A1-4BAE-934F-C280BF032B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07" t="17379" r="24885"/>
          <a:stretch/>
        </p:blipFill>
        <p:spPr>
          <a:xfrm>
            <a:off x="7063427" y="119937"/>
            <a:ext cx="1961147" cy="709097"/>
          </a:xfrm>
          <a:prstGeom prst="rect">
            <a:avLst/>
          </a:prstGeom>
        </p:spPr>
      </p:pic>
      <p:sp>
        <p:nvSpPr>
          <p:cNvPr id="11" name="TextBox 367">
            <a:extLst>
              <a:ext uri="{FF2B5EF4-FFF2-40B4-BE49-F238E27FC236}">
                <a16:creationId xmlns:a16="http://schemas.microsoft.com/office/drawing/2014/main" id="{0A640212-9701-4D69-8214-6B55CD135C09}"/>
              </a:ext>
            </a:extLst>
          </p:cNvPr>
          <p:cNvSpPr txBox="1"/>
          <p:nvPr/>
        </p:nvSpPr>
        <p:spPr>
          <a:xfrm>
            <a:off x="282519" y="525118"/>
            <a:ext cx="4643469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dirty="0">
                <a:ln w="1143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/>
                </a:solidFill>
              </a:rPr>
              <a:t>اللغة العربية</a:t>
            </a:r>
          </a:p>
        </p:txBody>
      </p:sp>
      <p:sp>
        <p:nvSpPr>
          <p:cNvPr id="13" name="TextBox 369">
            <a:extLst>
              <a:ext uri="{FF2B5EF4-FFF2-40B4-BE49-F238E27FC236}">
                <a16:creationId xmlns:a16="http://schemas.microsoft.com/office/drawing/2014/main" id="{C3C67AE0-8381-442F-847C-09DD84674408}"/>
              </a:ext>
            </a:extLst>
          </p:cNvPr>
          <p:cNvSpPr txBox="1"/>
          <p:nvPr/>
        </p:nvSpPr>
        <p:spPr>
          <a:xfrm>
            <a:off x="-11995" y="4009984"/>
            <a:ext cx="5317824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ar-KW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تنتهى الحصة</a:t>
            </a:r>
          </a:p>
        </p:txBody>
      </p:sp>
      <p:pic>
        <p:nvPicPr>
          <p:cNvPr id="8" name="صوت (جرس المدرسة) للمونتاج_ مفيد جداً">
            <a:hlinkClick r:id="" action="ppaction://media"/>
            <a:extLst>
              <a:ext uri="{FF2B5EF4-FFF2-40B4-BE49-F238E27FC236}">
                <a16:creationId xmlns:a16="http://schemas.microsoft.com/office/drawing/2014/main" id="{BB4DD58A-ED61-4796-844B-8A021BA89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" r="89418" b="29629"/>
          <a:stretch/>
        </p:blipFill>
        <p:spPr>
          <a:xfrm flipH="1" flipV="1">
            <a:off x="2696533" y="2954176"/>
            <a:ext cx="54026" cy="202088"/>
          </a:xfrm>
          <a:prstGeom prst="rect">
            <a:avLst/>
          </a:prstGeom>
        </p:spPr>
      </p:pic>
      <p:pic>
        <p:nvPicPr>
          <p:cNvPr id="9" name="Picture 2" descr="🔔 Bell Emoji">
            <a:extLst>
              <a:ext uri="{FF2B5EF4-FFF2-40B4-BE49-F238E27FC236}">
                <a16:creationId xmlns:a16="http://schemas.microsoft.com/office/drawing/2014/main" id="{20B5A528-BCE5-445D-BE90-A39D761CDE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16" y="1554957"/>
            <a:ext cx="2399158" cy="23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2368532" y="1570802"/>
            <a:ext cx="4572000" cy="1493358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أوضح جزاء الصابرين واذكر أمثلة على ذلك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645281" y="766197"/>
            <a:ext cx="2018501" cy="646331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التمهيد :</a:t>
            </a:r>
            <a:endParaRPr 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626" y="2740891"/>
            <a:ext cx="1344976" cy="2282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40"/>
          <p:cNvGrpSpPr/>
          <p:nvPr/>
        </p:nvGrpSpPr>
        <p:grpSpPr>
          <a:xfrm>
            <a:off x="-586130" y="2031222"/>
            <a:ext cx="2461893" cy="3112278"/>
            <a:chOff x="500735" y="1289948"/>
            <a:chExt cx="2461893" cy="3112278"/>
          </a:xfrm>
        </p:grpSpPr>
        <p:pic>
          <p:nvPicPr>
            <p:cNvPr id="389" name="Google Shape;389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5937" y="2856059"/>
              <a:ext cx="1425999" cy="1546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30858">
              <a:off x="1233764" y="1318557"/>
              <a:ext cx="995835" cy="29351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1" name="Google Shape;39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3575" y="1089363"/>
            <a:ext cx="415200" cy="79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95" y="2236066"/>
            <a:ext cx="7011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750691A-0FC5-44B5-88D3-DA222F81CD0C}"/>
              </a:ext>
            </a:extLst>
          </p:cNvPr>
          <p:cNvSpPr/>
          <p:nvPr/>
        </p:nvSpPr>
        <p:spPr>
          <a:xfrm>
            <a:off x="1928014" y="2491022"/>
            <a:ext cx="5064777" cy="754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KW" sz="3200" b="1" dirty="0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أقرأ النص الآتي قراءة صامته واعية 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C64E6AA-1169-4CE8-B3C6-DB229317E072}"/>
              </a:ext>
            </a:extLst>
          </p:cNvPr>
          <p:cNvSpPr/>
          <p:nvPr/>
        </p:nvSpPr>
        <p:spPr>
          <a:xfrm>
            <a:off x="3523286" y="1384885"/>
            <a:ext cx="187423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tabLst>
                <a:tab pos="803275" algn="l"/>
              </a:tabLst>
            </a:pPr>
            <a:r>
              <a:rPr lang="ar-KW" sz="36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2- </a:t>
            </a:r>
            <a:r>
              <a:rPr lang="ar-KW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القراءة</a:t>
            </a:r>
            <a:r>
              <a:rPr lang="ar-KW" sz="36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6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20DE05-05A5-4473-A355-E643018A5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14607" r="3741" b="33401"/>
          <a:stretch/>
        </p:blipFill>
        <p:spPr bwMode="auto">
          <a:xfrm>
            <a:off x="272080" y="1360448"/>
            <a:ext cx="8871920" cy="352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86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20DE05-05A5-4473-A355-E643018A5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65613" r="4248" b="1645"/>
          <a:stretch/>
        </p:blipFill>
        <p:spPr bwMode="auto">
          <a:xfrm>
            <a:off x="136040" y="352657"/>
            <a:ext cx="8871920" cy="221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579" r="3525" b="77419"/>
          <a:stretch/>
        </p:blipFill>
        <p:spPr bwMode="auto">
          <a:xfrm>
            <a:off x="134084" y="2560599"/>
            <a:ext cx="8885027" cy="247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825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22545" r="3557" b="37347"/>
          <a:stretch/>
        </p:blipFill>
        <p:spPr bwMode="auto">
          <a:xfrm>
            <a:off x="129486" y="252296"/>
            <a:ext cx="8885027" cy="452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4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104D7-157F-401E-96E4-5804149EC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62814" r="3557" b="1035"/>
          <a:stretch/>
        </p:blipFill>
        <p:spPr bwMode="auto">
          <a:xfrm>
            <a:off x="129486" y="252296"/>
            <a:ext cx="8885027" cy="407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57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G_2538.PNG">
            <a:extLst>
              <a:ext uri="{FF2B5EF4-FFF2-40B4-BE49-F238E27FC236}">
                <a16:creationId xmlns:a16="http://schemas.microsoft.com/office/drawing/2014/main" id="{C0C592F6-D818-4EAF-B534-8C992D969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1" t="8184" r="6820" b="51742"/>
          <a:stretch/>
        </p:blipFill>
        <p:spPr>
          <a:xfrm>
            <a:off x="323385" y="200721"/>
            <a:ext cx="8385718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9526"/>
      </p:ext>
    </p:extLst>
  </p:cSld>
  <p:clrMapOvr>
    <a:masterClrMapping/>
  </p:clrMapOvr>
</p:sld>
</file>

<file path=ppt/theme/theme1.xml><?xml version="1.0" encoding="utf-8"?>
<a:theme xmlns:a="http://schemas.openxmlformats.org/drawingml/2006/main" name="Enjoy Poetry Break Day by Slidesgo">
  <a:themeElements>
    <a:clrScheme name="Simple Light">
      <a:dk1>
        <a:srgbClr val="4B2100"/>
      </a:dk1>
      <a:lt1>
        <a:srgbClr val="FFFFFF"/>
      </a:lt1>
      <a:dk2>
        <a:srgbClr val="FFEFF3"/>
      </a:dk2>
      <a:lt2>
        <a:srgbClr val="E2BF93"/>
      </a:lt2>
      <a:accent1>
        <a:srgbClr val="A5532E"/>
      </a:accent1>
      <a:accent2>
        <a:srgbClr val="EF660E"/>
      </a:accent2>
      <a:accent3>
        <a:srgbClr val="EAB748"/>
      </a:accent3>
      <a:accent4>
        <a:srgbClr val="D45374"/>
      </a:accent4>
      <a:accent5>
        <a:srgbClr val="F4D0CA"/>
      </a:accent5>
      <a:accent6>
        <a:srgbClr val="4E466C"/>
      </a:accent6>
      <a:hlink>
        <a:srgbClr val="4B2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224</Words>
  <Application>Microsoft Office PowerPoint</Application>
  <PresentationFormat>عرض على الشاشة (16:9)</PresentationFormat>
  <Paragraphs>42</Paragraphs>
  <Slides>20</Slides>
  <Notes>6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8" baseType="lpstr">
      <vt:lpstr>Bitter</vt:lpstr>
      <vt:lpstr>Calibri Light</vt:lpstr>
      <vt:lpstr>Arial</vt:lpstr>
      <vt:lpstr>Montserrat</vt:lpstr>
      <vt:lpstr>Berkshire Swash</vt:lpstr>
      <vt:lpstr>Calibri</vt:lpstr>
      <vt:lpstr>Enjoy Poetry Break Day by Slidesgo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Enjoy Poetry Break Day!</dc:title>
  <dc:creator>MSI</dc:creator>
  <cp:lastModifiedBy>دانه محمد راشد راشد</cp:lastModifiedBy>
  <cp:revision>14</cp:revision>
  <dcterms:modified xsi:type="dcterms:W3CDTF">2023-06-12T14:32:08Z</dcterms:modified>
</cp:coreProperties>
</file>