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8" d="100"/>
          <a:sy n="48" d="100"/>
        </p:scale>
        <p:origin x="-114" y="-13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1670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latinLnBrk="0">
      <a:defRPr sz="1200">
        <a:latin typeface="+mj-lt"/>
        <a:ea typeface="+mj-ea"/>
        <a:cs typeface="+mj-cs"/>
        <a:sym typeface="Calibri"/>
      </a:defRPr>
    </a:lvl1pPr>
    <a:lvl2pPr indent="228600" algn="r" rtl="1" latinLnBrk="0">
      <a:defRPr sz="1200">
        <a:latin typeface="+mj-lt"/>
        <a:ea typeface="+mj-ea"/>
        <a:cs typeface="+mj-cs"/>
        <a:sym typeface="Calibri"/>
      </a:defRPr>
    </a:lvl2pPr>
    <a:lvl3pPr indent="457200" algn="r" rtl="1" latinLnBrk="0">
      <a:defRPr sz="1200">
        <a:latin typeface="+mj-lt"/>
        <a:ea typeface="+mj-ea"/>
        <a:cs typeface="+mj-cs"/>
        <a:sym typeface="Calibri"/>
      </a:defRPr>
    </a:lvl3pPr>
    <a:lvl4pPr indent="685800" algn="r" rtl="1" latinLnBrk="0">
      <a:defRPr sz="1200">
        <a:latin typeface="+mj-lt"/>
        <a:ea typeface="+mj-ea"/>
        <a:cs typeface="+mj-cs"/>
        <a:sym typeface="Calibri"/>
      </a:defRPr>
    </a:lvl4pPr>
    <a:lvl5pPr indent="914400" algn="r" rtl="1" latinLnBrk="0">
      <a:defRPr sz="1200">
        <a:latin typeface="+mj-lt"/>
        <a:ea typeface="+mj-ea"/>
        <a:cs typeface="+mj-cs"/>
        <a:sym typeface="Calibri"/>
      </a:defRPr>
    </a:lvl5pPr>
    <a:lvl6pPr indent="1143000" algn="r" rtl="1" latinLnBrk="0">
      <a:defRPr sz="1200">
        <a:latin typeface="+mj-lt"/>
        <a:ea typeface="+mj-ea"/>
        <a:cs typeface="+mj-cs"/>
        <a:sym typeface="Calibri"/>
      </a:defRPr>
    </a:lvl6pPr>
    <a:lvl7pPr indent="1371600" algn="r" rtl="1" latinLnBrk="0">
      <a:defRPr sz="1200">
        <a:latin typeface="+mj-lt"/>
        <a:ea typeface="+mj-ea"/>
        <a:cs typeface="+mj-cs"/>
        <a:sym typeface="Calibri"/>
      </a:defRPr>
    </a:lvl7pPr>
    <a:lvl8pPr indent="1600200" algn="r" rtl="1" latinLnBrk="0">
      <a:defRPr sz="1200">
        <a:latin typeface="+mj-lt"/>
        <a:ea typeface="+mj-ea"/>
        <a:cs typeface="+mj-cs"/>
        <a:sym typeface="Calibri"/>
      </a:defRPr>
    </a:lvl8pPr>
    <a:lvl9pPr indent="1828800" algn="r" rtl="1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نص العنوان</a:t>
            </a:r>
          </a:p>
        </p:txBody>
      </p:sp>
      <p:sp>
        <p:nvSpPr>
          <p:cNvPr id="1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المؤلف والتاريخ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  <a:ln w="3175"/>
        </p:spPr>
        <p:txBody>
          <a:bodyPr lIns="22859" tIns="22859" rIns="22859" bIns="22859"/>
          <a:lstStyle>
            <a:lvl1pPr marL="0" indent="0" defTabSz="38798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92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المؤلف والتاريخ</a:t>
            </a:r>
          </a:p>
        </p:txBody>
      </p:sp>
      <p:sp>
        <p:nvSpPr>
          <p:cNvPr id="93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5"/>
            <a:ext cx="10985502" cy="2324101"/>
          </a:xfrm>
          <a:prstGeom prst="rect">
            <a:avLst/>
          </a:prstGeom>
        </p:spPr>
        <p:txBody>
          <a:bodyPr lIns="25400" tIns="25400" rIns="25400" bIns="25400" anchor="b"/>
          <a:lstStyle>
            <a:lvl1pPr defTabSz="1219169">
              <a:lnSpc>
                <a:spcPct val="80000"/>
              </a:lnSpc>
              <a:defRPr sz="5800" b="1" spc="-116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عنوان العرض التقديمي</a:t>
            </a:r>
          </a:p>
        </p:txBody>
      </p:sp>
      <p:sp>
        <p:nvSpPr>
          <p:cNvPr id="9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 lIns="25400" tIns="25400" rIns="25400" bIns="254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457200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914400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1371600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1828800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 b="1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rtl="0">
              <a:defRPr/>
            </a:pPr>
            <a:r>
              <a:t>العنوان الفرعي للعرض التقديمي</a:t>
            </a:r>
          </a:p>
          <a:p>
            <a:pPr lvl="1" rtl="0">
              <a:defRPr/>
            </a:pPr>
            <a:endParaRPr/>
          </a:p>
          <a:p>
            <a:pPr lvl="2" rtl="0">
              <a:defRPr/>
            </a:pPr>
            <a:endParaRPr/>
          </a:p>
          <a:p>
            <a:pPr lvl="3" rtl="0">
              <a:defRPr/>
            </a:pPr>
            <a:endParaRPr/>
          </a:p>
          <a:p>
            <a:pPr lvl="4" rtl="0">
              <a:defRPr/>
            </a:pPr>
            <a:endParaRPr/>
          </a:p>
        </p:txBody>
      </p:sp>
      <p:sp>
        <p:nvSpPr>
          <p:cNvPr id="9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001082" y="6540101"/>
            <a:ext cx="183588" cy="187699"/>
          </a:xfrm>
          <a:prstGeom prst="rect">
            <a:avLst/>
          </a:prstGeom>
        </p:spPr>
        <p:txBody>
          <a:bodyPr lIns="25400" tIns="25400" rIns="25400" bIns="25400" anchor="b"/>
          <a:lstStyle>
            <a:lvl1pPr algn="ctr" defTabSz="292100"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21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نص العنوان</a:t>
            </a:r>
          </a:p>
        </p:txBody>
      </p:sp>
      <p:sp>
        <p:nvSpPr>
          <p:cNvPr id="3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9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48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عنصر نائب للنص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 rtl="0">
              <a:defRPr/>
            </a:pPr>
            <a:endParaRPr/>
          </a:p>
        </p:txBody>
      </p:sp>
      <p:sp>
        <p:nvSpPr>
          <p:cNvPr id="5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5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نص العنوان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نص العنوان</a:t>
            </a:r>
          </a:p>
        </p:txBody>
      </p:sp>
      <p:sp>
        <p:nvSpPr>
          <p:cNvPr id="73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4" name="عنصر نائب للنص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rtl="0">
              <a:defRPr/>
            </a:pPr>
            <a:endParaRPr/>
          </a:p>
        </p:txBody>
      </p:sp>
      <p:sp>
        <p:nvSpPr>
          <p:cNvPr id="7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نص العنوان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نص العنوان</a:t>
            </a:r>
          </a:p>
        </p:txBody>
      </p:sp>
      <p:sp>
        <p:nvSpPr>
          <p:cNvPr id="83" name="عنصر نائب للصورة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38200" y="6414761"/>
            <a:ext cx="258920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l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إعداد المعلمة أ. نوال العجمي…"/>
          <p:cNvSpPr txBox="1">
            <a:spLocks noGrp="1"/>
          </p:cNvSpPr>
          <p:nvPr>
            <p:ph type="body" idx="21"/>
          </p:nvPr>
        </p:nvSpPr>
        <p:spPr>
          <a:xfrm>
            <a:off x="1266974" y="4453462"/>
            <a:ext cx="4405750" cy="140123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defTabSz="412750" rtl="0">
              <a:defRPr sz="2400">
                <a:solidFill>
                  <a:srgbClr val="B18CFE"/>
                </a:solidFill>
              </a:defRPr>
            </a:pPr>
            <a:r>
              <a:t>إعداد المعلمة أ. نوال العجمي</a:t>
            </a:r>
          </a:p>
          <a:p>
            <a:pPr defTabSz="412750" rtl="0">
              <a:defRPr sz="2400">
                <a:solidFill>
                  <a:srgbClr val="B18CFE"/>
                </a:solidFill>
              </a:defRPr>
            </a:pPr>
            <a:r>
              <a:t>رئيسة القسم أ. دانة الهاجري</a:t>
            </a:r>
          </a:p>
          <a:p>
            <a:pPr defTabSz="412750" rtl="0">
              <a:defRPr sz="2400">
                <a:solidFill>
                  <a:srgbClr val="B18CFE"/>
                </a:solidFill>
              </a:defRPr>
            </a:pPr>
            <a:r>
              <a:t>الموجهة الفنية أ. عالية الصالحي</a:t>
            </a:r>
          </a:p>
        </p:txBody>
      </p:sp>
      <p:sp>
        <p:nvSpPr>
          <p:cNvPr id="105" name="تعميق مهارة…"/>
          <p:cNvSpPr txBox="1">
            <a:spLocks noGrp="1"/>
          </p:cNvSpPr>
          <p:nvPr>
            <p:ph type="title"/>
          </p:nvPr>
        </p:nvSpPr>
        <p:spPr>
          <a:xfrm>
            <a:off x="5449095" y="1287495"/>
            <a:ext cx="6139655" cy="2324101"/>
          </a:xfrm>
          <a:prstGeom prst="rect">
            <a:avLst/>
          </a:prstGeom>
        </p:spPr>
        <p:txBody>
          <a:bodyPr/>
          <a:lstStyle/>
          <a:p>
            <a:pPr rtl="0">
              <a:defRPr>
                <a:solidFill>
                  <a:srgbClr val="99244F"/>
                </a:solidFill>
              </a:defRPr>
            </a:pPr>
            <a:r>
              <a:t>تعميق مهارة </a:t>
            </a:r>
          </a:p>
          <a:p>
            <a:pPr rtl="0">
              <a:defRPr>
                <a:solidFill>
                  <a:srgbClr val="99244F"/>
                </a:solidFill>
              </a:defRPr>
            </a:pPr>
            <a:r>
              <a:t>لغتي الجميلة رسمًا</a:t>
            </a:r>
          </a:p>
        </p:txBody>
      </p:sp>
      <p:sp>
        <p:nvSpPr>
          <p:cNvPr id="106" name="الهمزة المتوسطة على ألف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EE719E"/>
                </a:solidFill>
              </a:defRPr>
            </a:lvl1pPr>
          </a:lstStyle>
          <a:p>
            <a:pPr rtl="0">
              <a:defRPr/>
            </a:pPr>
            <a:r>
              <a:t>الهمزة المتوسطة على ألف </a:t>
            </a:r>
          </a:p>
        </p:txBody>
      </p:sp>
      <p:pic>
        <p:nvPicPr>
          <p:cNvPr id="107" name="IMG_2375.jpeg" descr="IMG_237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030" y="120703"/>
            <a:ext cx="2592834" cy="42133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\\filesrv4\temp1\Gehad\Fanar\فنر -12-2022\فنر اللغة العربية\مجلد الصفوف\الصف السابع\العروض التقديمية\لوجو فنر 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666" y="120703"/>
            <a:ext cx="1499300" cy="104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شريط إلى الأعلى 7"/>
          <p:cNvGrpSpPr/>
          <p:nvPr/>
        </p:nvGrpSpPr>
        <p:grpSpPr>
          <a:xfrm>
            <a:off x="3925462" y="1207684"/>
            <a:ext cx="4147009" cy="1554875"/>
            <a:chOff x="0" y="0"/>
            <a:chExt cx="4147008" cy="1554873"/>
          </a:xfrm>
        </p:grpSpPr>
        <p:grpSp>
          <p:nvGrpSpPr>
            <p:cNvPr id="111" name="Group"/>
            <p:cNvGrpSpPr/>
            <p:nvPr/>
          </p:nvGrpSpPr>
          <p:grpSpPr>
            <a:xfrm>
              <a:off x="0" y="0"/>
              <a:ext cx="4147009" cy="1554874"/>
              <a:chOff x="0" y="0"/>
              <a:chExt cx="4147008" cy="1554873"/>
            </a:xfrm>
          </p:grpSpPr>
          <p:sp>
            <p:nvSpPr>
              <p:cNvPr id="109" name="Shape"/>
              <p:cNvSpPr/>
              <p:nvPr/>
            </p:nvSpPr>
            <p:spPr>
              <a:xfrm>
                <a:off x="516953" y="109523"/>
                <a:ext cx="3113102" cy="167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21600"/>
                    </a:moveTo>
                    <a:cubicBezTo>
                      <a:pt x="5400" y="17624"/>
                      <a:pt x="4796" y="14400"/>
                      <a:pt x="4050" y="14400"/>
                    </a:cubicBezTo>
                    <a:lnTo>
                      <a:pt x="1350" y="14400"/>
                    </a:lnTo>
                    <a:cubicBezTo>
                      <a:pt x="604" y="14400"/>
                      <a:pt x="0" y="11176"/>
                      <a:pt x="0" y="7200"/>
                    </a:cubicBezTo>
                    <a:cubicBezTo>
                      <a:pt x="0" y="3224"/>
                      <a:pt x="604" y="0"/>
                      <a:pt x="1350" y="0"/>
                    </a:cubicBezTo>
                    <a:lnTo>
                      <a:pt x="5400" y="0"/>
                    </a:lnTo>
                    <a:close/>
                    <a:moveTo>
                      <a:pt x="16200" y="21600"/>
                    </a:moveTo>
                    <a:cubicBezTo>
                      <a:pt x="16200" y="17624"/>
                      <a:pt x="16804" y="14400"/>
                      <a:pt x="17550" y="14400"/>
                    </a:cubicBezTo>
                    <a:lnTo>
                      <a:pt x="20250" y="14400"/>
                    </a:lnTo>
                    <a:cubicBezTo>
                      <a:pt x="20996" y="14400"/>
                      <a:pt x="21600" y="11176"/>
                      <a:pt x="21600" y="7200"/>
                    </a:cubicBezTo>
                    <a:cubicBezTo>
                      <a:pt x="21600" y="3224"/>
                      <a:pt x="20996" y="0"/>
                      <a:pt x="20250" y="0"/>
                    </a:cubicBezTo>
                    <a:lnTo>
                      <a:pt x="16200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0" name="Rounded Rectangle"/>
              <p:cNvSpPr/>
              <p:nvPr/>
            </p:nvSpPr>
            <p:spPr>
              <a:xfrm>
                <a:off x="0" y="0"/>
                <a:ext cx="4147009" cy="1554874"/>
              </a:xfrm>
              <a:prstGeom prst="roundRect">
                <a:avLst>
                  <a:gd name="adj" fmla="val 11123"/>
                </a:avLst>
              </a:prstGeom>
              <a:solidFill>
                <a:srgbClr val="FFFFFF"/>
              </a:solidFill>
              <a:ln w="101600" cap="flat">
                <a:solidFill>
                  <a:srgbClr val="C1B803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16" name="مصنع الحلويات"/>
            <p:cNvGrpSpPr/>
            <p:nvPr/>
          </p:nvGrpSpPr>
          <p:grpSpPr>
            <a:xfrm>
              <a:off x="149485" y="777435"/>
              <a:ext cx="3848037" cy="2"/>
              <a:chOff x="0" y="0"/>
              <a:chExt cx="3848036" cy="1"/>
            </a:xfrm>
          </p:grpSpPr>
          <p:grpSp>
            <p:nvGrpSpPr>
              <p:cNvPr id="114" name="تجميع"/>
              <p:cNvGrpSpPr/>
              <p:nvPr/>
            </p:nvGrpSpPr>
            <p:grpSpPr>
              <a:xfrm>
                <a:off x="0" y="0"/>
                <a:ext cx="3848037" cy="1"/>
                <a:chOff x="0" y="0"/>
                <a:chExt cx="3848036" cy="0"/>
              </a:xfrm>
            </p:grpSpPr>
            <p:sp>
              <p:nvSpPr>
                <p:cNvPr id="112" name="خط"/>
                <p:cNvSpPr/>
                <p:nvPr/>
              </p:nvSpPr>
              <p:spPr>
                <a:xfrm>
                  <a:off x="0" y="0"/>
                  <a:ext cx="3848037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3" name="خط"/>
                <p:cNvSpPr/>
                <p:nvPr/>
              </p:nvSpPr>
              <p:spPr>
                <a:xfrm flipH="1" flipV="1">
                  <a:off x="-1" y="0"/>
                  <a:ext cx="3848038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15" name="مصنع الحلويات"/>
              <p:cNvSpPr/>
              <p:nvPr/>
            </p:nvSpPr>
            <p:spPr>
              <a:xfrm>
                <a:off x="0" y="0"/>
                <a:ext cx="3848037" cy="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>
                <a:lvl1pPr algn="ctr">
                  <a:lnSpc>
                    <a:spcPct val="90000"/>
                  </a:lnSpc>
                  <a:defRPr sz="4700" b="1">
                    <a:latin typeface="Carlito"/>
                    <a:ea typeface="Carlito"/>
                    <a:cs typeface="Carlito"/>
                    <a:sym typeface="Carlito"/>
                  </a:defRPr>
                </a:lvl1pPr>
              </a:lstStyle>
              <a:p>
                <a:pPr rtl="0">
                  <a:defRPr/>
                </a:pPr>
                <a:r>
                  <a:t>مصنع الحلويات </a:t>
                </a:r>
              </a:p>
            </p:txBody>
          </p:sp>
        </p:grpSp>
      </p:grpSp>
      <p:sp>
        <p:nvSpPr>
          <p:cNvPr id="118" name="Oval"/>
          <p:cNvSpPr/>
          <p:nvPr/>
        </p:nvSpPr>
        <p:spPr>
          <a:xfrm>
            <a:off x="10186293" y="5632570"/>
            <a:ext cx="1507403" cy="821043"/>
          </a:xfrm>
          <a:prstGeom prst="ellipse">
            <a:avLst/>
          </a:prstGeom>
          <a:solidFill>
            <a:srgbClr val="C581E8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" name="البداية">
            <a:hlinkClick r:id="rId2" action="ppaction://hlinksldjump"/>
          </p:cNvPr>
          <p:cNvSpPr txBox="1"/>
          <p:nvPr/>
        </p:nvSpPr>
        <p:spPr>
          <a:xfrm>
            <a:off x="10476586" y="5808829"/>
            <a:ext cx="926815" cy="45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24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/>
            </a:pPr>
            <a:r>
              <a:t>البداية</a:t>
            </a:r>
          </a:p>
        </p:txBody>
      </p:sp>
      <p:sp>
        <p:nvSpPr>
          <p:cNvPr id="120" name="مصنع الحلويات"/>
          <p:cNvSpPr txBox="1"/>
          <p:nvPr/>
        </p:nvSpPr>
        <p:spPr>
          <a:xfrm>
            <a:off x="4168734" y="1658166"/>
            <a:ext cx="3372959" cy="65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400" b="1"/>
            </a:lvl1pPr>
          </a:lstStyle>
          <a:p>
            <a:pPr rtl="0">
              <a:defRPr/>
            </a:pPr>
            <a:r>
              <a:t>مصنع الحلويات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شريط إلى الأعلى 7"/>
          <p:cNvGrpSpPr/>
          <p:nvPr/>
        </p:nvGrpSpPr>
        <p:grpSpPr>
          <a:xfrm>
            <a:off x="-638974" y="-240422"/>
            <a:ext cx="13265579" cy="7471084"/>
            <a:chOff x="0" y="0"/>
            <a:chExt cx="13265577" cy="7471082"/>
          </a:xfrm>
        </p:grpSpPr>
        <p:sp>
          <p:nvSpPr>
            <p:cNvPr id="122" name="Rectangle"/>
            <p:cNvSpPr/>
            <p:nvPr/>
          </p:nvSpPr>
          <p:spPr>
            <a:xfrm>
              <a:off x="-1" y="-1"/>
              <a:ext cx="13265579" cy="7471084"/>
            </a:xfrm>
            <a:prstGeom prst="rect">
              <a:avLst/>
            </a:prstGeom>
            <a:solidFill>
              <a:srgbClr val="FFFFFF">
                <a:alpha val="66000"/>
              </a:srgbClr>
            </a:solidFill>
            <a:ln w="12700" cap="flat">
              <a:solidFill>
                <a:schemeClr val="accent1">
                  <a:alpha val="66000"/>
                </a:schemeClr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123" name="Shape"/>
            <p:cNvSpPr/>
            <p:nvPr/>
          </p:nvSpPr>
          <p:spPr>
            <a:xfrm>
              <a:off x="4850317" y="1832688"/>
              <a:ext cx="3429002" cy="183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21600"/>
                  </a:moveTo>
                  <a:cubicBezTo>
                    <a:pt x="5400" y="17624"/>
                    <a:pt x="4796" y="14400"/>
                    <a:pt x="4050" y="14400"/>
                  </a:cubicBezTo>
                  <a:lnTo>
                    <a:pt x="1350" y="14400"/>
                  </a:lnTo>
                  <a:cubicBezTo>
                    <a:pt x="604" y="14400"/>
                    <a:pt x="0" y="11176"/>
                    <a:pt x="0" y="7200"/>
                  </a:cubicBezTo>
                  <a:cubicBezTo>
                    <a:pt x="0" y="3224"/>
                    <a:pt x="604" y="0"/>
                    <a:pt x="1350" y="0"/>
                  </a:cubicBezTo>
                  <a:lnTo>
                    <a:pt x="5400" y="0"/>
                  </a:lnTo>
                  <a:close/>
                  <a:moveTo>
                    <a:pt x="16200" y="21600"/>
                  </a:moveTo>
                  <a:cubicBezTo>
                    <a:pt x="16200" y="17624"/>
                    <a:pt x="16804" y="14400"/>
                    <a:pt x="17550" y="14400"/>
                  </a:cubicBezTo>
                  <a:lnTo>
                    <a:pt x="20250" y="14400"/>
                  </a:lnTo>
                  <a:cubicBezTo>
                    <a:pt x="20996" y="14400"/>
                    <a:pt x="21600" y="11176"/>
                    <a:pt x="21600" y="7200"/>
                  </a:cubicBezTo>
                  <a:cubicBezTo>
                    <a:pt x="21600" y="3224"/>
                    <a:pt x="20996" y="0"/>
                    <a:pt x="20250" y="0"/>
                  </a:cubicBezTo>
                  <a:lnTo>
                    <a:pt x="1620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26" name="اختر نوع من هذه  الحلويات"/>
            <p:cNvGrpSpPr/>
            <p:nvPr/>
          </p:nvGrpSpPr>
          <p:grpSpPr>
            <a:xfrm>
              <a:off x="3691839" y="1529831"/>
              <a:ext cx="6106612" cy="1509113"/>
              <a:chOff x="0" y="0"/>
              <a:chExt cx="6106611" cy="1509112"/>
            </a:xfrm>
          </p:grpSpPr>
          <p:sp>
            <p:nvSpPr>
              <p:cNvPr id="124" name="مستطيل مستدير الزوايا"/>
              <p:cNvSpPr/>
              <p:nvPr/>
            </p:nvSpPr>
            <p:spPr>
              <a:xfrm>
                <a:off x="0" y="0"/>
                <a:ext cx="6106612" cy="1509113"/>
              </a:xfrm>
              <a:prstGeom prst="roundRect">
                <a:avLst>
                  <a:gd name="adj" fmla="val 12623"/>
                </a:avLst>
              </a:prstGeom>
              <a:solidFill>
                <a:srgbClr val="FFFFFF"/>
              </a:solidFill>
              <a:ln w="101600" cap="flat">
                <a:solidFill>
                  <a:srgbClr val="C1B803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rtl="0">
                  <a:lnSpc>
                    <a:spcPct val="90000"/>
                  </a:lnSpc>
                  <a:defRPr sz="3900" b="1">
                    <a:latin typeface="Carlito"/>
                    <a:ea typeface="Carlito"/>
                    <a:cs typeface="Carlito"/>
                    <a:sym typeface="Carlito"/>
                  </a:defRPr>
                </a:pPr>
                <a:endParaRPr/>
              </a:p>
            </p:txBody>
          </p:sp>
          <p:sp>
            <p:nvSpPr>
              <p:cNvPr id="125" name="اختاري نوع من هذه  الحلويات"/>
              <p:cNvSpPr/>
              <p:nvPr/>
            </p:nvSpPr>
            <p:spPr>
              <a:xfrm>
                <a:off x="106596" y="754556"/>
                <a:ext cx="5893420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lnSpc>
                    <a:spcPct val="90000"/>
                  </a:lnSpc>
                  <a:defRPr sz="3900" b="1">
                    <a:latin typeface="Carlito"/>
                    <a:ea typeface="Carlito"/>
                    <a:cs typeface="Carlito"/>
                    <a:sym typeface="Carlito"/>
                  </a:defRPr>
                </a:lvl1pPr>
              </a:lstStyle>
              <a:p>
                <a:pPr rtl="0">
                  <a:defRPr/>
                </a:pPr>
                <a:r>
                  <a:t>اختاري نوع من هذه  الحلويات </a:t>
                </a:r>
              </a:p>
            </p:txBody>
          </p:sp>
        </p:grpSp>
      </p:grpSp>
      <p:pic>
        <p:nvPicPr>
          <p:cNvPr id="128" name="صورة 6" descr="صورة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325" y="3184281"/>
            <a:ext cx="1955350" cy="3429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صورة 3" descr="صورة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8589" y="3258465"/>
            <a:ext cx="1697040" cy="32253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صورة 13" descr="صورة 13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2871" y="3156621"/>
            <a:ext cx="1742163" cy="3484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"/>
          <p:cNvSpPr/>
          <p:nvPr/>
        </p:nvSpPr>
        <p:spPr>
          <a:xfrm>
            <a:off x="-638974" y="-240421"/>
            <a:ext cx="13265578" cy="7471082"/>
          </a:xfrm>
          <a:prstGeom prst="rect">
            <a:avLst/>
          </a:prstGeom>
          <a:solidFill>
            <a:srgbClr val="FFFFFF">
              <a:alpha val="66000"/>
            </a:srgbClr>
          </a:solidFill>
          <a:ln w="12700">
            <a:solidFill>
              <a:schemeClr val="accent1">
                <a:alpha val="66000"/>
              </a:schemeClr>
            </a:solidFill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  <p:pic>
        <p:nvPicPr>
          <p:cNvPr id="133" name="صورة 2" descr="صورة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096" y="3076406"/>
            <a:ext cx="1868491" cy="3551165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"/>
          <p:cNvSpPr/>
          <p:nvPr/>
        </p:nvSpPr>
        <p:spPr>
          <a:xfrm>
            <a:off x="4211344" y="1592268"/>
            <a:ext cx="3429001" cy="1839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cubicBezTo>
                  <a:pt x="5400" y="17624"/>
                  <a:pt x="4796" y="14400"/>
                  <a:pt x="4050" y="14400"/>
                </a:cubicBezTo>
                <a:lnTo>
                  <a:pt x="1350" y="14400"/>
                </a:lnTo>
                <a:cubicBezTo>
                  <a:pt x="604" y="14400"/>
                  <a:pt x="0" y="11176"/>
                  <a:pt x="0" y="7200"/>
                </a:cubicBezTo>
                <a:cubicBezTo>
                  <a:pt x="0" y="3224"/>
                  <a:pt x="604" y="0"/>
                  <a:pt x="1350" y="0"/>
                </a:cubicBezTo>
                <a:lnTo>
                  <a:pt x="5400" y="0"/>
                </a:lnTo>
                <a:close/>
                <a:moveTo>
                  <a:pt x="16200" y="21600"/>
                </a:moveTo>
                <a:cubicBezTo>
                  <a:pt x="16200" y="17624"/>
                  <a:pt x="16804" y="14400"/>
                  <a:pt x="17550" y="14400"/>
                </a:cubicBezTo>
                <a:lnTo>
                  <a:pt x="20250" y="14400"/>
                </a:lnTo>
                <a:cubicBezTo>
                  <a:pt x="20996" y="14400"/>
                  <a:pt x="21600" y="11176"/>
                  <a:pt x="21600" y="7200"/>
                </a:cubicBezTo>
                <a:cubicBezTo>
                  <a:pt x="21600" y="3224"/>
                  <a:pt x="20996" y="0"/>
                  <a:pt x="20250" y="0"/>
                </a:cubicBezTo>
                <a:lnTo>
                  <a:pt x="16200" y="0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37" name="السؤال الأول"/>
          <p:cNvGrpSpPr/>
          <p:nvPr/>
        </p:nvGrpSpPr>
        <p:grpSpPr>
          <a:xfrm>
            <a:off x="609061" y="153760"/>
            <a:ext cx="11188287" cy="1063478"/>
            <a:chOff x="0" y="0"/>
            <a:chExt cx="11188286" cy="1063477"/>
          </a:xfrm>
        </p:grpSpPr>
        <p:sp>
          <p:nvSpPr>
            <p:cNvPr id="135" name="مستطيل مستدير الزوايا"/>
            <p:cNvSpPr/>
            <p:nvPr/>
          </p:nvSpPr>
          <p:spPr>
            <a:xfrm>
              <a:off x="0" y="0"/>
              <a:ext cx="11188287" cy="1063478"/>
            </a:xfrm>
            <a:prstGeom prst="roundRect">
              <a:avLst>
                <a:gd name="adj" fmla="val 17913"/>
              </a:avLst>
            </a:prstGeom>
            <a:solidFill>
              <a:srgbClr val="FFFFFF"/>
            </a:solidFill>
            <a:ln w="101600" cap="flat">
              <a:solidFill>
                <a:srgbClr val="C1B803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rtl="0">
                <a:lnSpc>
                  <a:spcPct val="90000"/>
                </a:lnSpc>
                <a:defRPr sz="3900" b="1">
                  <a:latin typeface="Carlito"/>
                  <a:ea typeface="Carlito"/>
                  <a:cs typeface="Carlito"/>
                  <a:sym typeface="Carlito"/>
                </a:defRPr>
              </a:pPr>
              <a:endParaRPr/>
            </a:p>
          </p:txBody>
        </p:sp>
        <p:sp>
          <p:nvSpPr>
            <p:cNvPr id="136" name="ضعي في الفراغ كلمة تتضمن همزة متوسطة على ألف :"/>
            <p:cNvSpPr/>
            <p:nvPr/>
          </p:nvSpPr>
          <p:spPr>
            <a:xfrm>
              <a:off x="178472" y="531738"/>
              <a:ext cx="1083134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lnSpc>
                  <a:spcPct val="90000"/>
                </a:lnSpc>
                <a:defRPr sz="3900" b="1">
                  <a:latin typeface="Carlito"/>
                  <a:ea typeface="Carlito"/>
                  <a:cs typeface="Carlito"/>
                  <a:sym typeface="Carlito"/>
                </a:defRPr>
              </a:lvl1pPr>
            </a:lstStyle>
            <a:p>
              <a:pPr rtl="0">
                <a:defRPr/>
              </a:pPr>
              <a:r>
                <a:t>ضعي في الفراغ كلمة تتضمن همزة متوسطة على ألف :</a:t>
              </a:r>
            </a:p>
          </p:txBody>
        </p:sp>
      </p:grpSp>
      <p:sp>
        <p:nvSpPr>
          <p:cNvPr id="138" name="Oval"/>
          <p:cNvSpPr/>
          <p:nvPr/>
        </p:nvSpPr>
        <p:spPr>
          <a:xfrm>
            <a:off x="10186293" y="5632570"/>
            <a:ext cx="1507403" cy="821043"/>
          </a:xfrm>
          <a:prstGeom prst="ellipse">
            <a:avLst/>
          </a:prstGeom>
          <a:solidFill>
            <a:srgbClr val="C581E8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" name="البداية">
            <a:hlinkClick r:id="rId4" action="ppaction://hlinksldjump"/>
          </p:cNvPr>
          <p:cNvSpPr txBox="1"/>
          <p:nvPr/>
        </p:nvSpPr>
        <p:spPr>
          <a:xfrm>
            <a:off x="10476586" y="5808829"/>
            <a:ext cx="926815" cy="45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24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/>
            </a:pPr>
            <a:r>
              <a:t>البداية</a:t>
            </a:r>
          </a:p>
        </p:txBody>
      </p:sp>
      <p:sp>
        <p:nvSpPr>
          <p:cNvPr id="140" name="١) ………………………سعيد طائرًا يطعم صغاره ."/>
          <p:cNvSpPr txBox="1"/>
          <p:nvPr/>
        </p:nvSpPr>
        <p:spPr>
          <a:xfrm>
            <a:off x="1797957" y="2425515"/>
            <a:ext cx="8596086" cy="634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rtl="0">
              <a:defRPr>
                <a:blipFill rotWithShape="1">
                  <a:blip r:embed="rId5"/>
                  <a:srcRect/>
                  <a:tile tx="0" ty="0" sx="100000" sy="100000" flip="none" algn="tl"/>
                </a:blipFill>
              </a:defRPr>
            </a:pPr>
            <a:r>
              <a:rPr sz="4200" b="1"/>
              <a:t>١) ………………………سعيد طائرًا يطعم صغاره</a:t>
            </a:r>
            <a:r>
              <a:t> .</a:t>
            </a:r>
          </a:p>
        </p:txBody>
      </p:sp>
      <p:sp>
        <p:nvSpPr>
          <p:cNvPr id="141" name="رأى"/>
          <p:cNvSpPr txBox="1"/>
          <p:nvPr/>
        </p:nvSpPr>
        <p:spPr>
          <a:xfrm>
            <a:off x="7545848" y="2146822"/>
            <a:ext cx="1016493" cy="895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6200" b="1"/>
            </a:lvl1pPr>
          </a:lstStyle>
          <a:p>
            <a:pPr rtl="0">
              <a:defRPr/>
            </a:pPr>
            <a:r>
              <a:t>رأى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"/>
          <p:cNvSpPr/>
          <p:nvPr/>
        </p:nvSpPr>
        <p:spPr>
          <a:xfrm>
            <a:off x="-638974" y="-240421"/>
            <a:ext cx="13265578" cy="7471082"/>
          </a:xfrm>
          <a:prstGeom prst="rect">
            <a:avLst/>
          </a:prstGeom>
          <a:solidFill>
            <a:srgbClr val="FFFFFF">
              <a:alpha val="66000"/>
            </a:srgbClr>
          </a:solidFill>
          <a:ln w="12700">
            <a:solidFill>
              <a:schemeClr val="accent1">
                <a:alpha val="66000"/>
              </a:schemeClr>
            </a:solidFill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  <p:pic>
        <p:nvPicPr>
          <p:cNvPr id="144" name="صورة 2" descr="صورة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918" y="3159898"/>
            <a:ext cx="1955350" cy="3429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7" name="السؤال الثاني"/>
          <p:cNvGrpSpPr/>
          <p:nvPr/>
        </p:nvGrpSpPr>
        <p:grpSpPr>
          <a:xfrm>
            <a:off x="932505" y="426891"/>
            <a:ext cx="10498273" cy="1063478"/>
            <a:chOff x="0" y="0"/>
            <a:chExt cx="10498271" cy="1063477"/>
          </a:xfrm>
        </p:grpSpPr>
        <p:sp>
          <p:nvSpPr>
            <p:cNvPr id="145" name="مستطيل مستدير الزوايا"/>
            <p:cNvSpPr/>
            <p:nvPr/>
          </p:nvSpPr>
          <p:spPr>
            <a:xfrm>
              <a:off x="0" y="0"/>
              <a:ext cx="10498272" cy="1063478"/>
            </a:xfrm>
            <a:prstGeom prst="roundRect">
              <a:avLst>
                <a:gd name="adj" fmla="val 17913"/>
              </a:avLst>
            </a:prstGeom>
            <a:solidFill>
              <a:srgbClr val="FFFFFF"/>
            </a:solidFill>
            <a:ln w="101600" cap="flat">
              <a:solidFill>
                <a:srgbClr val="C1B803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rtl="0">
                <a:lnSpc>
                  <a:spcPct val="90000"/>
                </a:lnSpc>
                <a:defRPr sz="3900" b="1">
                  <a:latin typeface="Carlito"/>
                  <a:ea typeface="Carlito"/>
                  <a:cs typeface="Carlito"/>
                  <a:sym typeface="Carlito"/>
                </a:defRPr>
              </a:pPr>
              <a:endParaRPr/>
            </a:p>
          </p:txBody>
        </p:sp>
        <p:sp>
          <p:nvSpPr>
            <p:cNvPr id="146" name="هاتي كلمة تتضمن همزة متوسطة على ألف :"/>
            <p:cNvSpPr/>
            <p:nvPr/>
          </p:nvSpPr>
          <p:spPr>
            <a:xfrm>
              <a:off x="810986" y="531738"/>
              <a:ext cx="887629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lnSpc>
                  <a:spcPct val="90000"/>
                </a:lnSpc>
                <a:defRPr sz="3900" b="1">
                  <a:latin typeface="Carlito"/>
                  <a:ea typeface="Carlito"/>
                  <a:cs typeface="Carlito"/>
                  <a:sym typeface="Carlito"/>
                </a:defRPr>
              </a:lvl1pPr>
            </a:lstStyle>
            <a:p>
              <a:pPr rtl="0">
                <a:defRPr/>
              </a:pPr>
              <a:r>
                <a:t>هاتي كلمة تتضمن همزة متوسطة على ألف :</a:t>
              </a:r>
            </a:p>
          </p:txBody>
        </p:sp>
      </p:grpSp>
      <p:sp>
        <p:nvSpPr>
          <p:cNvPr id="148" name="Oval"/>
          <p:cNvSpPr/>
          <p:nvPr/>
        </p:nvSpPr>
        <p:spPr>
          <a:xfrm>
            <a:off x="10186293" y="5632570"/>
            <a:ext cx="1507403" cy="821043"/>
          </a:xfrm>
          <a:prstGeom prst="ellipse">
            <a:avLst/>
          </a:prstGeom>
          <a:solidFill>
            <a:srgbClr val="C581E8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9" name="البداية">
            <a:hlinkClick r:id="rId4" action="ppaction://hlinksldjump"/>
          </p:cNvPr>
          <p:cNvSpPr txBox="1"/>
          <p:nvPr/>
        </p:nvSpPr>
        <p:spPr>
          <a:xfrm>
            <a:off x="10476586" y="5808829"/>
            <a:ext cx="926815" cy="45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24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/>
            </a:pPr>
            <a:r>
              <a:t>البداية</a:t>
            </a:r>
          </a:p>
        </p:txBody>
      </p:sp>
      <p:sp>
        <p:nvSpPr>
          <p:cNvPr id="150" name="مسألة"/>
          <p:cNvSpPr txBox="1"/>
          <p:nvPr/>
        </p:nvSpPr>
        <p:spPr>
          <a:xfrm>
            <a:off x="4650982" y="2996455"/>
            <a:ext cx="1972261" cy="99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7100" b="1">
                <a:blipFill rotWithShape="1">
                  <a:blip r:embed="rId5"/>
                  <a:srcRect/>
                  <a:tile tx="0" ty="0" sx="100000" sy="100000" flip="none" algn="tl"/>
                </a:blipFill>
              </a:defRPr>
            </a:lvl1pPr>
          </a:lstStyle>
          <a:p>
            <a:pPr rtl="0">
              <a:defRPr/>
            </a:pPr>
            <a:r>
              <a:t>مسألة</a:t>
            </a:r>
          </a:p>
        </p:txBody>
      </p:sp>
      <p:sp>
        <p:nvSpPr>
          <p:cNvPr id="151" name="متألق"/>
          <p:cNvSpPr txBox="1"/>
          <p:nvPr/>
        </p:nvSpPr>
        <p:spPr>
          <a:xfrm>
            <a:off x="4783641" y="4396929"/>
            <a:ext cx="1706943" cy="95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6800" b="1">
                <a:blipFill rotWithShape="1">
                  <a:blip r:embed="rId5"/>
                  <a:srcRect/>
                  <a:tile tx="0" ty="0" sx="100000" sy="100000" flip="none" algn="tl"/>
                </a:blipFill>
              </a:defRPr>
            </a:lvl1pPr>
          </a:lstStyle>
          <a:p>
            <a:pPr rtl="0">
              <a:defRPr/>
            </a:pPr>
            <a:r>
              <a:t>متألق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1" animBg="1" advAuto="0"/>
      <p:bldP spid="151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"/>
          <p:cNvSpPr/>
          <p:nvPr/>
        </p:nvSpPr>
        <p:spPr>
          <a:xfrm>
            <a:off x="-638974" y="-240421"/>
            <a:ext cx="13265578" cy="7471082"/>
          </a:xfrm>
          <a:prstGeom prst="rect">
            <a:avLst/>
          </a:prstGeom>
          <a:solidFill>
            <a:srgbClr val="FFFFFF">
              <a:alpha val="66000"/>
            </a:srgbClr>
          </a:solidFill>
          <a:ln w="12700">
            <a:solidFill>
              <a:schemeClr val="accent1">
                <a:alpha val="66000"/>
              </a:schemeClr>
            </a:solidFill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  <p:pic>
        <p:nvPicPr>
          <p:cNvPr id="154" name="صورة 4" descr="صورة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38" y="3057525"/>
            <a:ext cx="1742163" cy="348432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7" name="السؤال الثالث"/>
          <p:cNvGrpSpPr/>
          <p:nvPr/>
        </p:nvGrpSpPr>
        <p:grpSpPr>
          <a:xfrm>
            <a:off x="3182243" y="455642"/>
            <a:ext cx="6106611" cy="1063478"/>
            <a:chOff x="0" y="0"/>
            <a:chExt cx="6106609" cy="1063477"/>
          </a:xfrm>
        </p:grpSpPr>
        <p:sp>
          <p:nvSpPr>
            <p:cNvPr id="155" name="مستطيل مستدير الزوايا"/>
            <p:cNvSpPr/>
            <p:nvPr/>
          </p:nvSpPr>
          <p:spPr>
            <a:xfrm>
              <a:off x="0" y="0"/>
              <a:ext cx="6106610" cy="1063478"/>
            </a:xfrm>
            <a:prstGeom prst="roundRect">
              <a:avLst>
                <a:gd name="adj" fmla="val 17913"/>
              </a:avLst>
            </a:prstGeom>
            <a:solidFill>
              <a:srgbClr val="FFFFFF"/>
            </a:solidFill>
            <a:ln w="101600" cap="flat">
              <a:solidFill>
                <a:srgbClr val="C1B803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rtl="0">
                <a:lnSpc>
                  <a:spcPct val="90000"/>
                </a:lnSpc>
                <a:defRPr sz="3900" b="1">
                  <a:latin typeface="Carlito"/>
                  <a:ea typeface="Carlito"/>
                  <a:cs typeface="Carlito"/>
                  <a:sym typeface="Carlito"/>
                </a:defRPr>
              </a:pPr>
              <a:endParaRPr/>
            </a:p>
          </p:txBody>
        </p:sp>
        <p:sp>
          <p:nvSpPr>
            <p:cNvPr id="156" name="ما هي أقوى الحركات :"/>
            <p:cNvSpPr txBox="1"/>
            <p:nvPr/>
          </p:nvSpPr>
          <p:spPr>
            <a:xfrm>
              <a:off x="106595" y="183056"/>
              <a:ext cx="5893420" cy="6973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lnSpc>
                  <a:spcPct val="90000"/>
                </a:lnSpc>
                <a:defRPr sz="3900" b="1">
                  <a:latin typeface="Carlito"/>
                  <a:ea typeface="Carlito"/>
                  <a:cs typeface="Carlito"/>
                  <a:sym typeface="Carlito"/>
                </a:defRPr>
              </a:lvl1pPr>
            </a:lstStyle>
            <a:p>
              <a:pPr rtl="0">
                <a:defRPr/>
              </a:pPr>
              <a:r>
                <a:t>ما هي أقوى الحركات :</a:t>
              </a:r>
            </a:p>
          </p:txBody>
        </p:sp>
      </p:grpSp>
      <p:sp>
        <p:nvSpPr>
          <p:cNvPr id="158" name="Oval"/>
          <p:cNvSpPr/>
          <p:nvPr/>
        </p:nvSpPr>
        <p:spPr>
          <a:xfrm>
            <a:off x="10186293" y="5632570"/>
            <a:ext cx="1507403" cy="821043"/>
          </a:xfrm>
          <a:prstGeom prst="ellipse">
            <a:avLst/>
          </a:prstGeom>
          <a:solidFill>
            <a:srgbClr val="C581E8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9" name="البداية">
            <a:hlinkClick r:id="rId4" action="ppaction://hlinksldjump"/>
          </p:cNvPr>
          <p:cNvSpPr txBox="1"/>
          <p:nvPr/>
        </p:nvSpPr>
        <p:spPr>
          <a:xfrm>
            <a:off x="10476586" y="5808829"/>
            <a:ext cx="926815" cy="45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24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/>
            </a:pPr>
            <a:r>
              <a:t>البداية</a:t>
            </a:r>
          </a:p>
        </p:txBody>
      </p:sp>
      <p:sp>
        <p:nvSpPr>
          <p:cNvPr id="160" name="الكسرة"/>
          <p:cNvSpPr txBox="1"/>
          <p:nvPr/>
        </p:nvSpPr>
        <p:spPr>
          <a:xfrm>
            <a:off x="6187247" y="2385562"/>
            <a:ext cx="1901747" cy="840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rPr sz="5900" b="1">
                <a:blipFill rotWithShape="1">
                  <a:blip r:embed="rId5"/>
                  <a:srcRect/>
                  <a:tile tx="0" ty="0" sx="100000" sy="100000" flip="none" algn="tl"/>
                </a:blipFill>
              </a:rPr>
              <a:t>الكسرة</a:t>
            </a:r>
            <a:r>
              <a:t> </a:t>
            </a:r>
          </a:p>
        </p:txBody>
      </p:sp>
      <p:pic>
        <p:nvPicPr>
          <p:cNvPr id="161" name="IMG_2231.jpeg" descr="IMG_2231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344" y="3262560"/>
            <a:ext cx="5316987" cy="3372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1" animBg="1" advAuto="0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نسق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نسق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نسق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Custom</PresentationFormat>
  <Paragraphs>21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نسق Office</vt:lpstr>
      <vt:lpstr>تعميق مهارة  لغتي الجميلة رسمًا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تعميق مهارة  لغتي الجميلة رسمًا</dc:title>
  <dc:creator>دانه الهاجري</dc:creator>
  <cp:lastModifiedBy>Projects Secretary</cp:lastModifiedBy>
  <cp:revision>2</cp:revision>
  <dcterms:modified xsi:type="dcterms:W3CDTF">2023-01-08T09:44:00Z</dcterms:modified>
</cp:coreProperties>
</file>