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1" r:id="rId1"/>
  </p:sldMasterIdLst>
  <p:notesMasterIdLst>
    <p:notesMasterId r:id="rId16"/>
  </p:notesMasterIdLst>
  <p:sldIdLst>
    <p:sldId id="256" r:id="rId2"/>
    <p:sldId id="257" r:id="rId3"/>
    <p:sldId id="261" r:id="rId4"/>
    <p:sldId id="266" r:id="rId5"/>
    <p:sldId id="258" r:id="rId6"/>
    <p:sldId id="267" r:id="rId7"/>
    <p:sldId id="268" r:id="rId8"/>
    <p:sldId id="259" r:id="rId9"/>
    <p:sldId id="269" r:id="rId10"/>
    <p:sldId id="260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5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6E3E3F-0298-4339-A07C-FDA0C7DA226E}" type="datetimeFigureOut">
              <a:rPr lang="ar-KW" smtClean="0"/>
              <a:t>02/03/1442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E7DC71-2B3C-4899-9CB0-7DF22F0AEFB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703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7DC71-2B3C-4899-9CB0-7DF22F0AEFB7}" type="slidenum">
              <a:rPr lang="ar-KW" smtClean="0"/>
              <a:t>10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037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9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3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40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47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085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0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5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2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7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2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2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19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7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15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5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0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86867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ar-KW" sz="8000" b="1" dirty="0">
                <a:solidFill>
                  <a:schemeClr val="tx2">
                    <a:lumMod val="50000"/>
                  </a:schemeClr>
                </a:solidFill>
              </a:rPr>
              <a:t>الدائرة الكهربائية البسيطة 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23528" y="5805264"/>
            <a:ext cx="3528392" cy="766936"/>
          </a:xfrm>
        </p:spPr>
        <p:txBody>
          <a:bodyPr>
            <a:normAutofit/>
          </a:bodyPr>
          <a:lstStyle/>
          <a:p>
            <a:r>
              <a:rPr lang="ar-KW" sz="2000" b="1" dirty="0">
                <a:solidFill>
                  <a:schemeClr val="tx2">
                    <a:lumMod val="50000"/>
                  </a:schemeClr>
                </a:solidFill>
              </a:rPr>
              <a:t>إعداد المعلمة :أبرار الحواج</a:t>
            </a:r>
          </a:p>
        </p:txBody>
      </p:sp>
    </p:spTree>
    <p:extLst>
      <p:ext uri="{BB962C8B-B14F-4D97-AF65-F5344CB8AC3E}">
        <p14:creationId xmlns:p14="http://schemas.microsoft.com/office/powerpoint/2010/main" val="8549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87941" y="0"/>
            <a:ext cx="8024679" cy="1143000"/>
          </a:xfrm>
        </p:spPr>
        <p:txBody>
          <a:bodyPr/>
          <a:lstStyle/>
          <a:p>
            <a:r>
              <a:rPr lang="ar-KW" sz="3600" dirty="0">
                <a:solidFill>
                  <a:srgbClr val="C00000"/>
                </a:solidFill>
              </a:rPr>
              <a:t>رمــوز العنــاصر الكهربائية</a:t>
            </a:r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196861" y="2160588"/>
            <a:ext cx="5173890" cy="388143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5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90077"/>
            <a:ext cx="8208912" cy="1143000"/>
          </a:xfrm>
        </p:spPr>
        <p:txBody>
          <a:bodyPr/>
          <a:lstStyle/>
          <a:p>
            <a:r>
              <a:rPr lang="ar-KW" dirty="0"/>
              <a:t>رموز العناصر الكهربائية </a:t>
            </a:r>
          </a:p>
        </p:txBody>
      </p:sp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52123" y="2160588"/>
            <a:ext cx="5463367" cy="3881437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470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ar-KW" sz="4000" dirty="0"/>
              <a:t>مثال على تمثيل الدائرة الكهربائية البسيطة بالرموز 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06" y="3310731"/>
            <a:ext cx="2895600" cy="1581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353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algn="ctr"/>
            <a:r>
              <a:rPr lang="ar-KW" sz="4000" dirty="0">
                <a:solidFill>
                  <a:srgbClr val="C00000"/>
                </a:solidFill>
              </a:rPr>
              <a:t>جهاز </a:t>
            </a:r>
            <a:r>
              <a:rPr lang="ar-KW" sz="4000" dirty="0" err="1">
                <a:solidFill>
                  <a:srgbClr val="C00000"/>
                </a:solidFill>
              </a:rPr>
              <a:t>الأفوميتر</a:t>
            </a:r>
            <a:r>
              <a:rPr lang="ar-KW" sz="4000" dirty="0">
                <a:solidFill>
                  <a:srgbClr val="C00000"/>
                </a:solidFill>
              </a:rPr>
              <a:t>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18831" y="102900"/>
            <a:ext cx="4499992" cy="4770864"/>
          </a:xfrm>
        </p:spPr>
        <p:txBody>
          <a:bodyPr>
            <a:normAutofit/>
          </a:bodyPr>
          <a:lstStyle/>
          <a:p>
            <a:r>
              <a:rPr lang="ar-KW" sz="2000" b="1" dirty="0"/>
              <a:t>هو عبارة عن عدة أجهزة مجتمعة في جهاز واحد ,</a:t>
            </a:r>
          </a:p>
          <a:p>
            <a:pPr marL="45720" indent="0">
              <a:buNone/>
            </a:pPr>
            <a:r>
              <a:rPr lang="ar-KW" sz="2000" b="1" dirty="0"/>
              <a:t>و يوجد منه نوعان (جهاز </a:t>
            </a:r>
            <a:r>
              <a:rPr lang="ar-KW" sz="2000" b="1" dirty="0" err="1"/>
              <a:t>أفوميتر</a:t>
            </a:r>
            <a:r>
              <a:rPr lang="ar-KW" sz="2000" b="1" dirty="0"/>
              <a:t> تناظري – جهاز </a:t>
            </a:r>
            <a:r>
              <a:rPr lang="ar-KW" sz="2000" b="1" dirty="0" err="1"/>
              <a:t>أفوميتر</a:t>
            </a:r>
            <a:r>
              <a:rPr lang="ar-KW" sz="2000" b="1" dirty="0"/>
              <a:t> رقمي ) 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r="20423" b="2513"/>
          <a:stretch/>
        </p:blipFill>
        <p:spPr>
          <a:xfrm rot="5400000">
            <a:off x="-371125" y="1943709"/>
            <a:ext cx="4752530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074815" cy="2498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17" y="920459"/>
            <a:ext cx="2316480" cy="4305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04" y="1124745"/>
            <a:ext cx="2446784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مربع نص 10"/>
          <p:cNvSpPr txBox="1"/>
          <p:nvPr/>
        </p:nvSpPr>
        <p:spPr>
          <a:xfrm>
            <a:off x="6084168" y="5805264"/>
            <a:ext cx="2304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/>
              <a:t>قياس شدة التيار الكهربي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059832" y="5805263"/>
            <a:ext cx="2446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/>
              <a:t>قياس المقاومة الكهربائية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467544" y="5949280"/>
            <a:ext cx="20882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b="1" dirty="0"/>
              <a:t>قياس فرق الجهد الكهربي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0250"/>
                    </a14:imgEffect>
                    <a14:imgEffect>
                      <a14:saturation sat="2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124745"/>
            <a:ext cx="2247227" cy="4726926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38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7404562" cy="1440160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lv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ar-KW" sz="4900" b="1" u="sng" dirty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Arial"/>
              </a:rPr>
              <a:t>*تعريف الدائرة الكهربائية : </a:t>
            </a:r>
            <a:br>
              <a:rPr lang="ar-KW" sz="4400" dirty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ar-KW" sz="4400" b="1" dirty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Arial"/>
              </a:rPr>
              <a:t>هي مسار مغلق لمرور التيار الكهربائي فيه.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Arial"/>
              </a:rPr>
            </a:br>
            <a:endParaRPr lang="ar-KW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ما هي عناصر الدارة الكهربائية">
            <a:extLst>
              <a:ext uri="{FF2B5EF4-FFF2-40B4-BE49-F238E27FC236}">
                <a16:creationId xmlns:a16="http://schemas.microsoft.com/office/drawing/2014/main" id="{AAC2F47F-DF76-4A77-BA65-D676A644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63315"/>
            <a:ext cx="4536504" cy="2939008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643445"/>
            <a:ext cx="8280920" cy="1237563"/>
          </a:xfrm>
        </p:spPr>
        <p:txBody>
          <a:bodyPr>
            <a:normAutofit/>
          </a:bodyPr>
          <a:lstStyle/>
          <a:p>
            <a:pPr algn="l" rtl="1"/>
            <a:r>
              <a:rPr lang="ar-KW" sz="2400" b="1" dirty="0"/>
              <a:t>الدائرة الكهربائية المغلقة و الدائرة الكهربائية المفتوحة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12" y="1690180"/>
            <a:ext cx="3860028" cy="2264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12" y="4207350"/>
            <a:ext cx="3860028" cy="2406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C481FB1-7481-4BEF-BBE4-7990C65313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946"/>
          <a:stretch/>
        </p:blipFill>
        <p:spPr>
          <a:xfrm>
            <a:off x="518715" y="1690181"/>
            <a:ext cx="3952875" cy="2264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F0ADA95-40E3-42B5-9323-486F7D4F67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817"/>
          <a:stretch/>
        </p:blipFill>
        <p:spPr>
          <a:xfrm>
            <a:off x="550654" y="4207349"/>
            <a:ext cx="3952875" cy="2406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CFA963F6-41A8-4D50-9BB0-C89A53B529CD}"/>
              </a:ext>
            </a:extLst>
          </p:cNvPr>
          <p:cNvSpPr/>
          <p:nvPr/>
        </p:nvSpPr>
        <p:spPr>
          <a:xfrm>
            <a:off x="1259632" y="4653136"/>
            <a:ext cx="1080120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598DF82-5722-48F6-8F07-2BD5F586687D}"/>
              </a:ext>
            </a:extLst>
          </p:cNvPr>
          <p:cNvSpPr/>
          <p:nvPr/>
        </p:nvSpPr>
        <p:spPr>
          <a:xfrm>
            <a:off x="7380312" y="5001522"/>
            <a:ext cx="1152128" cy="7317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52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027EF8-6611-4C74-B0E2-EFAD52F8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224136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KW" sz="4400" b="1" u="sng" dirty="0">
                <a:solidFill>
                  <a:srgbClr val="C00000"/>
                </a:solidFill>
                <a:effectLst/>
                <a:latin typeface="Calibri"/>
                <a:ea typeface="Calibri"/>
                <a:cs typeface="Arial"/>
              </a:rPr>
              <a:t>مكونات الدائرة الكهربائية البسيطة:</a:t>
            </a:r>
            <a:endParaRPr lang="en-GB" sz="4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0E7EEAC-0253-4269-84E6-6A247D8F9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81448"/>
            <a:ext cx="8352928" cy="4871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80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9722" y="260648"/>
            <a:ext cx="8820093" cy="4915699"/>
          </a:xfrm>
        </p:spPr>
        <p:txBody>
          <a:bodyPr/>
          <a:lstStyle/>
          <a:p>
            <a:pPr marL="0" lvl="0" indent="0" algn="r" rtl="1">
              <a:lnSpc>
                <a:spcPct val="115000"/>
              </a:lnSpc>
              <a:buNone/>
            </a:pPr>
            <a:r>
              <a:rPr lang="ar-KW" sz="3200" b="1" u="sng" dirty="0">
                <a:solidFill>
                  <a:srgbClr val="C00000"/>
                </a:solidFill>
                <a:effectLst/>
                <a:latin typeface="Calibri"/>
                <a:ea typeface="Calibri"/>
                <a:cs typeface="Arial"/>
              </a:rPr>
              <a:t>مكونات الدائرة الكهربائية البسيطة:</a:t>
            </a:r>
            <a:br>
              <a:rPr lang="ar-KW" sz="2800" dirty="0">
                <a:solidFill>
                  <a:srgbClr val="17375E"/>
                </a:solidFill>
                <a:effectLst/>
                <a:latin typeface="Calibri"/>
                <a:ea typeface="Calibri"/>
                <a:cs typeface="Arial"/>
              </a:rPr>
            </a:br>
            <a:br>
              <a:rPr lang="en-US" sz="1800" dirty="0">
                <a:effectLst/>
                <a:latin typeface="Calibri"/>
                <a:ea typeface="Calibri"/>
                <a:cs typeface="Arial"/>
              </a:rPr>
            </a:br>
            <a:r>
              <a:rPr lang="ar-KW" sz="2800" dirty="0">
                <a:solidFill>
                  <a:srgbClr val="C00000"/>
                </a:solidFill>
                <a:effectLst/>
                <a:latin typeface="Calibri"/>
                <a:ea typeface="Calibri"/>
                <a:cs typeface="Arial"/>
              </a:rPr>
              <a:t>1</a:t>
            </a:r>
            <a:r>
              <a:rPr lang="ar-KW" sz="2800" b="1" dirty="0">
                <a:solidFill>
                  <a:srgbClr val="C00000"/>
                </a:solidFill>
                <a:effectLst/>
                <a:latin typeface="Calibri"/>
                <a:ea typeface="Calibri"/>
                <a:cs typeface="Arial"/>
              </a:rPr>
              <a:t>)مصدر الطاقة الكهربائية : </a:t>
            </a:r>
            <a:r>
              <a:rPr lang="ar-KW" sz="2800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Arial"/>
              </a:rPr>
              <a:t>يتمثل بالبطارية أو مصدر التيار مستمر أو متغير " و هو عبارة عن قطبين بينهما فرق جهد".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ar-KW" sz="2800" b="1" dirty="0">
                <a:solidFill>
                  <a:srgbClr val="C00000"/>
                </a:solidFill>
                <a:effectLst/>
                <a:latin typeface="Calibri"/>
                <a:ea typeface="Calibri"/>
                <a:cs typeface="Arial"/>
              </a:rPr>
              <a:t>2)الحمل الكهربي : </a:t>
            </a:r>
            <a:r>
              <a:rPr lang="ar-KW" sz="2800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Arial"/>
              </a:rPr>
              <a:t>العنصر المسؤول عن تحول الطاقة كهربائية إلى صورة أخرى .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ar-KW" sz="2800" dirty="0">
                <a:solidFill>
                  <a:srgbClr val="C00000"/>
                </a:solidFill>
                <a:effectLst/>
                <a:latin typeface="Calibri"/>
                <a:ea typeface="Calibri"/>
                <a:cs typeface="Arial"/>
              </a:rPr>
              <a:t>3</a:t>
            </a:r>
            <a:r>
              <a:rPr lang="ar-KW" sz="2800" b="1" dirty="0">
                <a:solidFill>
                  <a:srgbClr val="C00000"/>
                </a:solidFill>
                <a:effectLst/>
                <a:latin typeface="Calibri"/>
                <a:ea typeface="Calibri"/>
                <a:cs typeface="Arial"/>
              </a:rPr>
              <a:t>) الاسلاك : </a:t>
            </a:r>
            <a:r>
              <a:rPr lang="ar-KW" sz="2800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Arial"/>
              </a:rPr>
              <a:t>العنصر المسؤول عن نقل الطاقة.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ar-KW" sz="2800" b="1" dirty="0">
                <a:solidFill>
                  <a:srgbClr val="C00000"/>
                </a:solidFill>
                <a:effectLst/>
                <a:latin typeface="Calibri"/>
                <a:ea typeface="Calibri"/>
                <a:cs typeface="Arial"/>
              </a:rPr>
              <a:t>4)المفتاح الكهربي : </a:t>
            </a:r>
            <a:r>
              <a:rPr lang="ar-KW" sz="2800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Arial"/>
              </a:rPr>
              <a:t>العنصر المسؤول عن التحكم في تشغيل و إيقاف الدائرة.</a:t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Arial"/>
              </a:rPr>
            </a:br>
            <a:endParaRPr lang="ar-KW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65" y="4697642"/>
            <a:ext cx="3672408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384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B33AE4-871A-453A-9F4F-DCA5E6F7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09600"/>
            <a:ext cx="7992887" cy="132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b="1" dirty="0"/>
              <a:t>استخدامات الدائرة الكهربائية البسيطة</a:t>
            </a:r>
            <a:endParaRPr lang="en-GB" b="1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FC67D33-4BFF-4898-9B0B-DC2DA2E46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979" y="2040151"/>
            <a:ext cx="2497460" cy="2497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C88C71A-D101-420D-A1CD-6FCC47B54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70" y="2040151"/>
            <a:ext cx="2497460" cy="2497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DDEF990-2002-4EDD-88D6-751E6BEE2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9" y="2040151"/>
            <a:ext cx="2065412" cy="2497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02A315A-8B46-4FD4-915F-1A1D3C4A3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270" y="4714875"/>
            <a:ext cx="2497459" cy="1954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3A89FE6-6E01-4DB3-B71D-307DF5514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8" y="4714875"/>
            <a:ext cx="1919711" cy="19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93F919-AF71-4795-956A-E53D5EB7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069" y="398337"/>
            <a:ext cx="7056784" cy="132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b="1" dirty="0"/>
              <a:t>الكميات الكهربائية للدائرة البسيطة</a:t>
            </a:r>
            <a:endParaRPr lang="en-GB" b="1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77689E6-1786-410E-9C08-A4F192FE1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716014" y="2015924"/>
            <a:ext cx="4176465" cy="3573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F16F38A-1EF6-4086-8EDF-82D56D0DD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51521" y="3284984"/>
            <a:ext cx="4176464" cy="3470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354D251-9BE6-4933-9552-8DB6ADAA2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6" r="31162"/>
          <a:stretch/>
        </p:blipFill>
        <p:spPr>
          <a:xfrm rot="2489587">
            <a:off x="7140898" y="3847850"/>
            <a:ext cx="608998" cy="124694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9E56E55-CA29-41DE-976D-FE634FCB1E3E}"/>
              </a:ext>
            </a:extLst>
          </p:cNvPr>
          <p:cNvSpPr txBox="1"/>
          <p:nvPr/>
        </p:nvSpPr>
        <p:spPr>
          <a:xfrm>
            <a:off x="1122539" y="5305919"/>
            <a:ext cx="243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فرق الجهد الكهربي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ABA245AF-6130-479B-A423-E1D331A814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13040" r="23120" b="9680"/>
          <a:stretch/>
        </p:blipFill>
        <p:spPr>
          <a:xfrm rot="2540397">
            <a:off x="5817053" y="3952627"/>
            <a:ext cx="854634" cy="1034556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BCFD5F4-1EEA-4083-ABC8-002E0271CDC4}"/>
              </a:ext>
            </a:extLst>
          </p:cNvPr>
          <p:cNvSpPr txBox="1"/>
          <p:nvPr/>
        </p:nvSpPr>
        <p:spPr>
          <a:xfrm>
            <a:off x="1057452" y="4069795"/>
            <a:ext cx="2434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002060"/>
                </a:solidFill>
              </a:rPr>
              <a:t>المقاومة الكهربية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EAAE0AF3-A9ED-443D-A555-133D59E14C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483" b="44593"/>
          <a:stretch/>
        </p:blipFill>
        <p:spPr>
          <a:xfrm>
            <a:off x="5436096" y="2563735"/>
            <a:ext cx="2364358" cy="491685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5F90FEA-1A0B-4365-A520-3B4425FBB9D2}"/>
              </a:ext>
            </a:extLst>
          </p:cNvPr>
          <p:cNvSpPr txBox="1"/>
          <p:nvPr/>
        </p:nvSpPr>
        <p:spPr>
          <a:xfrm>
            <a:off x="971655" y="3655950"/>
            <a:ext cx="2434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00B050"/>
                </a:solidFill>
              </a:rPr>
              <a:t>شدة التيار الكهربي</a:t>
            </a:r>
            <a:endParaRPr lang="en-GB" sz="2000" b="1" dirty="0">
              <a:solidFill>
                <a:srgbClr val="00B050"/>
              </a:solidFill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7FE64C1A-87A7-4DC1-AC7E-2FEEFAD730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2" y="351664"/>
            <a:ext cx="2269344" cy="1608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87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168695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KW" sz="4000" dirty="0"/>
              <a:t>الكميات الكهربائية الأساسية :</a:t>
            </a:r>
          </a:p>
        </p:txBody>
      </p:sp>
      <p:graphicFrame>
        <p:nvGraphicFramePr>
          <p:cNvPr id="5" name="كائن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110266"/>
              </p:ext>
            </p:extLst>
          </p:nvPr>
        </p:nvGraphicFramePr>
        <p:xfrm>
          <a:off x="247984" y="1988840"/>
          <a:ext cx="8648032" cy="8201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5414382" imgH="4095640" progId="Word.Document.12">
                  <p:embed/>
                </p:oleObj>
              </mc:Choice>
              <mc:Fallback>
                <p:oleObj name="Document" r:id="rId3" imgW="5414382" imgH="4095640" progId="Word.Document.12">
                  <p:embed/>
                  <p:pic>
                    <p:nvPicPr>
                      <p:cNvPr id="5" name="كائن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984" y="1988840"/>
                        <a:ext cx="8648032" cy="8201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26738DE7-793F-4D72-8ACF-DB55FBE63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254" y="3264593"/>
            <a:ext cx="1008112" cy="105589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2EEC9D0-CE3B-479E-89D3-F951B7C08E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3" y="4869160"/>
            <a:ext cx="2365453" cy="43204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0110F0E-3EB7-4E33-807D-88C7379ABA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002948">
            <a:off x="1447901" y="5653377"/>
            <a:ext cx="1019157" cy="10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6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331992DE-1BA1-432E-B463-7E9E1FA41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1" y="1859841"/>
            <a:ext cx="8238424" cy="4808515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585B8245-4683-4209-BB3B-6B148341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897" y="311029"/>
            <a:ext cx="6421058" cy="1320800"/>
          </a:xfrm>
          <a:gradFill>
            <a:gsLst>
              <a:gs pos="30000">
                <a:schemeClr val="accent1">
                  <a:tint val="65000"/>
                  <a:lumMod val="110000"/>
                </a:schemeClr>
              </a:gs>
              <a:gs pos="92000">
                <a:schemeClr val="accent1">
                  <a:tint val="9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SA" dirty="0"/>
              <a:t>شكراً لحسن استماعكم نلتقي بكم بالحصة القادمة</a:t>
            </a:r>
            <a:endParaRPr lang="en-GB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F737390-A9E2-4E38-A186-22AD34073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1" y="83017"/>
            <a:ext cx="1610646" cy="1776824"/>
          </a:xfrm>
        </p:spPr>
      </p:pic>
    </p:spTree>
    <p:extLst>
      <p:ext uri="{BB962C8B-B14F-4D97-AF65-F5344CB8AC3E}">
        <p14:creationId xmlns:p14="http://schemas.microsoft.com/office/powerpoint/2010/main" val="2093045380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مخصص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FF00"/>
      </a:accent1>
      <a:accent2>
        <a:srgbClr val="F0D780"/>
      </a:accent2>
      <a:accent3>
        <a:srgbClr val="E6B91E"/>
      </a:accent3>
      <a:accent4>
        <a:srgbClr val="F1F468"/>
      </a:accent4>
      <a:accent5>
        <a:srgbClr val="FFC000"/>
      </a:accent5>
      <a:accent6>
        <a:srgbClr val="918655"/>
      </a:accent6>
      <a:hlink>
        <a:srgbClr val="5C490A"/>
      </a:hlink>
      <a:folHlink>
        <a:srgbClr val="F5E3A5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863</TotalTime>
  <Words>190</Words>
  <Application>Microsoft Office PowerPoint</Application>
  <PresentationFormat>عرض على الشاشة (4:3)</PresentationFormat>
  <Paragraphs>23</Paragraphs>
  <Slides>14</Slides>
  <Notes>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واجهة</vt:lpstr>
      <vt:lpstr>Document</vt:lpstr>
      <vt:lpstr>الدائرة الكهربائية البسيطة </vt:lpstr>
      <vt:lpstr>*تعريف الدائرة الكهربائية :  هي مسار مغلق لمرور التيار الكهربائي فيه. </vt:lpstr>
      <vt:lpstr>عرض تقديمي في PowerPoint</vt:lpstr>
      <vt:lpstr>مكونات الدائرة الكهربائية البسيطة:</vt:lpstr>
      <vt:lpstr>مكونات الدائرة الكهربائية البسيطة:  1)مصدر الطاقة الكهربائية : يتمثل بالبطارية أو مصدر التيار مستمر أو متغير " و هو عبارة عن قطبين بينهما فرق جهد". 2)الحمل الكهربي : العنصر المسؤول عن تحول الطاقة كهربائية إلى صورة أخرى . 3) الاسلاك : العنصر المسؤول عن نقل الطاقة. 4)المفتاح الكهربي : العنصر المسؤول عن التحكم في تشغيل و إيقاف الدائرة. </vt:lpstr>
      <vt:lpstr>استخدامات الدائرة الكهربائية البسيطة</vt:lpstr>
      <vt:lpstr>الكميات الكهربائية للدائرة البسيطة</vt:lpstr>
      <vt:lpstr>الكميات الكهربائية الأساسية :</vt:lpstr>
      <vt:lpstr>شكراً لحسن استماعكم نلتقي بكم بالحصة القادمة</vt:lpstr>
      <vt:lpstr>رمــوز العنــاصر الكهربائية</vt:lpstr>
      <vt:lpstr>رموز العناصر الكهربائية </vt:lpstr>
      <vt:lpstr>مثال على تمثيل الدائرة الكهربائية البسيطة بالرموز </vt:lpstr>
      <vt:lpstr>جهاز الأفوميتر :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الدائرة الكهربائية البسيطة</dc:title>
  <dc:creator>DELL</dc:creator>
  <cp:lastModifiedBy>أبرار عبدالعزيز محمد الحواج</cp:lastModifiedBy>
  <cp:revision>29</cp:revision>
  <dcterms:created xsi:type="dcterms:W3CDTF">2016-10-02T12:57:39Z</dcterms:created>
  <dcterms:modified xsi:type="dcterms:W3CDTF">2020-10-19T06:17:30Z</dcterms:modified>
</cp:coreProperties>
</file>