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4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0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30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3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642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latinLnBrk="0">
      <a:defRPr sz="1200">
        <a:latin typeface="+mj-lt"/>
        <a:ea typeface="+mj-ea"/>
        <a:cs typeface="+mj-cs"/>
        <a:sym typeface="Calibri"/>
      </a:defRPr>
    </a:lvl1pPr>
    <a:lvl2pPr indent="228600" algn="r" latinLnBrk="0">
      <a:defRPr sz="1200">
        <a:latin typeface="+mj-lt"/>
        <a:ea typeface="+mj-ea"/>
        <a:cs typeface="+mj-cs"/>
        <a:sym typeface="Calibri"/>
      </a:defRPr>
    </a:lvl2pPr>
    <a:lvl3pPr indent="457200" algn="r" latinLnBrk="0">
      <a:defRPr sz="1200">
        <a:latin typeface="+mj-lt"/>
        <a:ea typeface="+mj-ea"/>
        <a:cs typeface="+mj-cs"/>
        <a:sym typeface="Calibri"/>
      </a:defRPr>
    </a:lvl3pPr>
    <a:lvl4pPr indent="685800" algn="r" latinLnBrk="0">
      <a:defRPr sz="1200">
        <a:latin typeface="+mj-lt"/>
        <a:ea typeface="+mj-ea"/>
        <a:cs typeface="+mj-cs"/>
        <a:sym typeface="Calibri"/>
      </a:defRPr>
    </a:lvl4pPr>
    <a:lvl5pPr indent="914400" algn="r" latinLnBrk="0">
      <a:defRPr sz="1200">
        <a:latin typeface="+mj-lt"/>
        <a:ea typeface="+mj-ea"/>
        <a:cs typeface="+mj-cs"/>
        <a:sym typeface="Calibri"/>
      </a:defRPr>
    </a:lvl5pPr>
    <a:lvl6pPr indent="1143000" algn="r" latinLnBrk="0">
      <a:defRPr sz="1200">
        <a:latin typeface="+mj-lt"/>
        <a:ea typeface="+mj-ea"/>
        <a:cs typeface="+mj-cs"/>
        <a:sym typeface="Calibri"/>
      </a:defRPr>
    </a:lvl6pPr>
    <a:lvl7pPr indent="1371600" algn="r" latinLnBrk="0">
      <a:defRPr sz="1200">
        <a:latin typeface="+mj-lt"/>
        <a:ea typeface="+mj-ea"/>
        <a:cs typeface="+mj-cs"/>
        <a:sym typeface="Calibri"/>
      </a:defRPr>
    </a:lvl7pPr>
    <a:lvl8pPr indent="1600200" algn="r" latinLnBrk="0">
      <a:defRPr sz="1200">
        <a:latin typeface="+mj-lt"/>
        <a:ea typeface="+mj-ea"/>
        <a:cs typeface="+mj-cs"/>
        <a:sym typeface="Calibri"/>
      </a:defRPr>
    </a:lvl8pPr>
    <a:lvl9pPr indent="1828800" algn="r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2193726" y="312539"/>
            <a:ext cx="7804548" cy="1518047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2" y="6505277"/>
            <a:ext cx="253607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7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 7"/>
          <p:cNvSpPr/>
          <p:nvPr/>
        </p:nvSpPr>
        <p:spPr>
          <a:xfrm>
            <a:off x="405352" y="367644"/>
            <a:ext cx="11321593" cy="60991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3305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600" y="6404294"/>
            <a:ext cx="263982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541CE412-781D-7045-8C9C-47DF67873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5E873D9-2614-1D47-B17A-356640B19647}"/>
              </a:ext>
            </a:extLst>
          </p:cNvPr>
          <p:cNvSpPr txBox="1"/>
          <p:nvPr/>
        </p:nvSpPr>
        <p:spPr>
          <a:xfrm>
            <a:off x="1233274" y="1692770"/>
            <a:ext cx="951024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7800" b="1" u="sng" spc="50" dirty="0">
                <a:ln w="0"/>
                <a:solidFill>
                  <a:srgbClr val="9F00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0"/>
              </a:rPr>
              <a:t>Science in our life</a:t>
            </a:r>
            <a:endParaRPr lang="ar-KW" sz="7800" b="1" u="sng" spc="50" dirty="0">
              <a:ln w="0"/>
              <a:solidFill>
                <a:srgbClr val="9F006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ED4052B-743A-A048-BE0B-327CA9395C88}"/>
              </a:ext>
            </a:extLst>
          </p:cNvPr>
          <p:cNvSpPr txBox="1"/>
          <p:nvPr/>
        </p:nvSpPr>
        <p:spPr>
          <a:xfrm>
            <a:off x="3935760" y="2985432"/>
            <a:ext cx="4931718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Grade 6</a:t>
            </a:r>
          </a:p>
          <a:p>
            <a:pPr algn="ctr"/>
            <a:r>
              <a:rPr lang="en-US" sz="60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Unit: 8</a:t>
            </a:r>
          </a:p>
          <a:p>
            <a:pPr algn="ctr"/>
            <a:r>
              <a:rPr lang="en-US" sz="5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Lesson: 1</a:t>
            </a:r>
          </a:p>
          <a:p>
            <a:pPr algn="ctr"/>
            <a:r>
              <a:rPr lang="en-US" sz="5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SB</a:t>
            </a:r>
          </a:p>
        </p:txBody>
      </p:sp>
    </p:spTree>
    <p:extLst>
      <p:ext uri="{BB962C8B-B14F-4D97-AF65-F5344CB8AC3E}">
        <p14:creationId xmlns:p14="http://schemas.microsoft.com/office/powerpoint/2010/main" val="368899462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44" y="188641"/>
            <a:ext cx="6840760" cy="2576229"/>
          </a:xfrm>
          <a:prstGeom prst="rect">
            <a:avLst/>
          </a:prstGeom>
          <a:ln w="57150">
            <a:solidFill>
              <a:srgbClr val="000099"/>
            </a:solidFill>
          </a:ln>
        </p:spPr>
      </p:pic>
      <p:pic>
        <p:nvPicPr>
          <p:cNvPr id="17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344" y="3068959"/>
            <a:ext cx="6840760" cy="3528393"/>
          </a:xfrm>
          <a:prstGeom prst="rect">
            <a:avLst/>
          </a:prstGeom>
          <a:ln w="57150">
            <a:solidFill>
              <a:srgbClr val="000099"/>
            </a:solidFill>
          </a:ln>
        </p:spPr>
      </p:pic>
      <p:pic>
        <p:nvPicPr>
          <p:cNvPr id="18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54523" y="0"/>
            <a:ext cx="4937477" cy="691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صورة 4" descr="صورة 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80376" y="260647"/>
            <a:ext cx="2486051" cy="828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"/>
          <p:cNvSpPr txBox="1">
            <a:spLocks noGrp="1"/>
          </p:cNvSpPr>
          <p:nvPr>
            <p:ph type="title" idx="4294967295"/>
          </p:nvPr>
        </p:nvSpPr>
        <p:spPr>
          <a:xfrm>
            <a:off x="533756" y="-364907"/>
            <a:ext cx="11124488" cy="2636913"/>
          </a:xfrm>
          <a:prstGeom prst="rect">
            <a:avLst/>
          </a:prstGeom>
        </p:spPr>
        <p:txBody>
          <a:bodyPr/>
          <a:lstStyle>
            <a:lvl1pPr>
              <a:defRPr sz="7200" b="1">
                <a:ln w="9525" cap="flat">
                  <a:solidFill>
                    <a:srgbClr val="000000"/>
                  </a:solidFill>
                  <a:prstDash val="solid"/>
                  <a:round/>
                </a:ln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 algn="l"/>
            <a:r>
              <a:rPr dirty="0"/>
              <a:t>1</a:t>
            </a:r>
            <a:r>
              <a:rPr lang="en-US" dirty="0"/>
              <a:t>-</a:t>
            </a:r>
            <a:r>
              <a:rPr dirty="0"/>
              <a:t> What is the girl doing?</a:t>
            </a:r>
          </a:p>
        </p:txBody>
      </p:sp>
      <p:pic>
        <p:nvPicPr>
          <p:cNvPr id="18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9021" y="1881175"/>
            <a:ext cx="3293958" cy="461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>
            <a:spLocks noGrp="1"/>
          </p:cNvSpPr>
          <p:nvPr>
            <p:ph type="title" idx="4294967295"/>
          </p:nvPr>
        </p:nvSpPr>
        <p:spPr>
          <a:xfrm>
            <a:off x="-127303" y="0"/>
            <a:ext cx="12446606" cy="6858001"/>
          </a:xfrm>
          <a:prstGeom prst="rect">
            <a:avLst/>
          </a:prstGeom>
          <a:solidFill>
            <a:srgbClr val="01C7FC"/>
          </a:solidFill>
        </p:spPr>
        <p:txBody>
          <a:bodyPr>
            <a:normAutofit fontScale="90000"/>
          </a:bodyPr>
          <a:lstStyle/>
          <a:p>
            <a:pPr defTabSz="896111">
              <a:defRPr sz="588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7338" dist="37338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/>
            </a:r>
            <a:br>
              <a:rPr dirty="0"/>
            </a:br>
            <a:r>
              <a:rPr dirty="0">
                <a:solidFill>
                  <a:srgbClr val="000000"/>
                </a:solidFill>
              </a:rPr>
              <a:t> </a:t>
            </a:r>
            <a:r>
              <a:rPr lang="en-US" sz="6370" dirty="0">
                <a:solidFill>
                  <a:schemeClr val="tx1"/>
                </a:solidFill>
              </a:rPr>
              <a:t>2-</a:t>
            </a:r>
            <a:r>
              <a:rPr sz="6370" dirty="0">
                <a:solidFill>
                  <a:schemeClr val="tx1"/>
                </a:solidFill>
              </a:rPr>
              <a:t> </a:t>
            </a:r>
            <a:r>
              <a:rPr sz="6600" b="1" dirty="0">
                <a:ln w="9525" cap="flat">
                  <a:solidFill>
                    <a:srgbClr val="0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</a:rPr>
              <a:t>Do you think th</a:t>
            </a:r>
            <a:r>
              <a:rPr lang="en-US" sz="6600" b="1" dirty="0">
                <a:ln w="9525" cap="flat">
                  <a:solidFill>
                    <a:srgbClr val="0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</a:rPr>
              <a:t>is</a:t>
            </a:r>
            <a:r>
              <a:rPr sz="6600" b="1" dirty="0">
                <a:ln w="9525" cap="flat">
                  <a:solidFill>
                    <a:srgbClr val="0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</a:rPr>
              <a:t> water is safe to drink? </a:t>
            </a:r>
            <a:br>
              <a:rPr sz="6600" b="1" dirty="0">
                <a:ln w="9525" cap="flat">
                  <a:solidFill>
                    <a:srgbClr val="0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</a:rPr>
            </a:br>
            <a:r>
              <a:rPr sz="6600" b="1" dirty="0">
                <a:ln w="9525" cap="flat">
                  <a:solidFill>
                    <a:srgbClr val="0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</a:rPr>
              <a:t>Why?</a:t>
            </a:r>
            <a:br>
              <a:rPr sz="6600" b="1" dirty="0">
                <a:ln w="9525" cap="flat">
                  <a:solidFill>
                    <a:srgbClr val="0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</a:rPr>
            </a:br>
            <a:r>
              <a:rPr sz="6370" dirty="0"/>
              <a:t/>
            </a:r>
            <a:br>
              <a:rPr sz="6370" dirty="0"/>
            </a:br>
            <a:r>
              <a:rPr sz="6370" dirty="0"/>
              <a:t/>
            </a:r>
            <a:br>
              <a:rPr sz="6370" dirty="0"/>
            </a:br>
            <a:endParaRPr sz="6370" dirty="0"/>
          </a:p>
        </p:txBody>
      </p:sp>
      <p:pic>
        <p:nvPicPr>
          <p:cNvPr id="18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8" y="2772259"/>
            <a:ext cx="2685915" cy="3759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40865"/>
          <a:stretch>
            <a:fillRect/>
          </a:stretch>
        </p:blipFill>
        <p:spPr>
          <a:xfrm>
            <a:off x="7843445" y="3023191"/>
            <a:ext cx="3935821" cy="3258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eelOff"/>
      </p:transition>
    </mc:Choice>
    <mc:Choice xmlns:p14="http://schemas.microsoft.com/office/powerpoint/2010/main" xmlns="" Requires="p14">
      <p:transition spd="slow" p14:dur="1200">
        <p:wipe dir="r"/>
      </p:transition>
    </mc:Choice>
    <mc:Fallback xmlns:p14="http://schemas.microsoft.com/office/powerpoint/2010/main"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>
            <a:spLocks noGrp="1"/>
          </p:cNvSpPr>
          <p:nvPr>
            <p:ph type="title" idx="4294967295"/>
          </p:nvPr>
        </p:nvSpPr>
        <p:spPr>
          <a:xfrm>
            <a:off x="-198019" y="-346533"/>
            <a:ext cx="12736552" cy="7386051"/>
          </a:xfrm>
          <a:prstGeom prst="rect">
            <a:avLst/>
          </a:prstGeom>
          <a:solidFill>
            <a:srgbClr val="99CCFF"/>
          </a:solidFill>
        </p:spPr>
        <p:txBody>
          <a:bodyPr/>
          <a:lstStyle/>
          <a:p>
            <a:pPr>
              <a:defRPr sz="6600" b="1"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  <a:r>
              <a:rPr lang="en-US" dirty="0"/>
              <a:t>3-</a:t>
            </a:r>
            <a:r>
              <a:rPr dirty="0"/>
              <a:t>What is the girl using for drinking water?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dirty="0"/>
          </a:p>
        </p:txBody>
      </p:sp>
      <p:pic>
        <p:nvPicPr>
          <p:cNvPr id="19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4626" y="2873900"/>
            <a:ext cx="2641637" cy="3697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61F82ED6-977D-466F-AFB7-6288C328508E-L0-001.jpeg" descr="61F82ED6-977D-466F-AFB7-6288C328508E-L0-001.jpeg"/>
          <p:cNvPicPr>
            <a:picLocks noChangeAspect="1"/>
          </p:cNvPicPr>
          <p:nvPr/>
        </p:nvPicPr>
        <p:blipFill>
          <a:blip r:embed="rId3">
            <a:extLst/>
          </a:blip>
          <a:srcRect l="26696" r="21690"/>
          <a:stretch>
            <a:fillRect/>
          </a:stretch>
        </p:blipFill>
        <p:spPr>
          <a:xfrm rot="16200000">
            <a:off x="2639423" y="1922436"/>
            <a:ext cx="2887844" cy="560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Mention different uses for water"/>
          <p:cNvSpPr/>
          <p:nvPr/>
        </p:nvSpPr>
        <p:spPr>
          <a:xfrm>
            <a:off x="462473" y="108933"/>
            <a:ext cx="11267054" cy="193187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3900" b="1"/>
            </a:lvl1pPr>
          </a:lstStyle>
          <a:p>
            <a:r>
              <a:t>Mention different uses for water</a:t>
            </a:r>
          </a:p>
        </p:txBody>
      </p:sp>
      <p:pic>
        <p:nvPicPr>
          <p:cNvPr id="199" name="DFD996A5-1160-47A1-A558-B430AB253B6B-L0-001.gif" descr="DFD996A5-1160-47A1-A558-B430AB253B6B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8859" y="2141264"/>
            <a:ext cx="8314282" cy="4676784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owering"/>
          <p:cNvSpPr txBox="1"/>
          <p:nvPr/>
        </p:nvSpPr>
        <p:spPr>
          <a:xfrm>
            <a:off x="2156964" y="2293476"/>
            <a:ext cx="4306013" cy="7518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300" b="1">
                <a:solidFill>
                  <a:srgbClr val="FFFFFF"/>
                </a:solidFill>
              </a:defRPr>
            </a:lvl1pPr>
          </a:lstStyle>
          <a:p>
            <a:r>
              <a:t>Showering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C0A31F77-824C-4E1E-ACC7-68CE7E4F20D4-L0-001.gif" descr="C0A31F77-824C-4E1E-ACC7-68CE7E4F20D4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7715" y="15298"/>
            <a:ext cx="12582268" cy="707752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washing dishes"/>
          <p:cNvSpPr txBox="1"/>
          <p:nvPr/>
        </p:nvSpPr>
        <p:spPr>
          <a:xfrm>
            <a:off x="3942993" y="740407"/>
            <a:ext cx="4306013" cy="7518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300" b="1">
                <a:solidFill>
                  <a:srgbClr val="FFFFFF"/>
                </a:solidFill>
              </a:defRPr>
            </a:lvl1pPr>
          </a:lstStyle>
          <a:p>
            <a:r>
              <a:t>washing dishes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86093150-4DE2-476C-B828-24B7A6A0B8B8-L0-001.gif" descr="86093150-4DE2-476C-B828-24B7A6A0B8B8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905" y="226387"/>
            <a:ext cx="7092553" cy="709255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Watering plants"/>
          <p:cNvSpPr txBox="1"/>
          <p:nvPr/>
        </p:nvSpPr>
        <p:spPr>
          <a:xfrm>
            <a:off x="992162" y="274487"/>
            <a:ext cx="4306013" cy="7518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300" b="1">
                <a:solidFill>
                  <a:srgbClr val="FFFFFF"/>
                </a:solidFill>
              </a:defRPr>
            </a:lvl1pPr>
          </a:lstStyle>
          <a:p>
            <a:r>
              <a:t>Watering plants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4AE72B2F-FF33-436D-BBD2-CE2275361286-L0-001.gif" descr="4AE72B2F-FF33-436D-BBD2-CE2275361286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047" y="64139"/>
            <a:ext cx="8972962" cy="672972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Drinking water"/>
          <p:cNvSpPr txBox="1"/>
          <p:nvPr/>
        </p:nvSpPr>
        <p:spPr>
          <a:xfrm>
            <a:off x="1691043" y="5632575"/>
            <a:ext cx="4306013" cy="7518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300" b="1">
                <a:solidFill>
                  <a:srgbClr val="FFFFFF"/>
                </a:solidFill>
              </a:defRPr>
            </a:lvl1pPr>
          </a:lstStyle>
          <a:p>
            <a:r>
              <a:t>Drinking water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hat are the sources of water?"/>
          <p:cNvSpPr/>
          <p:nvPr/>
        </p:nvSpPr>
        <p:spPr>
          <a:xfrm>
            <a:off x="1044688" y="296528"/>
            <a:ext cx="10102624" cy="200754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4500" b="1"/>
            </a:pPr>
            <a:r>
              <a:t>What are the </a:t>
            </a:r>
            <a:r>
              <a:rPr u="sng">
                <a:solidFill>
                  <a:srgbClr val="B51A00"/>
                </a:solidFill>
              </a:rPr>
              <a:t>sources</a:t>
            </a:r>
            <a:r>
              <a:t> of water?</a:t>
            </a:r>
          </a:p>
        </p:txBody>
      </p:sp>
      <p:pic>
        <p:nvPicPr>
          <p:cNvPr id="212" name="C503266B-D3B6-45E8-90CF-BAD33DA6D559-L0-001.jpeg" descr="C503266B-D3B6-45E8-90CF-BAD33DA6D559-L0-001.jpeg"/>
          <p:cNvPicPr>
            <a:picLocks noChangeAspect="1"/>
          </p:cNvPicPr>
          <p:nvPr/>
        </p:nvPicPr>
        <p:blipFill>
          <a:blip r:embed="rId2">
            <a:extLst/>
          </a:blip>
          <a:srcRect t="8187"/>
          <a:stretch>
            <a:fillRect/>
          </a:stretch>
        </p:blipFill>
        <p:spPr>
          <a:xfrm>
            <a:off x="2632129" y="2522993"/>
            <a:ext cx="6151216" cy="423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2"/>
          <p:cNvSpPr txBox="1"/>
          <p:nvPr/>
        </p:nvSpPr>
        <p:spPr>
          <a:xfrm>
            <a:off x="1667280" y="136035"/>
            <a:ext cx="8698093" cy="117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source</a:t>
            </a:r>
            <a:r>
              <a:rPr sz="5400"/>
              <a:t>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n</a:t>
            </a:r>
            <a:r>
              <a:rPr sz="3200"/>
              <a:t>)</a:t>
            </a:r>
          </a:p>
        </p:txBody>
      </p:sp>
      <p:pic>
        <p:nvPicPr>
          <p:cNvPr id="215" name="23FCB350-AE4F-4E83-B968-E538C7D14F77-L0-001.gif" descr="23FCB350-AE4F-4E83-B968-E538C7D14F77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1872" y="1524107"/>
            <a:ext cx="7208909" cy="346928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In Kuwait, the sea is the main source of water."/>
          <p:cNvSpPr txBox="1"/>
          <p:nvPr/>
        </p:nvSpPr>
        <p:spPr>
          <a:xfrm>
            <a:off x="556358" y="5405949"/>
            <a:ext cx="11079285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/>
            </a:pPr>
            <a:r>
              <a:t>In Kuwait, the sea is the main </a:t>
            </a:r>
            <a:r>
              <a:rPr u="sng">
                <a:solidFill>
                  <a:srgbClr val="B51A00"/>
                </a:solidFill>
              </a:rPr>
              <a:t>source</a:t>
            </a:r>
            <a:r>
              <a:t> of water.</a:t>
            </a:r>
          </a:p>
        </p:txBody>
      </p:sp>
      <p:sp>
        <p:nvSpPr>
          <p:cNvPr id="217" name="a point of origin."/>
          <p:cNvSpPr txBox="1"/>
          <p:nvPr/>
        </p:nvSpPr>
        <p:spPr>
          <a:xfrm>
            <a:off x="3050925" y="1464215"/>
            <a:ext cx="5930803" cy="8534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000">
                <a:solidFill>
                  <a:srgbClr val="FFFFFF"/>
                </a:solidFill>
              </a:defRPr>
            </a:lvl1pPr>
          </a:lstStyle>
          <a:p>
            <a:r>
              <a:t>a point of origin.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  <p:bldP spid="216" grpId="3" animBg="1" advAuto="0"/>
      <p:bldP spid="217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4F3DFAAF-67DA-4E8A-AF45-7521C20F3DF1-L0-001.jpeg" descr="4F3DFAAF-67DA-4E8A-AF45-7521C20F3DF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866" y="-1891133"/>
            <a:ext cx="12975732" cy="864357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in our life"/>
          <p:cNvSpPr/>
          <p:nvPr/>
        </p:nvSpPr>
        <p:spPr>
          <a:xfrm>
            <a:off x="1191379" y="3120060"/>
            <a:ext cx="9314195" cy="1789489"/>
          </a:xfrm>
          <a:prstGeom prst="roundRect">
            <a:avLst>
              <a:gd name="adj" fmla="val 14611"/>
            </a:avLst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0600" b="1">
                <a:solidFill>
                  <a:srgbClr val="E22400"/>
                </a:solidFill>
              </a:defRPr>
            </a:lvl1pPr>
          </a:lstStyle>
          <a:p>
            <a:r>
              <a:t>in our life</a:t>
            </a:r>
          </a:p>
        </p:txBody>
      </p:sp>
      <p:sp>
        <p:nvSpPr>
          <p:cNvPr id="139" name="Unit: 8…"/>
          <p:cNvSpPr/>
          <p:nvPr/>
        </p:nvSpPr>
        <p:spPr>
          <a:xfrm>
            <a:off x="193037" y="-1384862"/>
            <a:ext cx="4396733" cy="2664072"/>
          </a:xfrm>
          <a:prstGeom prst="roundRect">
            <a:avLst>
              <a:gd name="adj" fmla="val 8916"/>
            </a:avLst>
          </a:prstGeom>
          <a:solidFill>
            <a:srgbClr val="FFFFFF">
              <a:alpha val="8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l">
              <a:defRPr sz="5700" b="1">
                <a:solidFill>
                  <a:srgbClr val="0042A9"/>
                </a:solidFill>
              </a:defRPr>
            </a:pPr>
            <a:r>
              <a:t>Unit: </a:t>
            </a:r>
            <a:r>
              <a:rPr sz="7300">
                <a:solidFill>
                  <a:srgbClr val="B51A00"/>
                </a:solidFill>
              </a:rPr>
              <a:t>8</a:t>
            </a:r>
          </a:p>
          <a:p>
            <a:pPr algn="l">
              <a:defRPr sz="5700" b="1">
                <a:solidFill>
                  <a:srgbClr val="0042A9"/>
                </a:solidFill>
              </a:defRPr>
            </a:pPr>
            <a:r>
              <a:t>Lesson: </a:t>
            </a:r>
            <a:r>
              <a:rPr sz="7300">
                <a:solidFill>
                  <a:srgbClr val="B51A00"/>
                </a:solidFill>
              </a:rPr>
              <a:t>1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What could happen if you drink contaminated water?"/>
          <p:cNvSpPr/>
          <p:nvPr/>
        </p:nvSpPr>
        <p:spPr>
          <a:xfrm>
            <a:off x="6687505" y="308772"/>
            <a:ext cx="4459807" cy="637491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ctr">
              <a:defRPr sz="3600" b="1"/>
            </a:pPr>
            <a:r>
              <a:t>What could happen if you drink </a:t>
            </a:r>
            <a:r>
              <a:rPr u="sng">
                <a:solidFill>
                  <a:srgbClr val="B51A00"/>
                </a:solidFill>
              </a:rPr>
              <a:t>contaminated</a:t>
            </a:r>
            <a:r>
              <a:t> water?</a:t>
            </a:r>
          </a:p>
        </p:txBody>
      </p:sp>
      <p:pic>
        <p:nvPicPr>
          <p:cNvPr id="220" name="28EB2C80-DBF6-4DA1-9410-D9A6FEFD02EB-L0-001.jpeg" descr="28EB2C80-DBF6-4DA1-9410-D9A6FEFD02E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0319" y="3384077"/>
            <a:ext cx="4234179" cy="3175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0FF35576-CAD6-44FF-A22A-A055A72A0E0E-L0-001.jpeg" descr="0FF35576-CAD6-44FF-A22A-A055A72A0E0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4466" y="356111"/>
            <a:ext cx="4629338" cy="6280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2"/>
          <p:cNvSpPr txBox="1"/>
          <p:nvPr/>
        </p:nvSpPr>
        <p:spPr>
          <a:xfrm>
            <a:off x="3183989" y="50452"/>
            <a:ext cx="6593490" cy="117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contaminated</a:t>
            </a:r>
            <a:r>
              <a:rPr sz="5400"/>
              <a:t>  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adj</a:t>
            </a:r>
            <a:r>
              <a:rPr sz="3200"/>
              <a:t>)</a:t>
            </a:r>
          </a:p>
        </p:txBody>
      </p:sp>
      <p:pic>
        <p:nvPicPr>
          <p:cNvPr id="2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4190" y="1962959"/>
            <a:ext cx="3776289" cy="273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2138" y="1866013"/>
            <a:ext cx="3532053" cy="283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2767" y="1866013"/>
            <a:ext cx="3169029" cy="283244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Contaminated sea water kills fish and other sea animals."/>
          <p:cNvSpPr txBox="1"/>
          <p:nvPr/>
        </p:nvSpPr>
        <p:spPr>
          <a:xfrm>
            <a:off x="556358" y="5009912"/>
            <a:ext cx="11079285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/>
            </a:pPr>
            <a:r>
              <a:rPr u="sng">
                <a:solidFill>
                  <a:srgbClr val="B51A00"/>
                </a:solidFill>
              </a:rPr>
              <a:t>Contaminated</a:t>
            </a:r>
            <a:r>
              <a:t> sea water kills fish and other sea animals.</a:t>
            </a:r>
          </a:p>
        </p:txBody>
      </p:sp>
      <p:sp>
        <p:nvSpPr>
          <p:cNvPr id="228" name="to make something less pure or make it poisonous."/>
          <p:cNvSpPr txBox="1"/>
          <p:nvPr/>
        </p:nvSpPr>
        <p:spPr>
          <a:xfrm>
            <a:off x="724842" y="1464215"/>
            <a:ext cx="10682613" cy="598015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3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 make something less pure or make it poisonous.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4" animBg="1" advAuto="0"/>
      <p:bldP spid="224" grpId="2" animBg="1" advAuto="0"/>
      <p:bldP spid="225" grpId="1" animBg="1" advAuto="0"/>
      <p:bldP spid="226" grpId="3" animBg="1" advAuto="0"/>
      <p:bldP spid="227" grpId="6" animBg="1" advAuto="0"/>
      <p:bldP spid="228" grpId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DC8B088D-5059-4626-880D-1B54B998E85E-L0-001.jpeg" descr="DC8B088D-5059-4626-880D-1B54B998E85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4171" y="945229"/>
            <a:ext cx="8743658" cy="572922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It could cause a fatal disease."/>
          <p:cNvSpPr/>
          <p:nvPr/>
        </p:nvSpPr>
        <p:spPr>
          <a:xfrm>
            <a:off x="1044688" y="296528"/>
            <a:ext cx="10314088" cy="14884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4500" b="1"/>
            </a:pPr>
            <a:r>
              <a:t>It could cause a </a:t>
            </a:r>
            <a:r>
              <a:rPr u="sng">
                <a:solidFill>
                  <a:srgbClr val="B51A00"/>
                </a:solidFill>
              </a:rPr>
              <a:t>fatal</a:t>
            </a:r>
            <a:r>
              <a:t> disease.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6"/>
          <p:cNvSpPr txBox="1"/>
          <p:nvPr/>
        </p:nvSpPr>
        <p:spPr>
          <a:xfrm>
            <a:off x="3180257" y="427989"/>
            <a:ext cx="7202353" cy="117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fatal</a:t>
            </a:r>
            <a:r>
              <a:rPr sz="5400"/>
              <a:t>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adj</a:t>
            </a:r>
            <a:r>
              <a:rPr sz="3200"/>
              <a:t>)</a:t>
            </a:r>
          </a:p>
        </p:txBody>
      </p:sp>
      <p:pic>
        <p:nvPicPr>
          <p:cNvPr id="234" name="388B9F3F-8324-4D8B-A510-923F9CEC0506-L0-001.jpeg" descr="388B9F3F-8324-4D8B-A510-923F9CEC050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2534" y="2472285"/>
            <a:ext cx="6929683" cy="318221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Covid-19 is a fatal  disease."/>
          <p:cNvSpPr txBox="1"/>
          <p:nvPr/>
        </p:nvSpPr>
        <p:spPr>
          <a:xfrm>
            <a:off x="1017733" y="5717849"/>
            <a:ext cx="11079285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b="1"/>
            </a:pPr>
            <a:r>
              <a:t>Covid-19 is a </a:t>
            </a:r>
            <a:r>
              <a:rPr u="sng">
                <a:solidFill>
                  <a:srgbClr val="B51A00"/>
                </a:solidFill>
              </a:rPr>
              <a:t>fatal</a:t>
            </a:r>
            <a:r>
              <a:t>  disease.</a:t>
            </a:r>
          </a:p>
        </p:txBody>
      </p:sp>
      <p:sp>
        <p:nvSpPr>
          <p:cNvPr id="236" name="causing death"/>
          <p:cNvSpPr txBox="1"/>
          <p:nvPr/>
        </p:nvSpPr>
        <p:spPr>
          <a:xfrm>
            <a:off x="3484498" y="1682875"/>
            <a:ext cx="6145755" cy="9296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5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causing death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animBg="1" advAuto="0"/>
      <p:bldP spid="235" grpId="3" animBg="1" advAuto="0"/>
      <p:bldP spid="236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E97C6B2A-1DC3-4DD3-9DFC-F63D58975801-L0-001.jpeg" descr="E97C6B2A-1DC3-4DD3-9DFC-F63D58975801-L0-001.jpeg"/>
          <p:cNvPicPr>
            <a:picLocks noChangeAspect="1"/>
          </p:cNvPicPr>
          <p:nvPr/>
        </p:nvPicPr>
        <p:blipFill>
          <a:blip r:embed="rId2">
            <a:extLst/>
          </a:blip>
          <a:srcRect l="13926" r="15063" b="6588"/>
          <a:stretch>
            <a:fillRect/>
          </a:stretch>
        </p:blipFill>
        <p:spPr>
          <a:xfrm>
            <a:off x="2767607" y="1587963"/>
            <a:ext cx="6656783" cy="4952127"/>
          </a:xfrm>
          <a:prstGeom prst="rect">
            <a:avLst/>
          </a:prstGeom>
          <a:ln w="88900">
            <a:solidFill>
              <a:srgbClr val="FF0000"/>
            </a:solidFill>
          </a:ln>
          <a:effectLst>
            <a:outerShdw blurRad="254000" dist="635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239" name="because it is full of bacteria."/>
          <p:cNvSpPr/>
          <p:nvPr/>
        </p:nvSpPr>
        <p:spPr>
          <a:xfrm>
            <a:off x="1044688" y="296528"/>
            <a:ext cx="10314088" cy="14884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4500" b="1"/>
            </a:pPr>
            <a:r>
              <a:t>because it is full of </a:t>
            </a:r>
            <a:r>
              <a:rPr u="sng">
                <a:solidFill>
                  <a:srgbClr val="B51A00"/>
                </a:solidFill>
              </a:rPr>
              <a:t>bacteria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"/>
          <p:cNvSpPr txBox="1"/>
          <p:nvPr/>
        </p:nvSpPr>
        <p:spPr>
          <a:xfrm>
            <a:off x="3929083" y="153200"/>
            <a:ext cx="5971849" cy="117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bacteria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n</a:t>
            </a:r>
            <a:r>
              <a:rPr sz="3200"/>
              <a:t>)</a:t>
            </a:r>
          </a:p>
        </p:txBody>
      </p:sp>
      <p:pic>
        <p:nvPicPr>
          <p:cNvPr id="24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1847" y="2364762"/>
            <a:ext cx="3352305" cy="3141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144" y="2552953"/>
            <a:ext cx="4203916" cy="2952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9273" y="2615512"/>
            <a:ext cx="2540361" cy="2639594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Bacteria are tiny little organisms that are everywhere around us."/>
          <p:cNvSpPr txBox="1"/>
          <p:nvPr/>
        </p:nvSpPr>
        <p:spPr>
          <a:xfrm>
            <a:off x="933307" y="1404083"/>
            <a:ext cx="10265682" cy="4978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600" b="1">
                <a:solidFill>
                  <a:srgbClr val="FFFFFF"/>
                </a:solidFill>
              </a:defRPr>
            </a:lvl1pPr>
          </a:lstStyle>
          <a:p>
            <a:r>
              <a:t>Bacteria are tiny little organisms that are everywhere around us.</a:t>
            </a:r>
          </a:p>
        </p:txBody>
      </p:sp>
      <p:sp>
        <p:nvSpPr>
          <p:cNvPr id="246" name="Some bacteria are dangerous while others are useful."/>
          <p:cNvSpPr txBox="1"/>
          <p:nvPr/>
        </p:nvSpPr>
        <p:spPr>
          <a:xfrm>
            <a:off x="556358" y="5858031"/>
            <a:ext cx="11079285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400" b="1"/>
            </a:pPr>
            <a:r>
              <a:t>Some </a:t>
            </a:r>
            <a:r>
              <a:rPr u="sng">
                <a:solidFill>
                  <a:srgbClr val="B51A00"/>
                </a:solidFill>
              </a:rPr>
              <a:t>bacteria</a:t>
            </a:r>
            <a:r>
              <a:rPr>
                <a:solidFill>
                  <a:srgbClr val="B51A00"/>
                </a:solidFill>
              </a:rPr>
              <a:t> </a:t>
            </a:r>
            <a:r>
              <a:t>are dangerous while others are useful.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4" animBg="1" advAuto="0"/>
      <p:bldP spid="242" grpId="3" animBg="1" advAuto="0"/>
      <p:bldP spid="243" grpId="2" animBg="1" advAuto="0"/>
      <p:bldP spid="244" grpId="1" animBg="1" advAuto="0"/>
      <p:bldP spid="245" grpId="5" animBg="1" advAuto="0"/>
      <p:bldP spid="246" grpId="6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6CB642A9-2165-4DA3-B295-44B914D9D1C8-L0-001.jpeg" descr="6CB642A9-2165-4DA3-B295-44B914D9D1C8-L0-001.jpeg"/>
          <p:cNvPicPr>
            <a:picLocks noChangeAspect="1"/>
          </p:cNvPicPr>
          <p:nvPr/>
        </p:nvPicPr>
        <p:blipFill>
          <a:blip r:embed="rId2">
            <a:extLst/>
          </a:blip>
          <a:srcRect b="23525"/>
          <a:stretch>
            <a:fillRect/>
          </a:stretch>
        </p:blipFill>
        <p:spPr>
          <a:xfrm>
            <a:off x="-152996" y="83740"/>
            <a:ext cx="12497955" cy="669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How can we help poor countries to get clean water?"/>
          <p:cNvSpPr/>
          <p:nvPr/>
        </p:nvSpPr>
        <p:spPr>
          <a:xfrm>
            <a:off x="225435" y="663090"/>
            <a:ext cx="4122613" cy="553182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100" b="1"/>
            </a:lvl1pPr>
          </a:lstStyle>
          <a:p>
            <a:r>
              <a:t>How can we help poor countries to get clean water?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466E3420-EBB1-4D42-9E6C-87A12D5BE3E1-L0-001.jpeg" descr="466E3420-EBB1-4D42-9E6C-87A12D5BE3E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0" y="-42006"/>
            <a:ext cx="12151940" cy="684927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Fortunately, scientists can help poor countries."/>
          <p:cNvSpPr txBox="1">
            <a:spLocks noGrp="1"/>
          </p:cNvSpPr>
          <p:nvPr>
            <p:ph type="title" idx="4294967295"/>
          </p:nvPr>
        </p:nvSpPr>
        <p:spPr>
          <a:xfrm>
            <a:off x="119336" y="-1"/>
            <a:ext cx="12166304" cy="2388642"/>
          </a:xfrm>
          <a:prstGeom prst="rect">
            <a:avLst/>
          </a:prstGeom>
        </p:spPr>
        <p:txBody>
          <a:bodyPr/>
          <a:lstStyle/>
          <a:p>
            <a:pPr>
              <a:defRPr sz="6000" b="1">
                <a:solidFill>
                  <a:srgbClr val="C00000"/>
                </a:solidFill>
                <a:latin typeface="Aharoni"/>
                <a:ea typeface="Aharoni"/>
                <a:cs typeface="Aharoni"/>
                <a:sym typeface="Aharoni"/>
              </a:defRPr>
            </a:pPr>
            <a:r>
              <a:t>Fortunately,</a:t>
            </a:r>
            <a:r>
              <a:rPr>
                <a:solidFill>
                  <a:srgbClr val="000000"/>
                </a:solidFill>
              </a:rPr>
              <a:t> </a:t>
            </a:r>
            <a:r>
              <a:rPr sz="5400">
                <a:solidFill>
                  <a:srgbClr val="000000"/>
                </a:solidFill>
              </a:rPr>
              <a:t>scientists can help poor countries</a:t>
            </a:r>
            <a:r>
              <a:rPr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 7"/>
          <p:cNvSpPr txBox="1"/>
          <p:nvPr/>
        </p:nvSpPr>
        <p:spPr>
          <a:xfrm>
            <a:off x="3895075" y="70729"/>
            <a:ext cx="5377826" cy="117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fortunately</a:t>
            </a:r>
            <a:r>
              <a:rPr sz="5400"/>
              <a:t>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adv</a:t>
            </a:r>
            <a:r>
              <a:rPr sz="3200"/>
              <a:t>)</a:t>
            </a:r>
          </a:p>
        </p:txBody>
      </p:sp>
      <p:pic>
        <p:nvPicPr>
          <p:cNvPr id="2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r="8617"/>
          <a:stretch>
            <a:fillRect/>
          </a:stretch>
        </p:blipFill>
        <p:spPr>
          <a:xfrm>
            <a:off x="2588299" y="1534136"/>
            <a:ext cx="6574975" cy="335652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extBox 1"/>
          <p:cNvSpPr txBox="1"/>
          <p:nvPr/>
        </p:nvSpPr>
        <p:spPr>
          <a:xfrm>
            <a:off x="737336" y="5570521"/>
            <a:ext cx="10657625" cy="59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3900" b="1">
                <a:solidFill>
                  <a:srgbClr val="4472C4"/>
                </a:solidFill>
              </a:defRPr>
            </a:pPr>
            <a:r>
              <a:rPr>
                <a:solidFill>
                  <a:srgbClr val="000000"/>
                </a:solidFill>
              </a:rPr>
              <a:t>It was raining but</a:t>
            </a:r>
            <a:r>
              <a:t> </a:t>
            </a:r>
            <a:r>
              <a:rPr u="sng">
                <a:solidFill>
                  <a:srgbClr val="E22400"/>
                </a:solidFill>
              </a:rPr>
              <a:t>fortunately</a:t>
            </a:r>
            <a:r>
              <a:rPr>
                <a:solidFill>
                  <a:srgbClr val="000000"/>
                </a:solidFill>
              </a:rPr>
              <a:t>, we got an umbrella.</a:t>
            </a:r>
          </a:p>
        </p:txBody>
      </p:sp>
      <p:sp>
        <p:nvSpPr>
          <p:cNvPr id="257" name="happening because of good luck."/>
          <p:cNvSpPr txBox="1"/>
          <p:nvPr/>
        </p:nvSpPr>
        <p:spPr>
          <a:xfrm>
            <a:off x="3035295" y="1305073"/>
            <a:ext cx="7097386" cy="573446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happening because of good luck.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2" animBg="1" advAuto="0"/>
      <p:bldP spid="255" grpId="1" animBg="1" advAuto="0"/>
      <p:bldP spid="256" grpId="4" animBg="1" advAuto="0"/>
      <p:bldP spid="257" grpId="3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DD0E1E86-CDE1-4FF3-A597-5529B11AEB7E-L0-001.jpeg" descr="DD0E1E86-CDE1-4FF3-A597-5529B11AEB7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700" y="58491"/>
            <a:ext cx="8597433" cy="690481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Rounded Rectangle"/>
          <p:cNvSpPr/>
          <p:nvPr/>
        </p:nvSpPr>
        <p:spPr>
          <a:xfrm>
            <a:off x="8707833" y="207537"/>
            <a:ext cx="3340635" cy="644292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139700">
            <a:solidFill>
              <a:schemeClr val="accent2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61" name="Scientists invented the life straw to  help them drink clean water."/>
          <p:cNvSpPr txBox="1"/>
          <p:nvPr/>
        </p:nvSpPr>
        <p:spPr>
          <a:xfrm>
            <a:off x="8702188" y="1109327"/>
            <a:ext cx="3351925" cy="480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4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latin typeface="Aharoni"/>
                <a:ea typeface="Aharoni"/>
                <a:cs typeface="Aharoni"/>
                <a:sym typeface="Aharoni"/>
              </a:defRPr>
            </a:pPr>
            <a:r>
              <a:t>Scientists </a:t>
            </a:r>
            <a:r>
              <a:rPr>
                <a:solidFill>
                  <a:srgbClr val="B51A00"/>
                </a:solidFill>
              </a:rPr>
              <a:t>invented</a:t>
            </a:r>
            <a:r>
              <a:t> the life straw to  help them drink clean water.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8FF17509-30B3-44DC-A5F9-43FD5567A1B1-L0-001.png" descr="8FF17509-30B3-44DC-A5F9-43FD5567A1B1-L0-001.png"/>
          <p:cNvPicPr>
            <a:picLocks noChangeAspect="1"/>
          </p:cNvPicPr>
          <p:nvPr/>
        </p:nvPicPr>
        <p:blipFill>
          <a:blip r:embed="rId2">
            <a:extLst/>
          </a:blip>
          <a:srcRect t="19257" b="38985"/>
          <a:stretch>
            <a:fillRect/>
          </a:stretch>
        </p:blipFill>
        <p:spPr>
          <a:xfrm>
            <a:off x="227333" y="280590"/>
            <a:ext cx="6964406" cy="6296992"/>
          </a:xfrm>
          <a:prstGeom prst="rect">
            <a:avLst/>
          </a:prstGeom>
          <a:ln w="57150">
            <a:solidFill>
              <a:srgbClr val="000099"/>
            </a:solidFill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42" name="Shape"/>
          <p:cNvSpPr/>
          <p:nvPr/>
        </p:nvSpPr>
        <p:spPr>
          <a:xfrm>
            <a:off x="10537849" y="4369829"/>
            <a:ext cx="1441842" cy="2076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4" h="21600" extrusionOk="0">
                <a:moveTo>
                  <a:pt x="7609" y="0"/>
                </a:moveTo>
                <a:cubicBezTo>
                  <a:pt x="7178" y="0"/>
                  <a:pt x="6826" y="248"/>
                  <a:pt x="6826" y="552"/>
                </a:cubicBezTo>
                <a:cubicBezTo>
                  <a:pt x="6826" y="856"/>
                  <a:pt x="7178" y="1104"/>
                  <a:pt x="7609" y="1104"/>
                </a:cubicBezTo>
                <a:lnTo>
                  <a:pt x="7978" y="1104"/>
                </a:lnTo>
                <a:lnTo>
                  <a:pt x="7978" y="5587"/>
                </a:lnTo>
                <a:lnTo>
                  <a:pt x="53" y="20785"/>
                </a:lnTo>
                <a:cubicBezTo>
                  <a:pt x="-153" y="21181"/>
                  <a:pt x="264" y="21600"/>
                  <a:pt x="863" y="21600"/>
                </a:cubicBezTo>
                <a:lnTo>
                  <a:pt x="20433" y="21600"/>
                </a:lnTo>
                <a:cubicBezTo>
                  <a:pt x="21032" y="21600"/>
                  <a:pt x="21447" y="21181"/>
                  <a:pt x="21241" y="20785"/>
                </a:cubicBezTo>
                <a:lnTo>
                  <a:pt x="13318" y="5587"/>
                </a:lnTo>
                <a:lnTo>
                  <a:pt x="13318" y="1104"/>
                </a:lnTo>
                <a:lnTo>
                  <a:pt x="13687" y="1104"/>
                </a:lnTo>
                <a:cubicBezTo>
                  <a:pt x="14119" y="1104"/>
                  <a:pt x="14470" y="856"/>
                  <a:pt x="14470" y="552"/>
                </a:cubicBezTo>
                <a:cubicBezTo>
                  <a:pt x="14470" y="248"/>
                  <a:pt x="14119" y="0"/>
                  <a:pt x="13687" y="0"/>
                </a:cubicBezTo>
                <a:lnTo>
                  <a:pt x="7609" y="0"/>
                </a:lnTo>
                <a:close/>
                <a:moveTo>
                  <a:pt x="9109" y="7347"/>
                </a:moveTo>
                <a:lnTo>
                  <a:pt x="12202" y="7347"/>
                </a:lnTo>
                <a:lnTo>
                  <a:pt x="12202" y="7725"/>
                </a:lnTo>
                <a:lnTo>
                  <a:pt x="9109" y="7725"/>
                </a:lnTo>
                <a:lnTo>
                  <a:pt x="9109" y="7347"/>
                </a:lnTo>
                <a:close/>
                <a:moveTo>
                  <a:pt x="10498" y="8383"/>
                </a:moveTo>
                <a:lnTo>
                  <a:pt x="12199" y="8383"/>
                </a:lnTo>
                <a:lnTo>
                  <a:pt x="12199" y="8761"/>
                </a:lnTo>
                <a:lnTo>
                  <a:pt x="10498" y="8761"/>
                </a:lnTo>
                <a:lnTo>
                  <a:pt x="10498" y="8383"/>
                </a:lnTo>
                <a:close/>
                <a:moveTo>
                  <a:pt x="10498" y="9420"/>
                </a:moveTo>
                <a:lnTo>
                  <a:pt x="12199" y="9420"/>
                </a:lnTo>
                <a:lnTo>
                  <a:pt x="12199" y="9798"/>
                </a:lnTo>
                <a:lnTo>
                  <a:pt x="10498" y="9798"/>
                </a:lnTo>
                <a:lnTo>
                  <a:pt x="10498" y="9420"/>
                </a:lnTo>
                <a:close/>
                <a:moveTo>
                  <a:pt x="10496" y="10457"/>
                </a:moveTo>
                <a:lnTo>
                  <a:pt x="12197" y="10457"/>
                </a:lnTo>
                <a:lnTo>
                  <a:pt x="12197" y="10834"/>
                </a:lnTo>
                <a:lnTo>
                  <a:pt x="10496" y="10834"/>
                </a:lnTo>
                <a:lnTo>
                  <a:pt x="10496" y="10457"/>
                </a:lnTo>
                <a:close/>
                <a:moveTo>
                  <a:pt x="9104" y="11494"/>
                </a:moveTo>
                <a:lnTo>
                  <a:pt x="12197" y="11494"/>
                </a:lnTo>
                <a:lnTo>
                  <a:pt x="12197" y="11870"/>
                </a:lnTo>
                <a:lnTo>
                  <a:pt x="9104" y="11870"/>
                </a:lnTo>
                <a:lnTo>
                  <a:pt x="9104" y="11494"/>
                </a:lnTo>
                <a:close/>
                <a:moveTo>
                  <a:pt x="10494" y="12530"/>
                </a:moveTo>
                <a:lnTo>
                  <a:pt x="12195" y="12530"/>
                </a:lnTo>
                <a:lnTo>
                  <a:pt x="12195" y="12906"/>
                </a:lnTo>
                <a:lnTo>
                  <a:pt x="10494" y="12906"/>
                </a:lnTo>
                <a:lnTo>
                  <a:pt x="10494" y="12530"/>
                </a:lnTo>
                <a:close/>
                <a:moveTo>
                  <a:pt x="10494" y="13566"/>
                </a:moveTo>
                <a:lnTo>
                  <a:pt x="12195" y="13566"/>
                </a:lnTo>
                <a:lnTo>
                  <a:pt x="12195" y="13944"/>
                </a:lnTo>
                <a:lnTo>
                  <a:pt x="10494" y="13944"/>
                </a:lnTo>
                <a:lnTo>
                  <a:pt x="10494" y="13566"/>
                </a:lnTo>
                <a:close/>
                <a:moveTo>
                  <a:pt x="10491" y="14602"/>
                </a:moveTo>
                <a:lnTo>
                  <a:pt x="12195" y="14602"/>
                </a:lnTo>
                <a:lnTo>
                  <a:pt x="12192" y="14980"/>
                </a:lnTo>
                <a:lnTo>
                  <a:pt x="10491" y="14980"/>
                </a:lnTo>
                <a:lnTo>
                  <a:pt x="10491" y="14602"/>
                </a:lnTo>
                <a:close/>
                <a:moveTo>
                  <a:pt x="9099" y="15638"/>
                </a:moveTo>
                <a:lnTo>
                  <a:pt x="12192" y="15638"/>
                </a:lnTo>
                <a:lnTo>
                  <a:pt x="12192" y="16016"/>
                </a:lnTo>
                <a:lnTo>
                  <a:pt x="9099" y="16016"/>
                </a:lnTo>
                <a:lnTo>
                  <a:pt x="9099" y="15638"/>
                </a:lnTo>
                <a:close/>
                <a:moveTo>
                  <a:pt x="10489" y="16674"/>
                </a:moveTo>
                <a:lnTo>
                  <a:pt x="12192" y="16674"/>
                </a:lnTo>
                <a:lnTo>
                  <a:pt x="12190" y="17052"/>
                </a:lnTo>
                <a:lnTo>
                  <a:pt x="10489" y="17052"/>
                </a:lnTo>
                <a:lnTo>
                  <a:pt x="10489" y="16674"/>
                </a:lnTo>
                <a:close/>
                <a:moveTo>
                  <a:pt x="10489" y="17710"/>
                </a:moveTo>
                <a:lnTo>
                  <a:pt x="12190" y="17710"/>
                </a:lnTo>
                <a:lnTo>
                  <a:pt x="12190" y="18088"/>
                </a:lnTo>
                <a:lnTo>
                  <a:pt x="10489" y="18088"/>
                </a:lnTo>
                <a:lnTo>
                  <a:pt x="10489" y="17710"/>
                </a:lnTo>
                <a:close/>
                <a:moveTo>
                  <a:pt x="10489" y="18746"/>
                </a:moveTo>
                <a:lnTo>
                  <a:pt x="12190" y="18746"/>
                </a:lnTo>
                <a:lnTo>
                  <a:pt x="12187" y="19124"/>
                </a:lnTo>
                <a:lnTo>
                  <a:pt x="10486" y="19124"/>
                </a:lnTo>
                <a:lnTo>
                  <a:pt x="10489" y="18746"/>
                </a:lnTo>
                <a:close/>
                <a:moveTo>
                  <a:pt x="9095" y="19783"/>
                </a:moveTo>
                <a:lnTo>
                  <a:pt x="12187" y="19783"/>
                </a:lnTo>
                <a:lnTo>
                  <a:pt x="12187" y="20161"/>
                </a:lnTo>
                <a:lnTo>
                  <a:pt x="9095" y="20161"/>
                </a:lnTo>
                <a:lnTo>
                  <a:pt x="9095" y="19783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3" name="Who…"/>
          <p:cNvSpPr txBox="1"/>
          <p:nvPr/>
        </p:nvSpPr>
        <p:spPr>
          <a:xfrm>
            <a:off x="7457917" y="1962804"/>
            <a:ext cx="4272820" cy="2239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600">
                <a:solidFill>
                  <a:srgbClr val="B51A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dirty="0"/>
              <a:t>Who </a:t>
            </a:r>
          </a:p>
          <a:p>
            <a:pPr algn="ctr">
              <a:defRPr sz="6600">
                <a:solidFill>
                  <a:srgbClr val="B51A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dirty="0"/>
              <a:t>Am I ?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7"/>
          <p:cNvSpPr txBox="1"/>
          <p:nvPr/>
        </p:nvSpPr>
        <p:spPr>
          <a:xfrm>
            <a:off x="4670579" y="291425"/>
            <a:ext cx="3286185" cy="117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invent</a:t>
            </a:r>
            <a:r>
              <a:rPr sz="5400"/>
              <a:t> 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v</a:t>
            </a:r>
            <a:r>
              <a:rPr sz="3200"/>
              <a:t>)</a:t>
            </a:r>
          </a:p>
        </p:txBody>
      </p:sp>
      <p:sp>
        <p:nvSpPr>
          <p:cNvPr id="264" name="TextBox 1"/>
          <p:cNvSpPr txBox="1"/>
          <p:nvPr/>
        </p:nvSpPr>
        <p:spPr>
          <a:xfrm>
            <a:off x="962607" y="5724190"/>
            <a:ext cx="11157869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3600" b="1"/>
            </a:pPr>
            <a:r>
              <a:t>Scientists work hard to </a:t>
            </a:r>
            <a:r>
              <a:rPr u="sng">
                <a:solidFill>
                  <a:srgbClr val="B51A00"/>
                </a:solidFill>
              </a:rPr>
              <a:t>invent</a:t>
            </a:r>
            <a:r>
              <a:t> a cure fo Corona Virus.</a:t>
            </a:r>
          </a:p>
        </p:txBody>
      </p:sp>
      <p:pic>
        <p:nvPicPr>
          <p:cNvPr id="265" name="6D622534-827B-4195-8533-CE91FC356B88-L0-001.gif" descr="6D622534-827B-4195-8533-CE91FC356B88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6510" y="2103946"/>
            <a:ext cx="3674324" cy="367432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o design and/or create something that has never been made before."/>
          <p:cNvSpPr txBox="1"/>
          <p:nvPr/>
        </p:nvSpPr>
        <p:spPr>
          <a:xfrm>
            <a:off x="933308" y="1497731"/>
            <a:ext cx="10265681" cy="89343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 design and/or create something that has never been made before.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 animBg="1" advAuto="0"/>
      <p:bldP spid="264" grpId="3" animBg="1" advAuto="0"/>
      <p:bldP spid="266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61F82ED6-977D-466F-AFB7-6288C328508E-L0-001.jpeg" descr="61F82ED6-977D-466F-AFB7-6288C328508E-L0-001.jpeg"/>
          <p:cNvPicPr>
            <a:picLocks noChangeAspect="1"/>
          </p:cNvPicPr>
          <p:nvPr/>
        </p:nvPicPr>
        <p:blipFill>
          <a:blip r:embed="rId2">
            <a:extLst/>
          </a:blip>
          <a:srcRect l="26696" r="21690"/>
          <a:stretch>
            <a:fillRect/>
          </a:stretch>
        </p:blipFill>
        <p:spPr>
          <a:xfrm>
            <a:off x="9367157" y="658415"/>
            <a:ext cx="2857122" cy="5540997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his invention called the…"/>
          <p:cNvSpPr/>
          <p:nvPr/>
        </p:nvSpPr>
        <p:spPr>
          <a:xfrm>
            <a:off x="490064" y="446810"/>
            <a:ext cx="8769644" cy="5601348"/>
          </a:xfrm>
          <a:prstGeom prst="ellipse">
            <a:avLst/>
          </a:prstGeom>
          <a:solidFill>
            <a:srgbClr val="FFFFFF"/>
          </a:solidFill>
          <a:ln w="152400">
            <a:solidFill>
              <a:srgbClr val="B51A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4600" b="1"/>
            </a:pPr>
            <a:r>
              <a:rPr dirty="0"/>
              <a:t>This invention </a:t>
            </a:r>
            <a:r>
              <a:rPr lang="en-US" dirty="0"/>
              <a:t>is </a:t>
            </a:r>
            <a:r>
              <a:rPr dirty="0"/>
              <a:t>called the </a:t>
            </a:r>
          </a:p>
          <a:p>
            <a:pPr algn="ctr">
              <a:defRPr sz="9300" b="1" u="sng">
                <a:solidFill>
                  <a:srgbClr val="E22400"/>
                </a:solidFill>
              </a:defRPr>
            </a:pPr>
            <a:r>
              <a:rPr dirty="0"/>
              <a:t>Life straw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he life straw helps to purify the dirty water and makes it clean."/>
          <p:cNvSpPr/>
          <p:nvPr/>
        </p:nvSpPr>
        <p:spPr>
          <a:xfrm>
            <a:off x="440560" y="100277"/>
            <a:ext cx="11310880" cy="1228438"/>
          </a:xfrm>
          <a:prstGeom prst="roundRect">
            <a:avLst>
              <a:gd name="adj" fmla="val 1550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3400" b="1"/>
            </a:pPr>
            <a:r>
              <a:t>The life straw helps to </a:t>
            </a:r>
            <a:r>
              <a:rPr u="sng">
                <a:solidFill>
                  <a:srgbClr val="B51A00"/>
                </a:solidFill>
              </a:rPr>
              <a:t>purify</a:t>
            </a:r>
            <a:r>
              <a:t> the dirty water and makes it clean.</a:t>
            </a:r>
          </a:p>
        </p:txBody>
      </p:sp>
      <p:pic>
        <p:nvPicPr>
          <p:cNvPr id="272" name="3516CC85-7069-4AE9-A058-2D5B9FD18F0D-L0-001.jpeg" descr="3516CC85-7069-4AE9-A058-2D5B9FD18F0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2489" y="1479930"/>
            <a:ext cx="7421078" cy="5300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 6"/>
          <p:cNvSpPr txBox="1"/>
          <p:nvPr/>
        </p:nvSpPr>
        <p:spPr>
          <a:xfrm>
            <a:off x="4156948" y="60875"/>
            <a:ext cx="3878104" cy="117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purify</a:t>
            </a:r>
            <a:r>
              <a:rPr sz="5400"/>
              <a:t>   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v</a:t>
            </a:r>
            <a:r>
              <a:rPr sz="3200"/>
              <a:t>)</a:t>
            </a:r>
          </a:p>
        </p:txBody>
      </p:sp>
      <p:sp>
        <p:nvSpPr>
          <p:cNvPr id="275" name="TextBox 2"/>
          <p:cNvSpPr txBox="1"/>
          <p:nvPr/>
        </p:nvSpPr>
        <p:spPr>
          <a:xfrm>
            <a:off x="1224722" y="5765388"/>
            <a:ext cx="10336611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000" b="1"/>
            </a:pPr>
            <a:r>
              <a:t>People use water filters to </a:t>
            </a:r>
            <a:r>
              <a:rPr u="sng">
                <a:solidFill>
                  <a:srgbClr val="B51A00"/>
                </a:solidFill>
              </a:rPr>
              <a:t>purify</a:t>
            </a:r>
            <a:r>
              <a:t> dirty water.</a:t>
            </a:r>
          </a:p>
        </p:txBody>
      </p:sp>
      <p:pic>
        <p:nvPicPr>
          <p:cNvPr id="276" name="0FAE7E64-5A01-42DC-BB70-6D734B5C0F3B-L0-001.gif" descr="0FAE7E64-5A01-42DC-BB70-6D734B5C0F3B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2119" y="1797292"/>
            <a:ext cx="3867762" cy="390026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o make something clean from anythig that pollutes or contaminates."/>
          <p:cNvSpPr txBox="1"/>
          <p:nvPr/>
        </p:nvSpPr>
        <p:spPr>
          <a:xfrm>
            <a:off x="933308" y="1200703"/>
            <a:ext cx="10265681" cy="89343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 make something clean from anythig that pollutes or contaminates.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1" animBg="1" advAuto="0"/>
      <p:bldP spid="275" grpId="2" animBg="1" advAuto="0"/>
      <p:bldP spid="277" grpId="3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61F82ED6-977D-466F-AFB7-6288C328508E-L0-001.jpeg" descr="61F82ED6-977D-466F-AFB7-6288C328508E-L0-001.jpeg"/>
          <p:cNvPicPr>
            <a:picLocks noChangeAspect="1"/>
          </p:cNvPicPr>
          <p:nvPr/>
        </p:nvPicPr>
        <p:blipFill>
          <a:blip r:embed="rId2">
            <a:extLst/>
          </a:blip>
          <a:srcRect l="26696" r="21690"/>
          <a:stretch>
            <a:fillRect/>
          </a:stretch>
        </p:blipFill>
        <p:spPr>
          <a:xfrm>
            <a:off x="9367157" y="658415"/>
            <a:ext cx="2857122" cy="5540997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How can life straw purify dirty water?"/>
          <p:cNvSpPr/>
          <p:nvPr/>
        </p:nvSpPr>
        <p:spPr>
          <a:xfrm>
            <a:off x="490064" y="446810"/>
            <a:ext cx="8769644" cy="5601348"/>
          </a:xfrm>
          <a:prstGeom prst="ellipse">
            <a:avLst/>
          </a:prstGeom>
          <a:solidFill>
            <a:srgbClr val="FFFFFF"/>
          </a:solidFill>
          <a:ln w="152400">
            <a:solidFill>
              <a:srgbClr val="B51A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4600" b="1"/>
            </a:pPr>
            <a:endParaRPr/>
          </a:p>
          <a:p>
            <a:pPr algn="ctr">
              <a:defRPr sz="9300" b="1" u="sng">
                <a:solidFill>
                  <a:srgbClr val="E22400"/>
                </a:solidFill>
              </a:defRPr>
            </a:pPr>
            <a:r>
              <a:t>How </a:t>
            </a:r>
            <a:r>
              <a:rPr sz="6600" u="none">
                <a:solidFill>
                  <a:srgbClr val="000000"/>
                </a:solidFill>
              </a:rPr>
              <a:t>can life straw purify dirty water?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DAC47DCA-01B7-4950-B9C1-3B16E83E97B4-L0-001.jpeg" descr="DAC47DCA-01B7-4950-B9C1-3B16E83E97B4-L0-001.jpeg"/>
          <p:cNvPicPr>
            <a:picLocks noChangeAspect="1"/>
          </p:cNvPicPr>
          <p:nvPr/>
        </p:nvPicPr>
        <p:blipFill>
          <a:blip r:embed="rId2">
            <a:extLst/>
          </a:blip>
          <a:srcRect t="6496" b="927"/>
          <a:stretch>
            <a:fillRect/>
          </a:stretch>
        </p:blipFill>
        <p:spPr>
          <a:xfrm>
            <a:off x="502427" y="337351"/>
            <a:ext cx="7105369" cy="618317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ounded Rectangle"/>
          <p:cNvSpPr/>
          <p:nvPr/>
        </p:nvSpPr>
        <p:spPr>
          <a:xfrm>
            <a:off x="7222694" y="207537"/>
            <a:ext cx="4825774" cy="6442926"/>
          </a:xfrm>
          <a:prstGeom prst="roundRect">
            <a:avLst>
              <a:gd name="adj" fmla="val 6922"/>
            </a:avLst>
          </a:prstGeom>
          <a:solidFill>
            <a:srgbClr val="FFFFFF"/>
          </a:solidFill>
          <a:ln w="139700">
            <a:solidFill>
              <a:schemeClr val="accent2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84" name="There are chemicals inside LifeStraw which cleans dirty water."/>
          <p:cNvSpPr txBox="1"/>
          <p:nvPr/>
        </p:nvSpPr>
        <p:spPr>
          <a:xfrm>
            <a:off x="7352703" y="180262"/>
            <a:ext cx="4565756" cy="6447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5900" b="1">
                <a:ln w="9525" cap="flat">
                  <a:solidFill>
                    <a:srgbClr val="000000"/>
                  </a:solidFill>
                  <a:prstDash val="solid"/>
                  <a:round/>
                </a:ln>
                <a:solidFill>
                  <a:srgbClr val="0042A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defRPr>
            </a:pPr>
            <a:r>
              <a:rPr dirty="0"/>
              <a:t>There are </a:t>
            </a:r>
            <a:r>
              <a:rPr u="sng" dirty="0">
                <a:solidFill>
                  <a:srgbClr val="B51A00"/>
                </a:solidFill>
              </a:rPr>
              <a:t>chemicals</a:t>
            </a:r>
            <a:r>
              <a:rPr dirty="0"/>
              <a:t> inside Life</a:t>
            </a:r>
            <a:r>
              <a:rPr lang="ar-KW" dirty="0"/>
              <a:t> </a:t>
            </a:r>
            <a:r>
              <a:rPr dirty="0"/>
              <a:t>Straw which </a:t>
            </a:r>
            <a:r>
              <a:rPr lang="en-US" dirty="0"/>
              <a:t>kill bacteria in</a:t>
            </a:r>
            <a:r>
              <a:rPr dirty="0"/>
              <a:t> dirty water.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7"/>
          <p:cNvSpPr txBox="1"/>
          <p:nvPr/>
        </p:nvSpPr>
        <p:spPr>
          <a:xfrm>
            <a:off x="3995347" y="202701"/>
            <a:ext cx="4829298" cy="1173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chemicals</a:t>
            </a:r>
            <a:r>
              <a:rPr sz="5400"/>
              <a:t>  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n</a:t>
            </a:r>
            <a:r>
              <a:rPr sz="3200"/>
              <a:t>)</a:t>
            </a:r>
          </a:p>
        </p:txBody>
      </p:sp>
      <p:pic>
        <p:nvPicPr>
          <p:cNvPr id="287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8191666" y="2797872"/>
            <a:ext cx="3025492" cy="269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3466" y="2674400"/>
            <a:ext cx="3805365" cy="2939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1608" y="2674400"/>
            <a:ext cx="3033545" cy="2939728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Box 1"/>
          <p:cNvSpPr txBox="1"/>
          <p:nvPr/>
        </p:nvSpPr>
        <p:spPr>
          <a:xfrm>
            <a:off x="1489746" y="5778031"/>
            <a:ext cx="9840501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000" b="1"/>
            </a:pPr>
            <a:r>
              <a:t>Always keep </a:t>
            </a:r>
            <a:r>
              <a:rPr u="sng">
                <a:solidFill>
                  <a:srgbClr val="B51A00"/>
                </a:solidFill>
              </a:rPr>
              <a:t>chemicals</a:t>
            </a:r>
            <a:r>
              <a:t> away from children.</a:t>
            </a:r>
          </a:p>
        </p:txBody>
      </p:sp>
      <p:sp>
        <p:nvSpPr>
          <p:cNvPr id="291" name="Relating to chemistry, or the interactions of substances as studied in chemistry."/>
          <p:cNvSpPr txBox="1"/>
          <p:nvPr/>
        </p:nvSpPr>
        <p:spPr>
          <a:xfrm>
            <a:off x="963159" y="1604358"/>
            <a:ext cx="10265682" cy="4470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</a:defRPr>
            </a:lvl1pPr>
          </a:lstStyle>
          <a:p>
            <a:r>
              <a:t>Relating to chemistry, or the interactions of substances as studied in chemistry.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4" animBg="1" advAuto="0"/>
      <p:bldP spid="287" grpId="1" animBg="1" advAuto="0"/>
      <p:bldP spid="288" grpId="3" animBg="1" advAuto="0"/>
      <p:bldP spid="289" grpId="2" animBg="1" advAuto="0"/>
      <p:bldP spid="290" grpId="6" animBg="1" advAuto="0"/>
      <p:bldP spid="291" grpId="5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80A73A54-C5FF-4CD0-8CA5-0AB8C4C2A425-L0-001.jpeg" descr="80A73A54-C5FF-4CD0-8CA5-0AB8C4C2A425-L0-001.jpeg"/>
          <p:cNvPicPr>
            <a:picLocks noChangeAspect="1"/>
          </p:cNvPicPr>
          <p:nvPr/>
        </p:nvPicPr>
        <p:blipFill>
          <a:blip r:embed="rId2">
            <a:extLst/>
          </a:blip>
          <a:srcRect b="15005"/>
          <a:stretch>
            <a:fillRect/>
          </a:stretch>
        </p:blipFill>
        <p:spPr>
          <a:xfrm>
            <a:off x="497124" y="256441"/>
            <a:ext cx="11197752" cy="634499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ounded Rectangle"/>
          <p:cNvSpPr/>
          <p:nvPr/>
        </p:nvSpPr>
        <p:spPr>
          <a:xfrm>
            <a:off x="688083" y="455060"/>
            <a:ext cx="6921469" cy="1822493"/>
          </a:xfrm>
          <a:prstGeom prst="roundRect">
            <a:avLst>
              <a:gd name="adj" fmla="val 18330"/>
            </a:avLst>
          </a:prstGeom>
          <a:solidFill>
            <a:srgbClr val="FFFFFF"/>
          </a:solidFill>
          <a:ln w="139700">
            <a:solidFill>
              <a:schemeClr val="accent2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95" name="By the lifestraw you can simply drink from any source of water."/>
          <p:cNvSpPr txBox="1"/>
          <p:nvPr/>
        </p:nvSpPr>
        <p:spPr>
          <a:xfrm>
            <a:off x="485198" y="387136"/>
            <a:ext cx="7327239" cy="188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 b="1"/>
            </a:pPr>
            <a:r>
              <a:t>By the lifestraw you can </a:t>
            </a:r>
            <a:r>
              <a:rPr u="sng">
                <a:solidFill>
                  <a:srgbClr val="B51A00"/>
                </a:solidFill>
              </a:rPr>
              <a:t>simply</a:t>
            </a:r>
            <a:r>
              <a:t> drink from any source of water.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2"/>
          <p:cNvSpPr txBox="1"/>
          <p:nvPr/>
        </p:nvSpPr>
        <p:spPr>
          <a:xfrm>
            <a:off x="4306875" y="171809"/>
            <a:ext cx="3518547" cy="117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6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simply</a:t>
            </a:r>
            <a:r>
              <a:rPr sz="5400"/>
              <a:t> </a:t>
            </a:r>
            <a:r>
              <a:rPr sz="3200"/>
              <a:t>(</a:t>
            </a:r>
            <a:r>
              <a:rPr sz="3200">
                <a:solidFill>
                  <a:srgbClr val="C00000"/>
                </a:solidFill>
              </a:rPr>
              <a:t>adj</a:t>
            </a:r>
            <a:r>
              <a:rPr sz="3200"/>
              <a:t>)</a:t>
            </a:r>
          </a:p>
        </p:txBody>
      </p:sp>
      <p:sp>
        <p:nvSpPr>
          <p:cNvPr id="298" name="Rectangle 4"/>
          <p:cNvSpPr txBox="1"/>
          <p:nvPr/>
        </p:nvSpPr>
        <p:spPr>
          <a:xfrm>
            <a:off x="1979958" y="5319614"/>
            <a:ext cx="9063465" cy="80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To light the room, simply lift this up.</a:t>
            </a:r>
          </a:p>
        </p:txBody>
      </p:sp>
      <p:pic>
        <p:nvPicPr>
          <p:cNvPr id="2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8043" y="2573186"/>
            <a:ext cx="6711951" cy="277336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in a simple manner; without difficulty."/>
          <p:cNvSpPr txBox="1"/>
          <p:nvPr/>
        </p:nvSpPr>
        <p:spPr>
          <a:xfrm>
            <a:off x="2596812" y="1730348"/>
            <a:ext cx="7394413" cy="5105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FFFF"/>
                </a:solidFill>
              </a:defRPr>
            </a:lvl1pPr>
          </a:lstStyle>
          <a:p>
            <a:r>
              <a:t>in a simple manner; without difficulty.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2" animBg="1" advAuto="0"/>
      <p:bldP spid="298" grpId="4" animBg="1" advAuto="0"/>
      <p:bldP spid="299" grpId="1" animBg="1" advAuto="0"/>
      <p:bldP spid="300" grpId="3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C2EC4B48-1CD9-4529-AD05-FFF1A3A9CBD2-L0-001.png" descr="C2EC4B48-1CD9-4529-AD05-FFF1A3A9CBD2-L0-001.png"/>
          <p:cNvPicPr>
            <a:picLocks noChangeAspect="1"/>
          </p:cNvPicPr>
          <p:nvPr/>
        </p:nvPicPr>
        <p:blipFill>
          <a:blip r:embed="rId2">
            <a:extLst/>
          </a:blip>
          <a:srcRect l="4390" t="35385" r="75828" b="54483"/>
          <a:stretch>
            <a:fillRect/>
          </a:stretch>
        </p:blipFill>
        <p:spPr>
          <a:xfrm>
            <a:off x="1410089" y="1593502"/>
            <a:ext cx="3530214" cy="3915179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03" name="C2EC4B48-1CD9-4529-AD05-FFF1A3A9CBD2-L0-001.png" descr="C2EC4B48-1CD9-4529-AD05-FFF1A3A9CBD2-L0-001.png"/>
          <p:cNvPicPr>
            <a:picLocks noChangeAspect="1"/>
          </p:cNvPicPr>
          <p:nvPr/>
        </p:nvPicPr>
        <p:blipFill>
          <a:blip r:embed="rId2">
            <a:extLst/>
          </a:blip>
          <a:srcRect l="4390" t="45483" r="74761" b="45849"/>
          <a:stretch>
            <a:fillRect/>
          </a:stretch>
        </p:blipFill>
        <p:spPr>
          <a:xfrm>
            <a:off x="6388538" y="1494311"/>
            <a:ext cx="3720766" cy="334931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304" name="New vocabulary:"/>
          <p:cNvSpPr txBox="1"/>
          <p:nvPr/>
        </p:nvSpPr>
        <p:spPr>
          <a:xfrm>
            <a:off x="-859941" y="226599"/>
            <a:ext cx="9753494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100" u="sng">
                <a:solidFill>
                  <a:srgbClr val="FF4015"/>
                </a:solidFill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r>
              <a:t>New vocabulary:</a:t>
            </a:r>
          </a:p>
        </p:txBody>
      </p:sp>
      <p:sp>
        <p:nvSpPr>
          <p:cNvPr id="305" name="(n)"/>
          <p:cNvSpPr txBox="1"/>
          <p:nvPr/>
        </p:nvSpPr>
        <p:spPr>
          <a:xfrm>
            <a:off x="3272461" y="1525911"/>
            <a:ext cx="1292832" cy="143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   (n)</a:t>
            </a:r>
          </a:p>
        </p:txBody>
      </p:sp>
      <p:sp>
        <p:nvSpPr>
          <p:cNvPr id="306" name="(n)"/>
          <p:cNvSpPr txBox="1"/>
          <p:nvPr/>
        </p:nvSpPr>
        <p:spPr>
          <a:xfrm>
            <a:off x="3272461" y="2263312"/>
            <a:ext cx="1292832" cy="143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   (n)</a:t>
            </a:r>
          </a:p>
        </p:txBody>
      </p:sp>
      <p:sp>
        <p:nvSpPr>
          <p:cNvPr id="307" name="(adv)"/>
          <p:cNvSpPr txBox="1"/>
          <p:nvPr/>
        </p:nvSpPr>
        <p:spPr>
          <a:xfrm>
            <a:off x="3544529" y="3054840"/>
            <a:ext cx="1370966" cy="143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(adv)</a:t>
            </a:r>
          </a:p>
        </p:txBody>
      </p:sp>
      <p:sp>
        <p:nvSpPr>
          <p:cNvPr id="308" name="(v)…"/>
          <p:cNvSpPr txBox="1"/>
          <p:nvPr/>
        </p:nvSpPr>
        <p:spPr>
          <a:xfrm>
            <a:off x="3272461" y="3852912"/>
            <a:ext cx="1259234" cy="2913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t>   (v)</a:t>
            </a:r>
          </a:p>
          <a:p>
            <a: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t>   (v)</a:t>
            </a:r>
          </a:p>
          <a:p>
            <a: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pPr>
            <a:endParaRPr/>
          </a:p>
        </p:txBody>
      </p:sp>
      <p:sp>
        <p:nvSpPr>
          <p:cNvPr id="309" name="(adj)"/>
          <p:cNvSpPr txBox="1"/>
          <p:nvPr/>
        </p:nvSpPr>
        <p:spPr>
          <a:xfrm>
            <a:off x="8389000" y="1525911"/>
            <a:ext cx="1445975" cy="143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 (adj)</a:t>
            </a:r>
          </a:p>
        </p:txBody>
      </p:sp>
      <p:sp>
        <p:nvSpPr>
          <p:cNvPr id="310" name="(adj)"/>
          <p:cNvSpPr txBox="1"/>
          <p:nvPr/>
        </p:nvSpPr>
        <p:spPr>
          <a:xfrm>
            <a:off x="8389000" y="2449597"/>
            <a:ext cx="1445975" cy="143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 (adj)</a:t>
            </a:r>
          </a:p>
        </p:txBody>
      </p:sp>
      <p:sp>
        <p:nvSpPr>
          <p:cNvPr id="311" name="(adj)"/>
          <p:cNvSpPr txBox="1"/>
          <p:nvPr/>
        </p:nvSpPr>
        <p:spPr>
          <a:xfrm>
            <a:off x="8800379" y="3222815"/>
            <a:ext cx="1351997" cy="143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t> (</a:t>
            </a:r>
            <a:r>
              <a:rPr sz="3700"/>
              <a:t>adj</a:t>
            </a:r>
            <a:r>
              <a:t>)</a:t>
            </a:r>
          </a:p>
        </p:txBody>
      </p:sp>
      <p:sp>
        <p:nvSpPr>
          <p:cNvPr id="312" name="(n)"/>
          <p:cNvSpPr txBox="1"/>
          <p:nvPr/>
        </p:nvSpPr>
        <p:spPr>
          <a:xfrm>
            <a:off x="7843520" y="4119022"/>
            <a:ext cx="810740" cy="143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 algn="l">
              <a:spcBef>
                <a:spcPts val="1000"/>
              </a:spcBef>
              <a:buFont typeface="Arial"/>
              <a:defRPr sz="4200" b="1">
                <a:solidFill>
                  <a:srgbClr val="4E7A27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(n)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"/>
          <p:cNvSpPr txBox="1"/>
          <p:nvPr/>
        </p:nvSpPr>
        <p:spPr>
          <a:xfrm>
            <a:off x="3528925" y="3244095"/>
            <a:ext cx="538235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148" name="I am the ........"/>
          <p:cNvSpPr txBox="1"/>
          <p:nvPr/>
        </p:nvSpPr>
        <p:spPr>
          <a:xfrm>
            <a:off x="1173968" y="443942"/>
            <a:ext cx="4577120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solidFill>
                  <a:srgbClr val="E22400"/>
                </a:solidFill>
              </a:defRPr>
            </a:lvl1pPr>
          </a:lstStyle>
          <a:p>
            <a:r>
              <a:rPr dirty="0"/>
              <a:t>I am the ........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1824" y="788112"/>
            <a:ext cx="598476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scientist</a:t>
            </a:r>
            <a:endParaRPr kumimoji="0" lang="ar-KW" sz="9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412776"/>
            <a:ext cx="3420152" cy="48772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Fill the spaces with words from the list:…"/>
          <p:cNvSpPr txBox="1"/>
          <p:nvPr/>
        </p:nvSpPr>
        <p:spPr>
          <a:xfrm>
            <a:off x="856220" y="2042261"/>
            <a:ext cx="10479561" cy="300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2700" b="1" u="sng">
                <a:solidFill>
                  <a:srgbClr val="0042A9"/>
                </a:solidFill>
              </a:defRPr>
            </a:pPr>
            <a:r>
              <a:rPr dirty="0"/>
              <a:t>Fill the spaces with words from the list:</a:t>
            </a:r>
          </a:p>
          <a:p>
            <a:pPr algn="ctr">
              <a:defRPr sz="2700">
                <a:solidFill>
                  <a:srgbClr val="B51A00"/>
                </a:solidFill>
              </a:defRPr>
            </a:pPr>
            <a:r>
              <a:rPr dirty="0"/>
              <a:t>invent - cure - source - fortunately - simply</a:t>
            </a:r>
          </a:p>
          <a:p>
            <a:pPr algn="l">
              <a:defRPr sz="2700"/>
            </a:pPr>
            <a:r>
              <a:rPr dirty="0"/>
              <a:t>1- Water is an important ....................... of energy.</a:t>
            </a:r>
          </a:p>
          <a:p>
            <a:pPr algn="l">
              <a:defRPr sz="2700"/>
            </a:pPr>
            <a:r>
              <a:rPr dirty="0"/>
              <a:t>2- Scientists work hard to find ..................... for covid-19 virus.</a:t>
            </a:r>
          </a:p>
          <a:p>
            <a:pPr algn="l">
              <a:defRPr sz="2700"/>
            </a:pPr>
            <a:r>
              <a:rPr dirty="0"/>
              <a:t>3- I missed </a:t>
            </a:r>
            <a:r>
              <a:rPr/>
              <a:t>the </a:t>
            </a:r>
            <a:r>
              <a:rPr smtClean="0"/>
              <a:t>bus </a:t>
            </a:r>
            <a:r>
              <a:rPr dirty="0"/>
              <a:t>but ...................... I arrived early.</a:t>
            </a:r>
          </a:p>
          <a:p>
            <a:pPr algn="l">
              <a:defRPr sz="2700"/>
            </a:pPr>
            <a:r>
              <a:rPr dirty="0"/>
              <a:t>4- Scientists ..................... many useful machines  that makes our life easier.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What happens if you drink contaminated water?"/>
          <p:cNvSpPr txBox="1"/>
          <p:nvPr/>
        </p:nvSpPr>
        <p:spPr>
          <a:xfrm>
            <a:off x="472063" y="2468880"/>
            <a:ext cx="108518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 b="1">
                <a:solidFill>
                  <a:srgbClr val="0000FF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What happens if you drink contaminated water?</a:t>
            </a:r>
          </a:p>
        </p:txBody>
      </p:sp>
      <p:sp>
        <p:nvSpPr>
          <p:cNvPr id="317" name="How can life-straw purify dirty water?"/>
          <p:cNvSpPr txBox="1"/>
          <p:nvPr/>
        </p:nvSpPr>
        <p:spPr>
          <a:xfrm>
            <a:off x="782706" y="4457961"/>
            <a:ext cx="10626589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 b="1">
                <a:solidFill>
                  <a:srgbClr val="0000FF"/>
                </a:solidFill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How can life-straw purify dirty water?</a:t>
            </a:r>
          </a:p>
        </p:txBody>
      </p:sp>
      <p:sp>
        <p:nvSpPr>
          <p:cNvPr id="318" name="Pre-reading questions:"/>
          <p:cNvSpPr/>
          <p:nvPr/>
        </p:nvSpPr>
        <p:spPr>
          <a:xfrm>
            <a:off x="462473" y="207942"/>
            <a:ext cx="11267054" cy="193187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5200" b="1">
                <a:solidFill>
                  <a:srgbClr val="B51A00"/>
                </a:solidFill>
              </a:defRPr>
            </a:lvl1pPr>
          </a:lstStyle>
          <a:p>
            <a:r>
              <a:t>Pre-reading questions: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850"/>
            <a:ext cx="12192000" cy="6956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424" y="1340767"/>
            <a:ext cx="10441161" cy="5337659"/>
          </a:xfrm>
          <a:prstGeom prst="rect">
            <a:avLst/>
          </a:prstGeom>
          <a:ln w="57150">
            <a:solidFill>
              <a:srgbClr val="000099"/>
            </a:solidFill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376" y="188639"/>
            <a:ext cx="10873208" cy="5310518"/>
          </a:xfrm>
          <a:prstGeom prst="rect">
            <a:avLst/>
          </a:prstGeom>
          <a:ln w="57150">
            <a:solidFill>
              <a:srgbClr val="000099"/>
            </a:solidFill>
          </a:ln>
        </p:spPr>
      </p:pic>
      <p:pic>
        <p:nvPicPr>
          <p:cNvPr id="32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3362" y="5631241"/>
            <a:ext cx="7325236" cy="1094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eelOff"/>
      </p:transition>
    </mc:Choice>
    <mc:Choice xmlns:p14="http://schemas.microsoft.com/office/powerpoint/2010/main" xmlns="" Requires="p14">
      <p:transition spd="slow" p14:dur="1200">
        <p:wipe dir="r"/>
      </p:transition>
    </mc:Choice>
    <mc:Fallback xmlns:p14="http://schemas.microsoft.com/office/powerpoint/2010/main"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1" animBg="1" advAuto="0"/>
      <p:bldP spid="325" grpId="2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311" y="507686"/>
            <a:ext cx="9324964" cy="3691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311" y="4355713"/>
            <a:ext cx="9206473" cy="1879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Rectangle 5"/>
          <p:cNvGrpSpPr/>
          <p:nvPr/>
        </p:nvGrpSpPr>
        <p:grpSpPr>
          <a:xfrm>
            <a:off x="4818724" y="1513471"/>
            <a:ext cx="3048006" cy="601623"/>
            <a:chOff x="0" y="0"/>
            <a:chExt cx="3048005" cy="601622"/>
          </a:xfrm>
        </p:grpSpPr>
        <p:sp>
          <p:nvSpPr>
            <p:cNvPr id="329" name="Rectangle"/>
            <p:cNvSpPr/>
            <p:nvPr/>
          </p:nvSpPr>
          <p:spPr>
            <a:xfrm>
              <a:off x="0" y="25039"/>
              <a:ext cx="3048006" cy="551544"/>
            </a:xfrm>
            <a:prstGeom prst="rect">
              <a:avLst/>
            </a:prstGeom>
            <a:solidFill>
              <a:srgbClr val="B4C7E7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000" b="1"/>
              </a:pPr>
              <a:endParaRPr/>
            </a:p>
          </p:txBody>
        </p:sp>
        <p:sp>
          <p:nvSpPr>
            <p:cNvPr id="330" name="LifeStraw"/>
            <p:cNvSpPr txBox="1"/>
            <p:nvPr/>
          </p:nvSpPr>
          <p:spPr>
            <a:xfrm>
              <a:off x="45719" y="-1"/>
              <a:ext cx="2956567" cy="60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000" b="1"/>
              </a:lvl1pPr>
            </a:lstStyle>
            <a:p>
              <a:r>
                <a:t>LifeStraw</a:t>
              </a:r>
            </a:p>
          </p:txBody>
        </p:sp>
      </p:grpSp>
      <p:grpSp>
        <p:nvGrpSpPr>
          <p:cNvPr id="334" name="Rectangle 6"/>
          <p:cNvGrpSpPr/>
          <p:nvPr/>
        </p:nvGrpSpPr>
        <p:grpSpPr>
          <a:xfrm>
            <a:off x="3715656" y="2293249"/>
            <a:ext cx="7315200" cy="740234"/>
            <a:chOff x="0" y="0"/>
            <a:chExt cx="7315199" cy="740233"/>
          </a:xfrm>
        </p:grpSpPr>
        <p:sp>
          <p:nvSpPr>
            <p:cNvPr id="332" name="Rectangle"/>
            <p:cNvSpPr/>
            <p:nvPr/>
          </p:nvSpPr>
          <p:spPr>
            <a:xfrm>
              <a:off x="-1" y="-1"/>
              <a:ext cx="7315201" cy="740235"/>
            </a:xfrm>
            <a:prstGeom prst="rect">
              <a:avLst/>
            </a:prstGeom>
            <a:solidFill>
              <a:srgbClr val="B4C7E7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3600" b="1"/>
              </a:pPr>
              <a:endParaRPr/>
            </a:p>
          </p:txBody>
        </p:sp>
        <p:sp>
          <p:nvSpPr>
            <p:cNvPr id="333" name="It’s made of plastic and has chemicals"/>
            <p:cNvSpPr txBox="1"/>
            <p:nvPr/>
          </p:nvSpPr>
          <p:spPr>
            <a:xfrm>
              <a:off x="45719" y="95449"/>
              <a:ext cx="7223760" cy="549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l">
                <a:defRPr sz="3600" b="1"/>
              </a:lvl1pPr>
            </a:lstStyle>
            <a:p>
              <a:r>
                <a:t>It’s made of plastic and has chemicals</a:t>
              </a:r>
            </a:p>
          </p:txBody>
        </p:sp>
      </p:grpSp>
      <p:grpSp>
        <p:nvGrpSpPr>
          <p:cNvPr id="337" name="Rectangle 8"/>
          <p:cNvGrpSpPr/>
          <p:nvPr/>
        </p:nvGrpSpPr>
        <p:grpSpPr>
          <a:xfrm>
            <a:off x="3766456" y="3229421"/>
            <a:ext cx="5827486" cy="740234"/>
            <a:chOff x="0" y="0"/>
            <a:chExt cx="5827484" cy="740233"/>
          </a:xfrm>
        </p:grpSpPr>
        <p:sp>
          <p:nvSpPr>
            <p:cNvPr id="335" name="Rectangle"/>
            <p:cNvSpPr/>
            <p:nvPr/>
          </p:nvSpPr>
          <p:spPr>
            <a:xfrm>
              <a:off x="0" y="-1"/>
              <a:ext cx="5827485" cy="740235"/>
            </a:xfrm>
            <a:prstGeom prst="rect">
              <a:avLst/>
            </a:prstGeom>
            <a:solidFill>
              <a:srgbClr val="B4C7E7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3600" b="1"/>
              </a:pPr>
              <a:endParaRPr/>
            </a:p>
          </p:txBody>
        </p:sp>
        <p:sp>
          <p:nvSpPr>
            <p:cNvPr id="336" name="It’s used for purifying water"/>
            <p:cNvSpPr txBox="1"/>
            <p:nvPr/>
          </p:nvSpPr>
          <p:spPr>
            <a:xfrm>
              <a:off x="45720" y="95449"/>
              <a:ext cx="5736045" cy="549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l">
                <a:defRPr sz="3600" b="1"/>
              </a:lvl1pPr>
            </a:lstStyle>
            <a:p>
              <a:r>
                <a:t>It’s used for purifying water</a:t>
              </a:r>
            </a:p>
          </p:txBody>
        </p:sp>
      </p:grpSp>
      <p:grpSp>
        <p:nvGrpSpPr>
          <p:cNvPr id="340" name="Rectangle 9"/>
          <p:cNvGrpSpPr/>
          <p:nvPr/>
        </p:nvGrpSpPr>
        <p:grpSpPr>
          <a:xfrm>
            <a:off x="1045029" y="5254161"/>
            <a:ext cx="10247088" cy="740234"/>
            <a:chOff x="0" y="0"/>
            <a:chExt cx="10247086" cy="740233"/>
          </a:xfrm>
        </p:grpSpPr>
        <p:sp>
          <p:nvSpPr>
            <p:cNvPr id="338" name="Rectangle"/>
            <p:cNvSpPr/>
            <p:nvPr/>
          </p:nvSpPr>
          <p:spPr>
            <a:xfrm>
              <a:off x="0" y="-1"/>
              <a:ext cx="10247087" cy="740235"/>
            </a:xfrm>
            <a:prstGeom prst="rect">
              <a:avLst/>
            </a:prstGeom>
            <a:solidFill>
              <a:srgbClr val="B4C7E7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>
                <a:defRPr sz="3600" b="1"/>
              </a:pPr>
              <a:endParaRPr/>
            </a:p>
          </p:txBody>
        </p:sp>
        <p:sp>
          <p:nvSpPr>
            <p:cNvPr id="339" name="Science makes our life easy ,fast and comfortable ."/>
            <p:cNvSpPr txBox="1"/>
            <p:nvPr/>
          </p:nvSpPr>
          <p:spPr>
            <a:xfrm>
              <a:off x="45720" y="95449"/>
              <a:ext cx="10155647" cy="549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l">
                <a:defRPr sz="3600" b="1"/>
              </a:lvl1pPr>
            </a:lstStyle>
            <a:p>
              <a:r>
                <a:t>Science makes our life easy ,fast and comfortable 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animBg="1" advAuto="0"/>
      <p:bldP spid="334" grpId="2" animBg="1" advAuto="0"/>
      <p:bldP spid="337" grpId="3" animBg="1" advAuto="0"/>
      <p:bldP spid="340" grpId="4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1"/>
          <p:cNvSpPr txBox="1">
            <a:spLocks noGrp="1"/>
          </p:cNvSpPr>
          <p:nvPr>
            <p:ph type="title" idx="4294967295"/>
          </p:nvPr>
        </p:nvSpPr>
        <p:spPr>
          <a:xfrm>
            <a:off x="6208502" y="2335344"/>
            <a:ext cx="6192690" cy="13112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59536">
              <a:defRPr sz="4041" b="1">
                <a:effectLst>
                  <a:outerShdw blurRad="35814" dist="35814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   </a:t>
            </a:r>
            <a:r>
              <a:rPr sz="8272">
                <a:solidFill>
                  <a:srgbClr val="FFFF00"/>
                </a:solidFill>
              </a:rPr>
              <a:t>Closure</a:t>
            </a:r>
          </a:p>
        </p:txBody>
      </p:sp>
      <p:pic>
        <p:nvPicPr>
          <p:cNvPr id="343" name="0DEE9520-0DF2-4368-9729-0D423B79CEF6-L0-001.jpeg" descr="0DEE9520-0DF2-4368-9729-0D423B79CEF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38" y="78087"/>
            <a:ext cx="6701827" cy="6701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B255B248-3297-4F89-A17A-8A23014D6A46-L0-001.gif" descr="B255B248-3297-4F89-A17A-8A23014D6A46-L0-00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638613">
            <a:off x="1845465" y="751517"/>
            <a:ext cx="3909778" cy="1894739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aise your card !"/>
          <p:cNvSpPr/>
          <p:nvPr/>
        </p:nvSpPr>
        <p:spPr>
          <a:xfrm>
            <a:off x="6184272" y="390525"/>
            <a:ext cx="3939813" cy="1939537"/>
          </a:xfrm>
          <a:prstGeom prst="roundRect">
            <a:avLst>
              <a:gd name="adj" fmla="val 7895"/>
            </a:avLst>
          </a:prstGeom>
          <a:solidFill>
            <a:srgbClr val="EE220C"/>
          </a:solidFill>
          <a:ln w="177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Raise your card ! </a:t>
            </a:r>
          </a:p>
        </p:txBody>
      </p:sp>
      <p:sp>
        <p:nvSpPr>
          <p:cNvPr id="347" name="1- ask the question.…"/>
          <p:cNvSpPr txBox="1"/>
          <p:nvPr/>
        </p:nvSpPr>
        <p:spPr>
          <a:xfrm>
            <a:off x="551384" y="3217854"/>
            <a:ext cx="10873208" cy="2380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 defTabSz="410765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u="sng" dirty="0"/>
              <a:t>1- A</a:t>
            </a:r>
            <a:r>
              <a:rPr u="sng" dirty="0"/>
              <a:t>sk the question. </a:t>
            </a:r>
          </a:p>
          <a:p>
            <a:pPr algn="ctr" defTabSz="410765">
              <a:defRPr sz="3000"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u="sng" dirty="0"/>
          </a:p>
          <a:p>
            <a:pPr algn="ctr" defTabSz="410765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u="sng" dirty="0"/>
              <a:t>2- G</a:t>
            </a:r>
            <a:r>
              <a:rPr u="sng" dirty="0"/>
              <a:t>ive 3 seconds to think.</a:t>
            </a:r>
          </a:p>
          <a:p>
            <a:pPr algn="ctr" defTabSz="410765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u="sng" dirty="0"/>
          </a:p>
          <a:p>
            <a:pPr algn="ctr" defTabSz="410765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u="sng" dirty="0"/>
              <a:t>3- R</a:t>
            </a:r>
            <a:r>
              <a:rPr u="sng" dirty="0"/>
              <a:t>aise your card when you hear the word (raise it</a:t>
            </a:r>
            <a:r>
              <a:rPr lang="en-US" u="sng" dirty="0"/>
              <a:t>)</a:t>
            </a:r>
            <a:r>
              <a:rPr u="sng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B255B248-3297-4F89-A17A-8A23014D6A46-L0-001.gif" descr="B255B248-3297-4F89-A17A-8A23014D6A46-L0-00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638613">
            <a:off x="1845465" y="751517"/>
            <a:ext cx="3909778" cy="189473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Raise your card !"/>
          <p:cNvSpPr/>
          <p:nvPr/>
        </p:nvSpPr>
        <p:spPr>
          <a:xfrm>
            <a:off x="6184272" y="390525"/>
            <a:ext cx="3939813" cy="1939537"/>
          </a:xfrm>
          <a:prstGeom prst="roundRect">
            <a:avLst>
              <a:gd name="adj" fmla="val 7895"/>
            </a:avLst>
          </a:prstGeom>
          <a:solidFill>
            <a:srgbClr val="EE220C"/>
          </a:solidFill>
          <a:ln w="177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Raise your card ! </a:t>
            </a:r>
          </a:p>
        </p:txBody>
      </p:sp>
      <p:sp>
        <p:nvSpPr>
          <p:cNvPr id="351" name="The life straw is made from"/>
          <p:cNvSpPr/>
          <p:nvPr/>
        </p:nvSpPr>
        <p:spPr>
          <a:xfrm>
            <a:off x="3404941" y="2717162"/>
            <a:ext cx="6698090" cy="1423676"/>
          </a:xfrm>
          <a:prstGeom prst="roundRect">
            <a:avLst>
              <a:gd name="adj" fmla="val 12952"/>
            </a:avLst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life straw is made from</a:t>
            </a:r>
          </a:p>
        </p:txBody>
      </p:sp>
      <p:sp>
        <p:nvSpPr>
          <p:cNvPr id="352" name="Wood"/>
          <p:cNvSpPr/>
          <p:nvPr/>
        </p:nvSpPr>
        <p:spPr>
          <a:xfrm>
            <a:off x="2425858" y="4591105"/>
            <a:ext cx="3655564" cy="1571065"/>
          </a:xfrm>
          <a:prstGeom prst="roundRect">
            <a:avLst>
              <a:gd name="adj" fmla="val 9866"/>
            </a:avLst>
          </a:prstGeom>
          <a:solidFill>
            <a:srgbClr val="61D836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Wood</a:t>
            </a:r>
          </a:p>
        </p:txBody>
      </p:sp>
      <p:sp>
        <p:nvSpPr>
          <p:cNvPr id="353" name="Plastic"/>
          <p:cNvSpPr/>
          <p:nvPr/>
        </p:nvSpPr>
        <p:spPr>
          <a:xfrm>
            <a:off x="6326397" y="4591105"/>
            <a:ext cx="3655564" cy="1571065"/>
          </a:xfrm>
          <a:prstGeom prst="roundRect">
            <a:avLst>
              <a:gd name="adj" fmla="val 9866"/>
            </a:avLst>
          </a:prstGeom>
          <a:solidFill>
            <a:srgbClr val="EE220C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Plastic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B255B248-3297-4F89-A17A-8A23014D6A46-L0-001.gif" descr="B255B248-3297-4F89-A17A-8A23014D6A46-L0-00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638613">
            <a:off x="1845465" y="751517"/>
            <a:ext cx="3909778" cy="1894739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Raise your card !"/>
          <p:cNvSpPr/>
          <p:nvPr/>
        </p:nvSpPr>
        <p:spPr>
          <a:xfrm>
            <a:off x="6184272" y="390525"/>
            <a:ext cx="3939813" cy="1939537"/>
          </a:xfrm>
          <a:prstGeom prst="roundRect">
            <a:avLst>
              <a:gd name="adj" fmla="val 7895"/>
            </a:avLst>
          </a:prstGeom>
          <a:solidFill>
            <a:srgbClr val="EE220C"/>
          </a:solidFill>
          <a:ln w="177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Raise your card ! </a:t>
            </a:r>
          </a:p>
        </p:txBody>
      </p:sp>
      <p:sp>
        <p:nvSpPr>
          <p:cNvPr id="357" name="Contaminated water means:"/>
          <p:cNvSpPr/>
          <p:nvPr/>
        </p:nvSpPr>
        <p:spPr>
          <a:xfrm>
            <a:off x="3404941" y="2717162"/>
            <a:ext cx="6698090" cy="1423676"/>
          </a:xfrm>
          <a:prstGeom prst="roundRect">
            <a:avLst>
              <a:gd name="adj" fmla="val 12952"/>
            </a:avLst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Contaminated water means:</a:t>
            </a:r>
          </a:p>
        </p:txBody>
      </p:sp>
      <p:sp>
        <p:nvSpPr>
          <p:cNvPr id="358" name="Dirty water"/>
          <p:cNvSpPr/>
          <p:nvPr/>
        </p:nvSpPr>
        <p:spPr>
          <a:xfrm>
            <a:off x="2425858" y="4591105"/>
            <a:ext cx="3655564" cy="1571065"/>
          </a:xfrm>
          <a:prstGeom prst="roundRect">
            <a:avLst>
              <a:gd name="adj" fmla="val 9866"/>
            </a:avLst>
          </a:prstGeom>
          <a:solidFill>
            <a:srgbClr val="61D836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Dirty water</a:t>
            </a:r>
          </a:p>
        </p:txBody>
      </p:sp>
      <p:sp>
        <p:nvSpPr>
          <p:cNvPr id="359" name="Clean water"/>
          <p:cNvSpPr/>
          <p:nvPr/>
        </p:nvSpPr>
        <p:spPr>
          <a:xfrm>
            <a:off x="6326397" y="4591105"/>
            <a:ext cx="3655564" cy="1571065"/>
          </a:xfrm>
          <a:prstGeom prst="roundRect">
            <a:avLst>
              <a:gd name="adj" fmla="val 9866"/>
            </a:avLst>
          </a:prstGeom>
          <a:solidFill>
            <a:srgbClr val="EE220C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Clean water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B255B248-3297-4F89-A17A-8A23014D6A46-L0-001.gif" descr="B255B248-3297-4F89-A17A-8A23014D6A46-L0-00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638613">
            <a:off x="1845465" y="751517"/>
            <a:ext cx="3909778" cy="189473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aise your card !"/>
          <p:cNvSpPr/>
          <p:nvPr/>
        </p:nvSpPr>
        <p:spPr>
          <a:xfrm>
            <a:off x="6184272" y="390525"/>
            <a:ext cx="3939813" cy="1939537"/>
          </a:xfrm>
          <a:prstGeom prst="roundRect">
            <a:avLst>
              <a:gd name="adj" fmla="val 7895"/>
            </a:avLst>
          </a:prstGeom>
          <a:solidFill>
            <a:srgbClr val="EE220C"/>
          </a:solidFill>
          <a:ln w="177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Raise your card ! </a:t>
            </a:r>
          </a:p>
        </p:txBody>
      </p:sp>
      <p:sp>
        <p:nvSpPr>
          <p:cNvPr id="363" name="The life straw is :"/>
          <p:cNvSpPr/>
          <p:nvPr/>
        </p:nvSpPr>
        <p:spPr>
          <a:xfrm>
            <a:off x="3404941" y="2717162"/>
            <a:ext cx="6698090" cy="1423676"/>
          </a:xfrm>
          <a:prstGeom prst="roundRect">
            <a:avLst>
              <a:gd name="adj" fmla="val 12952"/>
            </a:avLst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life straw is :</a:t>
            </a:r>
          </a:p>
        </p:txBody>
      </p:sp>
      <p:sp>
        <p:nvSpPr>
          <p:cNvPr id="364" name="Expensive"/>
          <p:cNvSpPr/>
          <p:nvPr/>
        </p:nvSpPr>
        <p:spPr>
          <a:xfrm>
            <a:off x="2425858" y="4591105"/>
            <a:ext cx="3655564" cy="1571065"/>
          </a:xfrm>
          <a:prstGeom prst="roundRect">
            <a:avLst>
              <a:gd name="adj" fmla="val 9866"/>
            </a:avLst>
          </a:prstGeom>
          <a:solidFill>
            <a:srgbClr val="61D836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Expensive</a:t>
            </a:r>
          </a:p>
        </p:txBody>
      </p:sp>
      <p:sp>
        <p:nvSpPr>
          <p:cNvPr id="365" name="Cheap"/>
          <p:cNvSpPr/>
          <p:nvPr/>
        </p:nvSpPr>
        <p:spPr>
          <a:xfrm>
            <a:off x="6326397" y="4591105"/>
            <a:ext cx="3655564" cy="1571065"/>
          </a:xfrm>
          <a:prstGeom prst="roundRect">
            <a:avLst>
              <a:gd name="adj" fmla="val 9866"/>
            </a:avLst>
          </a:prstGeom>
          <a:solidFill>
            <a:srgbClr val="EE220C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Cheap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65095EB2-7301-47B1-B991-4DA39589A14A-L0-001.jpeg" descr="65095EB2-7301-47B1-B991-4DA39589A14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8600" y="1727200"/>
            <a:ext cx="3421735" cy="487779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What does a scientist do?"/>
          <p:cNvSpPr/>
          <p:nvPr/>
        </p:nvSpPr>
        <p:spPr>
          <a:xfrm>
            <a:off x="1876194" y="397305"/>
            <a:ext cx="8621129" cy="1244940"/>
          </a:xfrm>
          <a:prstGeom prst="roundRect">
            <a:avLst>
              <a:gd name="adj" fmla="val 15302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700" b="1"/>
            </a:lvl1pPr>
          </a:lstStyle>
          <a:p>
            <a:r>
              <a:t>What does a scientist do?</a:t>
            </a:r>
          </a:p>
        </p:txBody>
      </p:sp>
      <p:sp>
        <p:nvSpPr>
          <p:cNvPr id="152" name="Ask questions"/>
          <p:cNvSpPr txBox="1"/>
          <p:nvPr/>
        </p:nvSpPr>
        <p:spPr>
          <a:xfrm>
            <a:off x="625198" y="2275326"/>
            <a:ext cx="31693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solidFill>
                  <a:srgbClr val="B51A00"/>
                </a:solidFill>
              </a:defRPr>
            </a:lvl1pPr>
          </a:lstStyle>
          <a:p>
            <a:r>
              <a:t>Ask questions</a:t>
            </a:r>
          </a:p>
        </p:txBody>
      </p:sp>
      <p:sp>
        <p:nvSpPr>
          <p:cNvPr id="153" name="Use tools"/>
          <p:cNvSpPr txBox="1"/>
          <p:nvPr/>
        </p:nvSpPr>
        <p:spPr>
          <a:xfrm>
            <a:off x="625198" y="3382900"/>
            <a:ext cx="31693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rgbClr val="0056D6"/>
                </a:solidFill>
              </a:defRPr>
            </a:lvl1pPr>
          </a:lstStyle>
          <a:p>
            <a:r>
              <a:t>Use tools</a:t>
            </a:r>
          </a:p>
        </p:txBody>
      </p:sp>
      <p:sp>
        <p:nvSpPr>
          <p:cNvPr id="154" name="Collect data"/>
          <p:cNvSpPr txBox="1"/>
          <p:nvPr/>
        </p:nvSpPr>
        <p:spPr>
          <a:xfrm>
            <a:off x="625198" y="4490474"/>
            <a:ext cx="31693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rgbClr val="669D34"/>
                </a:solidFill>
              </a:defRPr>
            </a:lvl1pPr>
          </a:lstStyle>
          <a:p>
            <a:r>
              <a:t>Collect data</a:t>
            </a:r>
          </a:p>
        </p:txBody>
      </p:sp>
      <p:sp>
        <p:nvSpPr>
          <p:cNvPr id="155" name="Explore"/>
          <p:cNvSpPr txBox="1"/>
          <p:nvPr/>
        </p:nvSpPr>
        <p:spPr>
          <a:xfrm>
            <a:off x="625198" y="5460400"/>
            <a:ext cx="31693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rgbClr val="7A219E"/>
                </a:solidFill>
              </a:defRPr>
            </a:lvl1pPr>
          </a:lstStyle>
          <a:p>
            <a:r>
              <a:t>Explore</a:t>
            </a:r>
          </a:p>
        </p:txBody>
      </p:sp>
      <p:sp>
        <p:nvSpPr>
          <p:cNvPr id="156" name="Invent things"/>
          <p:cNvSpPr txBox="1"/>
          <p:nvPr/>
        </p:nvSpPr>
        <p:spPr>
          <a:xfrm>
            <a:off x="7704359" y="2275326"/>
            <a:ext cx="31693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solidFill>
                  <a:srgbClr val="B51A00"/>
                </a:solidFill>
              </a:defRPr>
            </a:lvl1pPr>
          </a:lstStyle>
          <a:p>
            <a:r>
              <a:t>Invent things</a:t>
            </a:r>
          </a:p>
        </p:txBody>
      </p:sp>
      <p:sp>
        <p:nvSpPr>
          <p:cNvPr id="157" name="Research"/>
          <p:cNvSpPr txBox="1"/>
          <p:nvPr/>
        </p:nvSpPr>
        <p:spPr>
          <a:xfrm>
            <a:off x="7704359" y="3382900"/>
            <a:ext cx="31693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rgbClr val="0056D6"/>
                </a:solidFill>
              </a:defRPr>
            </a:lvl1pPr>
          </a:lstStyle>
          <a:p>
            <a:r>
              <a:t>Research</a:t>
            </a:r>
          </a:p>
        </p:txBody>
      </p:sp>
      <p:sp>
        <p:nvSpPr>
          <p:cNvPr id="158" name="Collect data"/>
          <p:cNvSpPr txBox="1"/>
          <p:nvPr/>
        </p:nvSpPr>
        <p:spPr>
          <a:xfrm>
            <a:off x="7704359" y="4490474"/>
            <a:ext cx="31693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rgbClr val="669D34"/>
                </a:solidFill>
              </a:defRPr>
            </a:lvl1pPr>
          </a:lstStyle>
          <a:p>
            <a:r>
              <a:t>Collect data</a:t>
            </a:r>
          </a:p>
        </p:txBody>
      </p:sp>
      <p:sp>
        <p:nvSpPr>
          <p:cNvPr id="159" name="Observe"/>
          <p:cNvSpPr txBox="1"/>
          <p:nvPr/>
        </p:nvSpPr>
        <p:spPr>
          <a:xfrm>
            <a:off x="7704359" y="5460400"/>
            <a:ext cx="31693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rgbClr val="7A219E"/>
                </a:solidFill>
              </a:defRPr>
            </a:lvl1pPr>
          </a:lstStyle>
          <a:p>
            <a:r>
              <a:t>Observe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  <p:bldP spid="153" grpId="2" animBg="1" advAuto="0"/>
      <p:bldP spid="154" grpId="3" animBg="1" advAuto="0"/>
      <p:bldP spid="155" grpId="4" animBg="1" advAuto="0"/>
      <p:bldP spid="156" grpId="5" animBg="1" advAuto="0"/>
      <p:bldP spid="157" grpId="6" animBg="1" advAuto="0"/>
      <p:bldP spid="158" grpId="7" animBg="1" advAuto="0"/>
      <p:bldP spid="159" grpId="8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B255B248-3297-4F89-A17A-8A23014D6A46-L0-001.gif" descr="B255B248-3297-4F89-A17A-8A23014D6A46-L0-00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638613">
            <a:off x="1845465" y="751517"/>
            <a:ext cx="3909778" cy="1894739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Raise your card !"/>
          <p:cNvSpPr/>
          <p:nvPr/>
        </p:nvSpPr>
        <p:spPr>
          <a:xfrm>
            <a:off x="6184272" y="390525"/>
            <a:ext cx="3939813" cy="1939537"/>
          </a:xfrm>
          <a:prstGeom prst="roundRect">
            <a:avLst>
              <a:gd name="adj" fmla="val 7895"/>
            </a:avLst>
          </a:prstGeom>
          <a:solidFill>
            <a:srgbClr val="EE220C"/>
          </a:solidFill>
          <a:ln w="177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Raise your card ! </a:t>
            </a:r>
          </a:p>
        </p:txBody>
      </p:sp>
      <p:sp>
        <p:nvSpPr>
          <p:cNvPr id="369" name="What stops the bacteria  from getting  into your moth when using the lifestraw?"/>
          <p:cNvSpPr/>
          <p:nvPr/>
        </p:nvSpPr>
        <p:spPr>
          <a:xfrm>
            <a:off x="3404941" y="2717162"/>
            <a:ext cx="6698090" cy="1423676"/>
          </a:xfrm>
          <a:prstGeom prst="roundRect">
            <a:avLst>
              <a:gd name="adj" fmla="val 12952"/>
            </a:avLst>
          </a:prstGeom>
          <a:solidFill>
            <a:srgbClr val="0000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2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What stops the bacteria  from getting  into your mo</a:t>
            </a:r>
            <a:r>
              <a:rPr lang="en-US" dirty="0"/>
              <a:t>u</a:t>
            </a:r>
            <a:r>
              <a:rPr dirty="0"/>
              <a:t>th when using the life</a:t>
            </a:r>
            <a:r>
              <a:rPr lang="en-US" dirty="0"/>
              <a:t> </a:t>
            </a:r>
            <a:r>
              <a:rPr dirty="0"/>
              <a:t>straw?</a:t>
            </a:r>
          </a:p>
        </p:txBody>
      </p:sp>
      <p:sp>
        <p:nvSpPr>
          <p:cNvPr id="370" name="Chemicals"/>
          <p:cNvSpPr/>
          <p:nvPr/>
        </p:nvSpPr>
        <p:spPr>
          <a:xfrm>
            <a:off x="2425858" y="4591105"/>
            <a:ext cx="3655564" cy="1571065"/>
          </a:xfrm>
          <a:prstGeom prst="roundRect">
            <a:avLst>
              <a:gd name="adj" fmla="val 9866"/>
            </a:avLst>
          </a:prstGeom>
          <a:solidFill>
            <a:srgbClr val="61D836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Chemicals</a:t>
            </a:r>
          </a:p>
        </p:txBody>
      </p:sp>
      <p:sp>
        <p:nvSpPr>
          <p:cNvPr id="371" name="The straw"/>
          <p:cNvSpPr/>
          <p:nvPr/>
        </p:nvSpPr>
        <p:spPr>
          <a:xfrm>
            <a:off x="6326397" y="4591105"/>
            <a:ext cx="3655564" cy="1571065"/>
          </a:xfrm>
          <a:prstGeom prst="roundRect">
            <a:avLst>
              <a:gd name="adj" fmla="val 9866"/>
            </a:avLst>
          </a:prstGeom>
          <a:solidFill>
            <a:srgbClr val="EE220C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The straw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12CFB4A5-7A01-4B82-8F9A-D20BFA2D3C19-L0-001.jpeg" descr="12CFB4A5-7A01-4B82-8F9A-D20BFA2D3C19-L0-001.jpeg"/>
          <p:cNvPicPr>
            <a:picLocks noChangeAspect="1"/>
          </p:cNvPicPr>
          <p:nvPr/>
        </p:nvPicPr>
        <p:blipFill>
          <a:blip r:embed="rId2">
            <a:extLst/>
          </a:blip>
          <a:srcRect b="6188"/>
          <a:stretch>
            <a:fillRect/>
          </a:stretch>
        </p:blipFill>
        <p:spPr>
          <a:xfrm>
            <a:off x="502794" y="293926"/>
            <a:ext cx="7726097" cy="503981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How does he help us"/>
          <p:cNvSpPr txBox="1"/>
          <p:nvPr/>
        </p:nvSpPr>
        <p:spPr>
          <a:xfrm>
            <a:off x="4799856" y="2381302"/>
            <a:ext cx="3429035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200" b="1">
                <a:solidFill>
                  <a:srgbClr val="B51A00"/>
                </a:solidFill>
              </a:defRPr>
            </a:lvl1pPr>
          </a:lstStyle>
          <a:p>
            <a:r>
              <a:rPr dirty="0"/>
              <a:t>How does he help us</a:t>
            </a:r>
            <a:r>
              <a:rPr lang="ar-KW" dirty="0"/>
              <a:t> 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163" name="He invents things to make our life easier and more comfortable."/>
          <p:cNvSpPr/>
          <p:nvPr/>
        </p:nvSpPr>
        <p:spPr>
          <a:xfrm>
            <a:off x="7238913" y="4187433"/>
            <a:ext cx="4634806" cy="2443272"/>
          </a:xfrm>
          <a:prstGeom prst="roundRect">
            <a:avLst>
              <a:gd name="adj" fmla="val 11088"/>
            </a:avLst>
          </a:prstGeom>
          <a:solidFill>
            <a:srgbClr val="FFFFFF"/>
          </a:solidFill>
          <a:ln w="76200"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3200" b="1">
                <a:solidFill>
                  <a:srgbClr val="0042A9"/>
                </a:solidFill>
              </a:defRPr>
            </a:lvl1pPr>
          </a:lstStyle>
          <a:p>
            <a:r>
              <a:t>He invents things to make our life easier and more comfortable.</a:t>
            </a:r>
          </a:p>
        </p:txBody>
      </p:sp>
      <p:sp>
        <p:nvSpPr>
          <p:cNvPr id="164" name="Shape"/>
          <p:cNvSpPr/>
          <p:nvPr/>
        </p:nvSpPr>
        <p:spPr>
          <a:xfrm>
            <a:off x="8532503" y="754264"/>
            <a:ext cx="2047627" cy="2948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4" h="21600" extrusionOk="0">
                <a:moveTo>
                  <a:pt x="13685" y="0"/>
                </a:moveTo>
                <a:cubicBezTo>
                  <a:pt x="14116" y="0"/>
                  <a:pt x="14468" y="248"/>
                  <a:pt x="14468" y="552"/>
                </a:cubicBezTo>
                <a:cubicBezTo>
                  <a:pt x="14468" y="856"/>
                  <a:pt x="14116" y="1104"/>
                  <a:pt x="13685" y="1104"/>
                </a:cubicBezTo>
                <a:lnTo>
                  <a:pt x="13316" y="1104"/>
                </a:lnTo>
                <a:lnTo>
                  <a:pt x="13316" y="5587"/>
                </a:lnTo>
                <a:lnTo>
                  <a:pt x="21241" y="20785"/>
                </a:lnTo>
                <a:cubicBezTo>
                  <a:pt x="21447" y="21181"/>
                  <a:pt x="21030" y="21600"/>
                  <a:pt x="20431" y="21600"/>
                </a:cubicBezTo>
                <a:lnTo>
                  <a:pt x="861" y="21600"/>
                </a:lnTo>
                <a:cubicBezTo>
                  <a:pt x="262" y="21600"/>
                  <a:pt x="-153" y="21181"/>
                  <a:pt x="53" y="20785"/>
                </a:cubicBezTo>
                <a:lnTo>
                  <a:pt x="7976" y="5587"/>
                </a:lnTo>
                <a:lnTo>
                  <a:pt x="7976" y="1104"/>
                </a:lnTo>
                <a:lnTo>
                  <a:pt x="7607" y="1104"/>
                </a:lnTo>
                <a:cubicBezTo>
                  <a:pt x="7175" y="1104"/>
                  <a:pt x="6824" y="856"/>
                  <a:pt x="6824" y="552"/>
                </a:cubicBezTo>
                <a:cubicBezTo>
                  <a:pt x="6824" y="248"/>
                  <a:pt x="7175" y="0"/>
                  <a:pt x="7607" y="0"/>
                </a:cubicBezTo>
                <a:lnTo>
                  <a:pt x="13685" y="0"/>
                </a:lnTo>
                <a:close/>
                <a:moveTo>
                  <a:pt x="12185" y="7347"/>
                </a:moveTo>
                <a:lnTo>
                  <a:pt x="9092" y="7347"/>
                </a:lnTo>
                <a:lnTo>
                  <a:pt x="9092" y="7725"/>
                </a:lnTo>
                <a:lnTo>
                  <a:pt x="12185" y="7725"/>
                </a:lnTo>
                <a:lnTo>
                  <a:pt x="12185" y="7347"/>
                </a:lnTo>
                <a:close/>
                <a:moveTo>
                  <a:pt x="10796" y="8383"/>
                </a:moveTo>
                <a:lnTo>
                  <a:pt x="9095" y="8383"/>
                </a:lnTo>
                <a:lnTo>
                  <a:pt x="9095" y="8761"/>
                </a:lnTo>
                <a:lnTo>
                  <a:pt x="10796" y="8761"/>
                </a:lnTo>
                <a:lnTo>
                  <a:pt x="10796" y="8383"/>
                </a:lnTo>
                <a:close/>
                <a:moveTo>
                  <a:pt x="10796" y="9420"/>
                </a:moveTo>
                <a:lnTo>
                  <a:pt x="9095" y="9420"/>
                </a:lnTo>
                <a:lnTo>
                  <a:pt x="9095" y="9798"/>
                </a:lnTo>
                <a:lnTo>
                  <a:pt x="10796" y="9798"/>
                </a:lnTo>
                <a:lnTo>
                  <a:pt x="10796" y="9420"/>
                </a:lnTo>
                <a:close/>
                <a:moveTo>
                  <a:pt x="10798" y="10457"/>
                </a:moveTo>
                <a:lnTo>
                  <a:pt x="9097" y="10457"/>
                </a:lnTo>
                <a:lnTo>
                  <a:pt x="9097" y="10834"/>
                </a:lnTo>
                <a:lnTo>
                  <a:pt x="10798" y="10834"/>
                </a:lnTo>
                <a:lnTo>
                  <a:pt x="10798" y="10457"/>
                </a:lnTo>
                <a:close/>
                <a:moveTo>
                  <a:pt x="12190" y="11494"/>
                </a:moveTo>
                <a:lnTo>
                  <a:pt x="9097" y="11494"/>
                </a:lnTo>
                <a:lnTo>
                  <a:pt x="9097" y="11870"/>
                </a:lnTo>
                <a:lnTo>
                  <a:pt x="12190" y="11870"/>
                </a:lnTo>
                <a:lnTo>
                  <a:pt x="12190" y="11494"/>
                </a:lnTo>
                <a:close/>
                <a:moveTo>
                  <a:pt x="10800" y="12530"/>
                </a:moveTo>
                <a:lnTo>
                  <a:pt x="9099" y="12530"/>
                </a:lnTo>
                <a:lnTo>
                  <a:pt x="9099" y="12906"/>
                </a:lnTo>
                <a:lnTo>
                  <a:pt x="10800" y="12906"/>
                </a:lnTo>
                <a:lnTo>
                  <a:pt x="10800" y="12530"/>
                </a:lnTo>
                <a:close/>
                <a:moveTo>
                  <a:pt x="10800" y="13566"/>
                </a:moveTo>
                <a:lnTo>
                  <a:pt x="9099" y="13566"/>
                </a:lnTo>
                <a:lnTo>
                  <a:pt x="9099" y="13944"/>
                </a:lnTo>
                <a:lnTo>
                  <a:pt x="10800" y="13944"/>
                </a:lnTo>
                <a:lnTo>
                  <a:pt x="10800" y="13566"/>
                </a:lnTo>
                <a:close/>
                <a:moveTo>
                  <a:pt x="10803" y="14602"/>
                </a:moveTo>
                <a:lnTo>
                  <a:pt x="9099" y="14602"/>
                </a:lnTo>
                <a:lnTo>
                  <a:pt x="9102" y="14980"/>
                </a:lnTo>
                <a:lnTo>
                  <a:pt x="10803" y="14980"/>
                </a:lnTo>
                <a:lnTo>
                  <a:pt x="10803" y="14602"/>
                </a:lnTo>
                <a:close/>
                <a:moveTo>
                  <a:pt x="12195" y="15638"/>
                </a:moveTo>
                <a:lnTo>
                  <a:pt x="9102" y="15638"/>
                </a:lnTo>
                <a:lnTo>
                  <a:pt x="9102" y="16016"/>
                </a:lnTo>
                <a:lnTo>
                  <a:pt x="12195" y="16016"/>
                </a:lnTo>
                <a:lnTo>
                  <a:pt x="12195" y="15638"/>
                </a:lnTo>
                <a:close/>
                <a:moveTo>
                  <a:pt x="10805" y="16674"/>
                </a:moveTo>
                <a:lnTo>
                  <a:pt x="9102" y="16674"/>
                </a:lnTo>
                <a:lnTo>
                  <a:pt x="9104" y="17052"/>
                </a:lnTo>
                <a:lnTo>
                  <a:pt x="10805" y="17052"/>
                </a:lnTo>
                <a:lnTo>
                  <a:pt x="10805" y="16674"/>
                </a:lnTo>
                <a:close/>
                <a:moveTo>
                  <a:pt x="10805" y="17710"/>
                </a:moveTo>
                <a:lnTo>
                  <a:pt x="9104" y="17710"/>
                </a:lnTo>
                <a:lnTo>
                  <a:pt x="9104" y="18088"/>
                </a:lnTo>
                <a:lnTo>
                  <a:pt x="10805" y="18088"/>
                </a:lnTo>
                <a:lnTo>
                  <a:pt x="10805" y="17710"/>
                </a:lnTo>
                <a:close/>
                <a:moveTo>
                  <a:pt x="10805" y="18746"/>
                </a:moveTo>
                <a:lnTo>
                  <a:pt x="9104" y="18746"/>
                </a:lnTo>
                <a:lnTo>
                  <a:pt x="9107" y="19124"/>
                </a:lnTo>
                <a:lnTo>
                  <a:pt x="10808" y="19124"/>
                </a:lnTo>
                <a:lnTo>
                  <a:pt x="10805" y="18746"/>
                </a:lnTo>
                <a:close/>
                <a:moveTo>
                  <a:pt x="12199" y="19783"/>
                </a:moveTo>
                <a:lnTo>
                  <a:pt x="9107" y="19783"/>
                </a:lnTo>
                <a:lnTo>
                  <a:pt x="9107" y="20161"/>
                </a:lnTo>
                <a:lnTo>
                  <a:pt x="12199" y="20161"/>
                </a:lnTo>
                <a:lnTo>
                  <a:pt x="12199" y="19783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65" name="Test Tube"/>
          <p:cNvSpPr/>
          <p:nvPr/>
        </p:nvSpPr>
        <p:spPr>
          <a:xfrm rot="5400000">
            <a:off x="3827251" y="3705332"/>
            <a:ext cx="1077052" cy="4321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12" y="0"/>
                </a:moveTo>
                <a:cubicBezTo>
                  <a:pt x="992" y="0"/>
                  <a:pt x="0" y="247"/>
                  <a:pt x="0" y="551"/>
                </a:cubicBezTo>
                <a:cubicBezTo>
                  <a:pt x="0" y="855"/>
                  <a:pt x="992" y="1102"/>
                  <a:pt x="2212" y="1102"/>
                </a:cubicBezTo>
                <a:lnTo>
                  <a:pt x="3254" y="1102"/>
                </a:lnTo>
                <a:lnTo>
                  <a:pt x="3254" y="19720"/>
                </a:lnTo>
                <a:cubicBezTo>
                  <a:pt x="3254" y="20758"/>
                  <a:pt x="6630" y="21600"/>
                  <a:pt x="10797" y="21600"/>
                </a:cubicBezTo>
                <a:cubicBezTo>
                  <a:pt x="14963" y="21600"/>
                  <a:pt x="18339" y="20758"/>
                  <a:pt x="18339" y="19720"/>
                </a:cubicBezTo>
                <a:lnTo>
                  <a:pt x="18339" y="19347"/>
                </a:lnTo>
                <a:lnTo>
                  <a:pt x="8632" y="19347"/>
                </a:lnTo>
                <a:lnTo>
                  <a:pt x="8632" y="18968"/>
                </a:lnTo>
                <a:lnTo>
                  <a:pt x="18339" y="18968"/>
                </a:lnTo>
                <a:lnTo>
                  <a:pt x="18339" y="18055"/>
                </a:lnTo>
                <a:lnTo>
                  <a:pt x="13116" y="18055"/>
                </a:lnTo>
                <a:lnTo>
                  <a:pt x="13116" y="17678"/>
                </a:lnTo>
                <a:lnTo>
                  <a:pt x="18339" y="17678"/>
                </a:lnTo>
                <a:lnTo>
                  <a:pt x="18339" y="16765"/>
                </a:lnTo>
                <a:lnTo>
                  <a:pt x="13116" y="16765"/>
                </a:lnTo>
                <a:lnTo>
                  <a:pt x="13116" y="16386"/>
                </a:lnTo>
                <a:lnTo>
                  <a:pt x="18339" y="16386"/>
                </a:lnTo>
                <a:lnTo>
                  <a:pt x="18339" y="15473"/>
                </a:lnTo>
                <a:lnTo>
                  <a:pt x="13116" y="15473"/>
                </a:lnTo>
                <a:lnTo>
                  <a:pt x="13116" y="15096"/>
                </a:lnTo>
                <a:lnTo>
                  <a:pt x="18339" y="15096"/>
                </a:lnTo>
                <a:lnTo>
                  <a:pt x="18339" y="14183"/>
                </a:lnTo>
                <a:lnTo>
                  <a:pt x="8632" y="14183"/>
                </a:lnTo>
                <a:lnTo>
                  <a:pt x="8632" y="13804"/>
                </a:lnTo>
                <a:lnTo>
                  <a:pt x="18339" y="13804"/>
                </a:lnTo>
                <a:lnTo>
                  <a:pt x="18339" y="12891"/>
                </a:lnTo>
                <a:lnTo>
                  <a:pt x="13116" y="12891"/>
                </a:lnTo>
                <a:lnTo>
                  <a:pt x="13116" y="12514"/>
                </a:lnTo>
                <a:lnTo>
                  <a:pt x="18339" y="12514"/>
                </a:lnTo>
                <a:lnTo>
                  <a:pt x="18339" y="11601"/>
                </a:lnTo>
                <a:lnTo>
                  <a:pt x="13116" y="11601"/>
                </a:lnTo>
                <a:lnTo>
                  <a:pt x="13116" y="11222"/>
                </a:lnTo>
                <a:lnTo>
                  <a:pt x="18339" y="11222"/>
                </a:lnTo>
                <a:lnTo>
                  <a:pt x="18339" y="10309"/>
                </a:lnTo>
                <a:lnTo>
                  <a:pt x="13116" y="10309"/>
                </a:lnTo>
                <a:lnTo>
                  <a:pt x="13116" y="9932"/>
                </a:lnTo>
                <a:lnTo>
                  <a:pt x="18339" y="9932"/>
                </a:lnTo>
                <a:lnTo>
                  <a:pt x="18339" y="9019"/>
                </a:lnTo>
                <a:lnTo>
                  <a:pt x="8632" y="9019"/>
                </a:lnTo>
                <a:lnTo>
                  <a:pt x="8632" y="8640"/>
                </a:lnTo>
                <a:lnTo>
                  <a:pt x="18339" y="8640"/>
                </a:lnTo>
                <a:lnTo>
                  <a:pt x="18339" y="7727"/>
                </a:lnTo>
                <a:lnTo>
                  <a:pt x="13116" y="7727"/>
                </a:lnTo>
                <a:lnTo>
                  <a:pt x="13116" y="7350"/>
                </a:lnTo>
                <a:lnTo>
                  <a:pt x="18339" y="7350"/>
                </a:lnTo>
                <a:lnTo>
                  <a:pt x="18339" y="6437"/>
                </a:lnTo>
                <a:lnTo>
                  <a:pt x="13116" y="6437"/>
                </a:lnTo>
                <a:lnTo>
                  <a:pt x="13116" y="6058"/>
                </a:lnTo>
                <a:lnTo>
                  <a:pt x="18339" y="6058"/>
                </a:lnTo>
                <a:lnTo>
                  <a:pt x="18339" y="5145"/>
                </a:lnTo>
                <a:lnTo>
                  <a:pt x="13116" y="5145"/>
                </a:lnTo>
                <a:lnTo>
                  <a:pt x="13116" y="4768"/>
                </a:lnTo>
                <a:lnTo>
                  <a:pt x="18339" y="4768"/>
                </a:lnTo>
                <a:lnTo>
                  <a:pt x="18339" y="3855"/>
                </a:lnTo>
                <a:lnTo>
                  <a:pt x="8632" y="3855"/>
                </a:lnTo>
                <a:lnTo>
                  <a:pt x="8632" y="3477"/>
                </a:lnTo>
                <a:lnTo>
                  <a:pt x="18339" y="3477"/>
                </a:lnTo>
                <a:lnTo>
                  <a:pt x="18339" y="1102"/>
                </a:lnTo>
                <a:lnTo>
                  <a:pt x="19388" y="1102"/>
                </a:lnTo>
                <a:cubicBezTo>
                  <a:pt x="20608" y="1102"/>
                  <a:pt x="21600" y="855"/>
                  <a:pt x="21600" y="551"/>
                </a:cubicBezTo>
                <a:cubicBezTo>
                  <a:pt x="21600" y="247"/>
                  <a:pt x="20608" y="0"/>
                  <a:pt x="19388" y="0"/>
                </a:cubicBezTo>
                <a:lnTo>
                  <a:pt x="221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Where does a scientist work?"/>
          <p:cNvSpPr/>
          <p:nvPr/>
        </p:nvSpPr>
        <p:spPr>
          <a:xfrm>
            <a:off x="1876194" y="397305"/>
            <a:ext cx="8621129" cy="1244940"/>
          </a:xfrm>
          <a:prstGeom prst="roundRect">
            <a:avLst>
              <a:gd name="adj" fmla="val 15302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700" b="1"/>
            </a:lvl1pPr>
          </a:lstStyle>
          <a:p>
            <a:r>
              <a:t>Where does a scientist work?</a:t>
            </a:r>
          </a:p>
        </p:txBody>
      </p:sp>
      <p:pic>
        <p:nvPicPr>
          <p:cNvPr id="168" name="0DEE9520-0DF2-4368-9729-0D423B79CEF6-L0-001.jpeg" descr="0DEE9520-0DF2-4368-9729-0D423B79CEF6-L0-001.jpeg"/>
          <p:cNvPicPr>
            <a:picLocks noChangeAspect="1"/>
          </p:cNvPicPr>
          <p:nvPr/>
        </p:nvPicPr>
        <p:blipFill>
          <a:blip r:embed="rId2">
            <a:extLst/>
          </a:blip>
          <a:srcRect b="11176"/>
          <a:stretch>
            <a:fillRect/>
          </a:stretch>
        </p:blipFill>
        <p:spPr>
          <a:xfrm>
            <a:off x="564179" y="2020093"/>
            <a:ext cx="4850184" cy="430808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At…"/>
          <p:cNvSpPr/>
          <p:nvPr/>
        </p:nvSpPr>
        <p:spPr>
          <a:xfrm>
            <a:off x="6172187" y="2017405"/>
            <a:ext cx="4676341" cy="4313455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5400" b="1">
                <a:solidFill>
                  <a:srgbClr val="B51A00"/>
                </a:solidFill>
              </a:defRPr>
            </a:pPr>
            <a:r>
              <a:rPr dirty="0"/>
              <a:t>At </a:t>
            </a:r>
          </a:p>
          <a:p>
            <a:pPr algn="ctr">
              <a:defRPr sz="5400" b="1">
                <a:solidFill>
                  <a:srgbClr val="B51A00"/>
                </a:solidFill>
              </a:defRPr>
            </a:pPr>
            <a:r>
              <a:rPr dirty="0"/>
              <a:t>the </a:t>
            </a:r>
          </a:p>
          <a:p>
            <a:pPr algn="ctr">
              <a:defRPr sz="5400" b="1">
                <a:solidFill>
                  <a:srgbClr val="B51A00"/>
                </a:solidFill>
              </a:defRPr>
            </a:pPr>
            <a:r>
              <a:rPr dirty="0"/>
              <a:t>Laboratory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Name some inventions."/>
          <p:cNvSpPr/>
          <p:nvPr/>
        </p:nvSpPr>
        <p:spPr>
          <a:xfrm>
            <a:off x="1876194" y="397305"/>
            <a:ext cx="8621129" cy="1244940"/>
          </a:xfrm>
          <a:prstGeom prst="roundRect">
            <a:avLst>
              <a:gd name="adj" fmla="val 15302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4700" b="1"/>
            </a:lvl1pPr>
          </a:lstStyle>
          <a:p>
            <a:r>
              <a:t>Name some inventions.</a:t>
            </a:r>
          </a:p>
        </p:txBody>
      </p:sp>
      <p:pic>
        <p:nvPicPr>
          <p:cNvPr id="172" name="2DA60D3E-74FE-4D40-B9F5-94CE819A46B0-L0-001.png" descr="2DA60D3E-74FE-4D40-B9F5-94CE819A46B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7525" y="2067428"/>
            <a:ext cx="8858467" cy="4022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94387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3871" y="0"/>
            <a:ext cx="7254517" cy="685800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76" name="Title 1"/>
          <p:cNvSpPr txBox="1"/>
          <p:nvPr/>
        </p:nvSpPr>
        <p:spPr>
          <a:xfrm>
            <a:off x="1245175" y="5040266"/>
            <a:ext cx="3796993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4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  <a:r>
              <a:t>Student’s Book</a:t>
            </a:r>
          </a:p>
          <a:p>
            <a:pPr algn="ctr">
              <a:defRPr sz="4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  <a:r>
              <a:t>Page 65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EF0FB2-5904-401A-BF55-8777D2DB36A4}"/>
</file>

<file path=customXml/itemProps2.xml><?xml version="1.0" encoding="utf-8"?>
<ds:datastoreItem xmlns:ds="http://schemas.openxmlformats.org/officeDocument/2006/customXml" ds:itemID="{F7294669-130C-4FD3-9F0E-0325D496E7CB}"/>
</file>

<file path=customXml/itemProps3.xml><?xml version="1.0" encoding="utf-8"?>
<ds:datastoreItem xmlns:ds="http://schemas.openxmlformats.org/officeDocument/2006/customXml" ds:itemID="{8FE85363-B3D4-4398-B005-40FAE19A30BB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664</Words>
  <Application>Microsoft Office PowerPoint</Application>
  <PresentationFormat>Widescreen</PresentationFormat>
  <Paragraphs>125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Academy Engraved LET Plain:1.0</vt:lpstr>
      <vt:lpstr>Aharoni</vt:lpstr>
      <vt:lpstr>Arial</vt:lpstr>
      <vt:lpstr>Arial Rounded MT Bold</vt:lpstr>
      <vt:lpstr>Calibri</vt:lpstr>
      <vt:lpstr>Candara</vt:lpstr>
      <vt:lpstr>Chalkduster</vt:lpstr>
      <vt:lpstr>Comic Sans MS</vt:lpstr>
      <vt:lpstr>Garamond</vt:lpstr>
      <vt:lpstr>Helvetica</vt:lpstr>
      <vt:lpstr>Helvetica Light</vt:lpstr>
      <vt:lpstr>Helvetica Neue</vt:lpstr>
      <vt:lpstr>Helvetica Neue Light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 What is the girl doing?</vt:lpstr>
      <vt:lpstr>  2- Do you think this water is safe to drink?  Why?   </vt:lpstr>
      <vt:lpstr>3-What is the girl using for drinking water?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Fortunately, scientists can help poor countries.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Closure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fatma Ameen shousha</cp:lastModifiedBy>
  <cp:revision>12</cp:revision>
  <dcterms:modified xsi:type="dcterms:W3CDTF">2020-12-07T08:14:26Z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