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9419" y="591193"/>
            <a:ext cx="17905162" cy="12533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مستطيل"/>
          <p:cNvSpPr/>
          <p:nvPr/>
        </p:nvSpPr>
        <p:spPr>
          <a:xfrm>
            <a:off x="1547418" y="4707275"/>
            <a:ext cx="21912236" cy="6884180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عمل الرسولﷺ في صغره"/>
          <p:cNvSpPr/>
          <p:nvPr/>
        </p:nvSpPr>
        <p:spPr>
          <a:xfrm>
            <a:off x="2287864" y="522270"/>
            <a:ext cx="20431344" cy="294933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عمل الرسولﷺ في صغره</a:t>
            </a:r>
          </a:p>
        </p:txBody>
      </p:sp>
      <p:pic>
        <p:nvPicPr>
          <p:cNvPr id="207" name="IMG_1919.png" descr="IMG_19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515" y="487480"/>
            <a:ext cx="5225046" cy="3018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G_3560.png" descr="IMG_3560.png"/>
          <p:cNvPicPr>
            <a:picLocks noChangeAspect="1"/>
          </p:cNvPicPr>
          <p:nvPr/>
        </p:nvPicPr>
        <p:blipFill>
          <a:blip r:embed="rId4">
            <a:extLst/>
          </a:blip>
          <a:srcRect l="5022" t="54740" r="45452" b="41079"/>
          <a:stretch>
            <a:fillRect/>
          </a:stretch>
        </p:blipFill>
        <p:spPr>
          <a:xfrm>
            <a:off x="2284809" y="6902766"/>
            <a:ext cx="20437341" cy="3732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G_3560.png" descr="IMG_3560.png"/>
          <p:cNvPicPr>
            <a:picLocks noChangeAspect="1"/>
          </p:cNvPicPr>
          <p:nvPr/>
        </p:nvPicPr>
        <p:blipFill>
          <a:blip r:embed="rId4">
            <a:extLst/>
          </a:blip>
          <a:srcRect l="54625" t="54740" r="11540" b="43162"/>
          <a:stretch>
            <a:fillRect/>
          </a:stretch>
        </p:blipFill>
        <p:spPr>
          <a:xfrm>
            <a:off x="6450565" y="5218050"/>
            <a:ext cx="13536295" cy="181542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٤٥"/>
          <p:cNvSpPr/>
          <p:nvPr/>
        </p:nvSpPr>
        <p:spPr>
          <a:xfrm>
            <a:off x="2921083" y="11865535"/>
            <a:ext cx="3339014" cy="1669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٤٥</a:t>
            </a:r>
          </a:p>
        </p:txBody>
      </p:sp>
      <p:sp>
        <p:nvSpPr>
          <p:cNvPr id="211" name="حديث حفظ"/>
          <p:cNvSpPr/>
          <p:nvPr/>
        </p:nvSpPr>
        <p:spPr>
          <a:xfrm>
            <a:off x="454470" y="3397439"/>
            <a:ext cx="3002590" cy="300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327" y="0"/>
                </a:moveTo>
                <a:lnTo>
                  <a:pt x="0" y="6325"/>
                </a:lnTo>
                <a:lnTo>
                  <a:pt x="0" y="15270"/>
                </a:lnTo>
                <a:lnTo>
                  <a:pt x="6327" y="21600"/>
                </a:lnTo>
                <a:lnTo>
                  <a:pt x="15273" y="21600"/>
                </a:lnTo>
                <a:lnTo>
                  <a:pt x="21600" y="15275"/>
                </a:lnTo>
                <a:lnTo>
                  <a:pt x="21600" y="6325"/>
                </a:lnTo>
                <a:lnTo>
                  <a:pt x="15280" y="0"/>
                </a:lnTo>
                <a:lnTo>
                  <a:pt x="6327" y="0"/>
                </a:lnTo>
                <a:close/>
                <a:moveTo>
                  <a:pt x="6645" y="767"/>
                </a:moveTo>
                <a:lnTo>
                  <a:pt x="14956" y="767"/>
                </a:lnTo>
                <a:lnTo>
                  <a:pt x="20832" y="6642"/>
                </a:lnTo>
                <a:lnTo>
                  <a:pt x="20832" y="14958"/>
                </a:lnTo>
                <a:lnTo>
                  <a:pt x="20838" y="14958"/>
                </a:lnTo>
                <a:lnTo>
                  <a:pt x="14961" y="20833"/>
                </a:lnTo>
                <a:lnTo>
                  <a:pt x="6645" y="20833"/>
                </a:lnTo>
                <a:lnTo>
                  <a:pt x="768" y="14958"/>
                </a:lnTo>
                <a:lnTo>
                  <a:pt x="768" y="6642"/>
                </a:lnTo>
                <a:lnTo>
                  <a:pt x="6645" y="767"/>
                </a:lnTo>
                <a:close/>
                <a:moveTo>
                  <a:pt x="6920" y="1425"/>
                </a:moveTo>
                <a:lnTo>
                  <a:pt x="1425" y="6916"/>
                </a:lnTo>
                <a:lnTo>
                  <a:pt x="1425" y="14684"/>
                </a:lnTo>
                <a:lnTo>
                  <a:pt x="6920" y="20175"/>
                </a:lnTo>
                <a:lnTo>
                  <a:pt x="14687" y="20175"/>
                </a:lnTo>
                <a:lnTo>
                  <a:pt x="20180" y="14684"/>
                </a:lnTo>
                <a:lnTo>
                  <a:pt x="20180" y="6916"/>
                </a:lnTo>
                <a:lnTo>
                  <a:pt x="14687" y="1425"/>
                </a:lnTo>
                <a:lnTo>
                  <a:pt x="6920" y="1425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1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حديث حفظ</a:t>
            </a:r>
          </a:p>
        </p:txBody>
      </p:sp>
      <p:pic>
        <p:nvPicPr>
          <p:cNvPr id="212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25987" y="8703234"/>
            <a:ext cx="4363504" cy="4363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مستطيل"/>
          <p:cNvSpPr/>
          <p:nvPr/>
        </p:nvSpPr>
        <p:spPr>
          <a:xfrm>
            <a:off x="1523600" y="4489784"/>
            <a:ext cx="21336800" cy="7319163"/>
          </a:xfrm>
          <a:prstGeom prst="rect">
            <a:avLst/>
          </a:prstGeom>
          <a:solidFill>
            <a:srgbClr val="DDD5CB"/>
          </a:solidFill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5" name="عمل الرسول  ﷺ في صغره"/>
          <p:cNvSpPr/>
          <p:nvPr/>
        </p:nvSpPr>
        <p:spPr>
          <a:xfrm>
            <a:off x="2287864" y="522270"/>
            <a:ext cx="20431344" cy="294933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عمل الرسول  ﷺ في صغره</a:t>
            </a:r>
          </a:p>
        </p:txBody>
      </p:sp>
      <p:pic>
        <p:nvPicPr>
          <p:cNvPr id="216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rcRect l="4894" t="58839" r="8952" b="30770"/>
          <a:stretch>
            <a:fillRect/>
          </a:stretch>
        </p:blipFill>
        <p:spPr>
          <a:xfrm>
            <a:off x="1669058" y="5242055"/>
            <a:ext cx="21045743" cy="549150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صفحة ٤٥"/>
          <p:cNvSpPr/>
          <p:nvPr/>
        </p:nvSpPr>
        <p:spPr>
          <a:xfrm>
            <a:off x="615661" y="10450221"/>
            <a:ext cx="3339013" cy="1669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٤٥</a:t>
            </a:r>
          </a:p>
        </p:txBody>
      </p:sp>
      <p:pic>
        <p:nvPicPr>
          <p:cNvPr id="218" name="IMG_1919.png" descr="IMG_19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3515" y="487480"/>
            <a:ext cx="5225046" cy="3018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حكمة من رعي الأنبياء للغنم"/>
          <p:cNvSpPr/>
          <p:nvPr/>
        </p:nvSpPr>
        <p:spPr>
          <a:xfrm>
            <a:off x="3029019" y="578991"/>
            <a:ext cx="20431344" cy="2949338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الحكمة من رعي الأنبياء للغنم</a:t>
            </a:r>
          </a:p>
        </p:txBody>
      </p:sp>
      <p:sp>
        <p:nvSpPr>
          <p:cNvPr id="221" name="مستطيل"/>
          <p:cNvSpPr/>
          <p:nvPr/>
        </p:nvSpPr>
        <p:spPr>
          <a:xfrm>
            <a:off x="2245944" y="4116003"/>
            <a:ext cx="19727411" cy="7934301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22" name="رعي الغنم يحتاج إلى صبر ولين ورفق ورحمة وهذه الصفات تجعل الأنبياء يصبرون على أقوامهم ويتحملون أذاهم ويتعاملون معهم بأسلوب حسن حتى لا ينصرفون عنهم ."/>
          <p:cNvSpPr txBox="1"/>
          <p:nvPr/>
        </p:nvSpPr>
        <p:spPr>
          <a:xfrm>
            <a:off x="2600580" y="5523278"/>
            <a:ext cx="19018138" cy="5252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رعي الغنم يحتاج إلى </a:t>
            </a:r>
            <a:r>
              <a:rPr>
                <a:solidFill>
                  <a:srgbClr val="4E7A27"/>
                </a:solidFill>
              </a:rPr>
              <a:t>صبر</a:t>
            </a:r>
            <a:r>
              <a:t> و</a:t>
            </a:r>
            <a:r>
              <a:rPr>
                <a:solidFill>
                  <a:srgbClr val="4D22B2"/>
                </a:solidFill>
              </a:rPr>
              <a:t>لين</a:t>
            </a:r>
            <a:r>
              <a:t> و</a:t>
            </a:r>
            <a:r>
              <a:rPr>
                <a:solidFill>
                  <a:srgbClr val="F5EC00"/>
                </a:solidFill>
              </a:rPr>
              <a:t>رفق</a:t>
            </a:r>
            <a:r>
              <a:t> و</a:t>
            </a:r>
            <a:r>
              <a:rPr>
                <a:solidFill>
                  <a:srgbClr val="E22400"/>
                </a:solidFill>
              </a:rPr>
              <a:t>رحمة</a:t>
            </a:r>
            <a:r>
              <a:t> وهذه الصفات تجعل الأنبياء يصبرون على أقوامهم ويتحملون أذاهم ويتعاملون معهم بأسلوب حسن حتى لا ينصرفون عنهم .</a:t>
            </a:r>
          </a:p>
        </p:txBody>
      </p:sp>
      <p:pic>
        <p:nvPicPr>
          <p:cNvPr id="223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306" y="289322"/>
            <a:ext cx="4781736" cy="4781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تمرين"/>
          <p:cNvSpPr/>
          <p:nvPr/>
        </p:nvSpPr>
        <p:spPr>
          <a:xfrm>
            <a:off x="15853407" y="6271936"/>
            <a:ext cx="6513705" cy="2434836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226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8052" y="-93333"/>
            <a:ext cx="11122132" cy="1390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كم معلومة خاطئة وردت في الفقرة التالية :"/>
          <p:cNvSpPr/>
          <p:nvPr/>
        </p:nvSpPr>
        <p:spPr>
          <a:xfrm>
            <a:off x="-1912556" y="694711"/>
            <a:ext cx="24857710" cy="1923398"/>
          </a:xfrm>
          <a:prstGeom prst="roundRect">
            <a:avLst>
              <a:gd name="adj" fmla="val 50000"/>
            </a:avLst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كم معلومة خاطئة وردت في الفقرة التالية :</a:t>
            </a:r>
          </a:p>
        </p:txBody>
      </p:sp>
      <p:sp>
        <p:nvSpPr>
          <p:cNvPr id="229" name="مستطيل"/>
          <p:cNvSpPr/>
          <p:nvPr/>
        </p:nvSpPr>
        <p:spPr>
          <a:xfrm>
            <a:off x="1290318" y="3970180"/>
            <a:ext cx="21443116" cy="7998122"/>
          </a:xfrm>
          <a:prstGeom prst="rect">
            <a:avLst/>
          </a:prstGeom>
          <a:solidFill>
            <a:srgbClr val="DDD5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0" name="مستطيل"/>
          <p:cNvSpPr/>
          <p:nvPr/>
        </p:nvSpPr>
        <p:spPr>
          <a:xfrm>
            <a:off x="1367294" y="3966120"/>
            <a:ext cx="21289164" cy="8223486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1" name="عمل الأنبياء عليهم السلام في العديد من المهن فكان سيدنا آدم حراثاً وسيدنا نوح خياطاً وغيرهم من الأنبياء ، وكان جميع الأنبياء قد عملوا في البناء ، عمل الرسول ﷺ في الخياطة عندما كان صغيراً ليساعد عمه ."/>
          <p:cNvSpPr txBox="1"/>
          <p:nvPr/>
        </p:nvSpPr>
        <p:spPr>
          <a:xfrm>
            <a:off x="1426190" y="4333463"/>
            <a:ext cx="21171371" cy="7631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8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عمل الأنبياء عليهم السلام في العديد من المهن فكان سيدنا آدم حراثاً وسيدنا نوح خياطاً وغيرهم من الأنبياء ، وكان جميع الأنبياء قد عملوا في البناء ، عمل الرسول ﷺ في الخياطة عندما كان صغيراً ليساعد عمه .</a:t>
            </a:r>
          </a:p>
        </p:txBody>
      </p:sp>
      <p:sp>
        <p:nvSpPr>
          <p:cNvPr id="232" name="مستطيل"/>
          <p:cNvSpPr/>
          <p:nvPr/>
        </p:nvSpPr>
        <p:spPr>
          <a:xfrm>
            <a:off x="14708570" y="8884839"/>
            <a:ext cx="3736977" cy="1694982"/>
          </a:xfrm>
          <a:prstGeom prst="rect">
            <a:avLst/>
          </a:prstGeom>
          <a:ln w="1270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3" name="مستطيل"/>
          <p:cNvSpPr/>
          <p:nvPr/>
        </p:nvSpPr>
        <p:spPr>
          <a:xfrm>
            <a:off x="1258585" y="8784184"/>
            <a:ext cx="5963109" cy="1866126"/>
          </a:xfrm>
          <a:prstGeom prst="rect">
            <a:avLst/>
          </a:prstGeom>
          <a:ln w="1270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4" name="مستطيل"/>
          <p:cNvSpPr/>
          <p:nvPr/>
        </p:nvSpPr>
        <p:spPr>
          <a:xfrm>
            <a:off x="2268441" y="5607804"/>
            <a:ext cx="5936649" cy="1674381"/>
          </a:xfrm>
          <a:prstGeom prst="rect">
            <a:avLst/>
          </a:prstGeom>
          <a:ln w="127000">
            <a:solidFill>
              <a:srgbClr val="B51A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5" name="تمرين"/>
          <p:cNvSpPr/>
          <p:nvPr/>
        </p:nvSpPr>
        <p:spPr>
          <a:xfrm>
            <a:off x="19396499" y="682321"/>
            <a:ext cx="4537292" cy="1908877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2" grpId="2"/>
      <p:bldP build="whole" bldLvl="1" animBg="1" rev="0" advAuto="0" spid="233" grpId="3"/>
      <p:bldP build="whole" bldLvl="1" animBg="1" rev="0" advAuto="0" spid="2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مستطيل"/>
          <p:cNvSpPr/>
          <p:nvPr/>
        </p:nvSpPr>
        <p:spPr>
          <a:xfrm>
            <a:off x="2208338" y="6794753"/>
            <a:ext cx="21289163" cy="6014722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8" name="الرحلة الأولى للرسول  ﷺ إلى الشام"/>
          <p:cNvSpPr/>
          <p:nvPr/>
        </p:nvSpPr>
        <p:spPr>
          <a:xfrm>
            <a:off x="2452565" y="909974"/>
            <a:ext cx="21584252" cy="2345435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الرحلة الأولى للرسول  ﷺ إلى الشام</a:t>
            </a:r>
          </a:p>
        </p:txBody>
      </p:sp>
      <p:sp>
        <p:nvSpPr>
          <p:cNvPr id="239" name="عندما بلغ النبي ﷺ الثانية عشر من عمره أخذه معه عمه أبو طالب إلى الشام ليتعلم التجارة ويتدرب عليها  ."/>
          <p:cNvSpPr txBox="1"/>
          <p:nvPr/>
        </p:nvSpPr>
        <p:spPr>
          <a:xfrm>
            <a:off x="4147375" y="7689194"/>
            <a:ext cx="17508376" cy="4225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8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عندما بلغ النبي ﷺ </a:t>
            </a:r>
            <a:r>
              <a:rPr>
                <a:solidFill>
                  <a:srgbClr val="B51A00"/>
                </a:solidFill>
              </a:rPr>
              <a:t>الثانية عشر </a:t>
            </a:r>
            <a:r>
              <a:t>من عمره أخذه معه عمه أبو طالب إلى </a:t>
            </a:r>
            <a:r>
              <a:rPr>
                <a:solidFill>
                  <a:srgbClr val="4E7A27"/>
                </a:solidFill>
              </a:rPr>
              <a:t>الشام</a:t>
            </a:r>
            <a:r>
              <a:t> ليتعلم التجارة ويتدرب عليها  .</a:t>
            </a:r>
          </a:p>
        </p:txBody>
      </p:sp>
      <p:pic>
        <p:nvPicPr>
          <p:cNvPr id="240" name="IMG_1926.png" descr="IMG_1926.png"/>
          <p:cNvPicPr>
            <a:picLocks noChangeAspect="1"/>
          </p:cNvPicPr>
          <p:nvPr/>
        </p:nvPicPr>
        <p:blipFill>
          <a:blip r:embed="rId3">
            <a:extLst/>
          </a:blip>
          <a:srcRect l="0" t="79999" r="44010" b="0"/>
          <a:stretch>
            <a:fillRect/>
          </a:stretch>
        </p:blipFill>
        <p:spPr>
          <a:xfrm>
            <a:off x="192354" y="4240794"/>
            <a:ext cx="11000457" cy="2610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الرحلة الأولى للرسول  ﷺ إلى الشام"/>
          <p:cNvSpPr/>
          <p:nvPr/>
        </p:nvSpPr>
        <p:spPr>
          <a:xfrm>
            <a:off x="2452565" y="909974"/>
            <a:ext cx="21584252" cy="2345435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الرحلة الأولى للرسول  ﷺ إلى الشام</a:t>
            </a:r>
          </a:p>
        </p:txBody>
      </p:sp>
      <p:sp>
        <p:nvSpPr>
          <p:cNvPr id="243" name="كتاب مفتوح"/>
          <p:cNvSpPr/>
          <p:nvPr/>
        </p:nvSpPr>
        <p:spPr>
          <a:xfrm>
            <a:off x="8792985" y="4955317"/>
            <a:ext cx="8903411" cy="8243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3" y="5127"/>
                </a:lnTo>
                <a:lnTo>
                  <a:pt x="10543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4" name="قصة النبي ﷺ"/>
          <p:cNvSpPr txBox="1"/>
          <p:nvPr/>
        </p:nvSpPr>
        <p:spPr>
          <a:xfrm>
            <a:off x="14459875" y="7609882"/>
            <a:ext cx="3151929" cy="3931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قصة النبي ﷺ</a:t>
            </a:r>
          </a:p>
        </p:txBody>
      </p:sp>
      <p:sp>
        <p:nvSpPr>
          <p:cNvPr id="245" name="مع الراهب بُحَيْرى"/>
          <p:cNvSpPr txBox="1"/>
          <p:nvPr/>
        </p:nvSpPr>
        <p:spPr>
          <a:xfrm>
            <a:off x="8718228" y="7320634"/>
            <a:ext cx="3569837" cy="3931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 الراهب بُحَيْرى </a:t>
            </a:r>
          </a:p>
        </p:txBody>
      </p:sp>
      <p:sp>
        <p:nvSpPr>
          <p:cNvPr id="246" name="صفحة ٤٦-٤٧"/>
          <p:cNvSpPr/>
          <p:nvPr/>
        </p:nvSpPr>
        <p:spPr>
          <a:xfrm>
            <a:off x="374010" y="11133589"/>
            <a:ext cx="4095795" cy="204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٤٦-٤٧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مستطيل"/>
          <p:cNvSpPr/>
          <p:nvPr/>
        </p:nvSpPr>
        <p:spPr>
          <a:xfrm>
            <a:off x="3638075" y="4377873"/>
            <a:ext cx="20842701" cy="2654439"/>
          </a:xfrm>
          <a:prstGeom prst="rect">
            <a:avLst/>
          </a:prstGeom>
          <a:solidFill>
            <a:srgbClr val="DDD5C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49" name="مستطيل"/>
          <p:cNvSpPr/>
          <p:nvPr/>
        </p:nvSpPr>
        <p:spPr>
          <a:xfrm>
            <a:off x="3603366" y="4225918"/>
            <a:ext cx="21289164" cy="2958349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0" name="مظاهر الكفاح في حياة رسولنا  ﷺ"/>
          <p:cNvSpPr/>
          <p:nvPr/>
        </p:nvSpPr>
        <p:spPr>
          <a:xfrm>
            <a:off x="1629059" y="851672"/>
            <a:ext cx="22160706" cy="275718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مظاهر الكفاح في حياة رسولنا  ﷺ </a:t>
            </a:r>
          </a:p>
        </p:txBody>
      </p:sp>
      <p:sp>
        <p:nvSpPr>
          <p:cNvPr id="251" name="عندما كان النبي ﷺ صبياً شارك قومه في إعادة بناء الكعبة ."/>
          <p:cNvSpPr txBox="1"/>
          <p:nvPr/>
        </p:nvSpPr>
        <p:spPr>
          <a:xfrm>
            <a:off x="6307170" y="4399805"/>
            <a:ext cx="16931922" cy="261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عندما كان النبي ﷺ صبياً شارك قومه في إعادة بناء الكعبة .</a:t>
            </a:r>
          </a:p>
        </p:txBody>
      </p:sp>
      <p:sp>
        <p:nvSpPr>
          <p:cNvPr id="252" name="مستطيل"/>
          <p:cNvSpPr/>
          <p:nvPr/>
        </p:nvSpPr>
        <p:spPr>
          <a:xfrm>
            <a:off x="1379901" y="8661748"/>
            <a:ext cx="23183226" cy="4797511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3" name="ولما بلغ سن الشباب عمل بالتجارة مع رجل يقال له السائب بن أبي السائب المخزومي  وكان النبي خير شريك له في التجارة وقد وجد في النبي ﷺ الصدق والأمانة والعفاف ."/>
          <p:cNvSpPr txBox="1"/>
          <p:nvPr/>
        </p:nvSpPr>
        <p:spPr>
          <a:xfrm>
            <a:off x="1283972" y="9094816"/>
            <a:ext cx="22850880" cy="3931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ولما بلغ سن الشباب عمل بالتجارة مع رجل يقال له </a:t>
            </a:r>
            <a:r>
              <a:rPr>
                <a:solidFill>
                  <a:srgbClr val="B51A00"/>
                </a:solidFill>
              </a:rPr>
              <a:t>السائب بن أبي السائب المخزومي  </a:t>
            </a:r>
            <a:r>
              <a:t>وكان النبي خير شريك له في التجارة وقد وجد في النبي ﷺ الصدق والأمانة والعفاف .</a:t>
            </a:r>
            <a:r>
              <a:rPr>
                <a:solidFill>
                  <a:srgbClr val="B51A00"/>
                </a:solidFill>
              </a:rPr>
              <a:t> </a:t>
            </a:r>
          </a:p>
        </p:txBody>
      </p:sp>
      <p:pic>
        <p:nvPicPr>
          <p:cNvPr id="254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9096" y="4482128"/>
            <a:ext cx="4066105" cy="352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مستطيل"/>
          <p:cNvSpPr/>
          <p:nvPr/>
        </p:nvSpPr>
        <p:spPr>
          <a:xfrm>
            <a:off x="2809530" y="7173631"/>
            <a:ext cx="21289163" cy="6014721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57" name="الرحلة الثانية للرسول  ﷺ إلى الشام"/>
          <p:cNvSpPr/>
          <p:nvPr/>
        </p:nvSpPr>
        <p:spPr>
          <a:xfrm>
            <a:off x="2452565" y="909974"/>
            <a:ext cx="21584252" cy="2345435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الرحلة الثانية للرسول  ﷺ إلى الشام</a:t>
            </a:r>
          </a:p>
        </p:txBody>
      </p:sp>
      <p:sp>
        <p:nvSpPr>
          <p:cNvPr id="258" name="لما بلغ رسولنا ﷺ ٢٥ من عمره عرضت عليه السيدة خديجة رضي الله عنها أن يعمل في تجارتها إلى الشام لما عرفته عنه من صدقٍ وأمانة ، ورافقه في هذه الرحلة غلام لخديجة يدعى ميسرة"/>
          <p:cNvSpPr txBox="1"/>
          <p:nvPr/>
        </p:nvSpPr>
        <p:spPr>
          <a:xfrm>
            <a:off x="3588192" y="7554905"/>
            <a:ext cx="19731839" cy="5252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لما بلغ رسولنا ﷺ </a:t>
            </a:r>
            <a:r>
              <a:rPr>
                <a:solidFill>
                  <a:srgbClr val="B51A00"/>
                </a:solidFill>
              </a:rPr>
              <a:t>٢٥</a:t>
            </a:r>
            <a:r>
              <a:t> من عمره عرضت عليه السيدة </a:t>
            </a:r>
            <a:r>
              <a:rPr>
                <a:solidFill>
                  <a:srgbClr val="2C0977"/>
                </a:solidFill>
              </a:rPr>
              <a:t>خديجة</a:t>
            </a:r>
            <a:r>
              <a:t> رضي الله عنها أن يعمل في تجارتها إلى الشام لما عرفته عنه من صدقٍ وأمانة ، ورافقه في هذه الرحلة غلام لخديجة يدعى </a:t>
            </a:r>
            <a:r>
              <a:rPr>
                <a:solidFill>
                  <a:srgbClr val="B51A00"/>
                </a:solidFill>
              </a:rPr>
              <a:t>ميسرة</a:t>
            </a:r>
          </a:p>
        </p:txBody>
      </p:sp>
      <p:pic>
        <p:nvPicPr>
          <p:cNvPr id="259" name="IMG_1926.png" descr="IMG_1926.png"/>
          <p:cNvPicPr>
            <a:picLocks noChangeAspect="1"/>
          </p:cNvPicPr>
          <p:nvPr/>
        </p:nvPicPr>
        <p:blipFill>
          <a:blip r:embed="rId3">
            <a:extLst/>
          </a:blip>
          <a:srcRect l="0" t="79999" r="44010" b="0"/>
          <a:stretch>
            <a:fillRect/>
          </a:stretch>
        </p:blipFill>
        <p:spPr>
          <a:xfrm>
            <a:off x="89388" y="4699527"/>
            <a:ext cx="11000458" cy="2610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تمرين"/>
          <p:cNvSpPr/>
          <p:nvPr/>
        </p:nvSpPr>
        <p:spPr>
          <a:xfrm>
            <a:off x="15853407" y="6271936"/>
            <a:ext cx="6513705" cy="2434836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262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8052" y="-93333"/>
            <a:ext cx="11122132" cy="1390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مستطيل مستدير الزوايا"/>
          <p:cNvSpPr/>
          <p:nvPr/>
        </p:nvSpPr>
        <p:spPr>
          <a:xfrm>
            <a:off x="7464108" y="2029318"/>
            <a:ext cx="18869218" cy="6955836"/>
          </a:xfrm>
          <a:prstGeom prst="roundRect">
            <a:avLst>
              <a:gd name="adj" fmla="val 24680"/>
            </a:avLst>
          </a:prstGeom>
          <a:solidFill>
            <a:srgbClr val="C4BDB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54" name="عنوان الدرس :"/>
          <p:cNvSpPr txBox="1"/>
          <p:nvPr/>
        </p:nvSpPr>
        <p:spPr>
          <a:xfrm>
            <a:off x="9746511" y="4196090"/>
            <a:ext cx="14304413" cy="1406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عنوان الدرس :</a:t>
            </a:r>
          </a:p>
        </p:txBody>
      </p:sp>
      <p:sp>
        <p:nvSpPr>
          <p:cNvPr id="155" name="مجال السيرة"/>
          <p:cNvSpPr txBox="1"/>
          <p:nvPr/>
        </p:nvSpPr>
        <p:spPr>
          <a:xfrm>
            <a:off x="9803438" y="2421527"/>
            <a:ext cx="14190558" cy="1406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مجال السيرة</a:t>
            </a:r>
          </a:p>
        </p:txBody>
      </p:sp>
      <p:sp>
        <p:nvSpPr>
          <p:cNvPr id="156" name="عمل الرسول  ﷺ"/>
          <p:cNvSpPr txBox="1"/>
          <p:nvPr/>
        </p:nvSpPr>
        <p:spPr>
          <a:xfrm>
            <a:off x="8823821" y="5970651"/>
            <a:ext cx="14475330" cy="193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1100">
                <a:solidFill>
                  <a:srgbClr val="3C071B"/>
                </a:solidFill>
              </a:defRPr>
            </a:lvl1pPr>
          </a:lstStyle>
          <a:p>
            <a:pPr rtl="0">
              <a:defRPr/>
            </a:pPr>
            <a:r>
              <a:t>عمل الرسول  ﷺ </a:t>
            </a:r>
          </a:p>
        </p:txBody>
      </p:sp>
      <p:pic>
        <p:nvPicPr>
          <p:cNvPr id="15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775" y="8170113"/>
            <a:ext cx="12274887" cy="5433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تمرين"/>
          <p:cNvSpPr/>
          <p:nvPr/>
        </p:nvSpPr>
        <p:spPr>
          <a:xfrm>
            <a:off x="19396499" y="682321"/>
            <a:ext cx="4537292" cy="1908877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265" name="من أنا ؟"/>
          <p:cNvSpPr txBox="1"/>
          <p:nvPr/>
        </p:nvSpPr>
        <p:spPr>
          <a:xfrm>
            <a:off x="4954335" y="5292466"/>
            <a:ext cx="9259794" cy="3131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8300">
                <a:solidFill>
                  <a:srgbClr val="3C071B"/>
                </a:solidFill>
              </a:defRPr>
            </a:lvl1pPr>
          </a:lstStyle>
          <a:p>
            <a:pPr rtl="0">
              <a:defRPr/>
            </a:pPr>
            <a:r>
              <a:t>من أنا ؟</a:t>
            </a:r>
          </a:p>
        </p:txBody>
      </p:sp>
      <p:pic>
        <p:nvPicPr>
          <p:cNvPr id="266" name="IMG_1930.png" descr="IMG_19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7853" y="1251336"/>
            <a:ext cx="13109197" cy="14542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وسيلة شرح"/>
          <p:cNvSpPr/>
          <p:nvPr/>
        </p:nvSpPr>
        <p:spPr>
          <a:xfrm>
            <a:off x="5330026" y="3380104"/>
            <a:ext cx="18437623" cy="6209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" y="0"/>
                </a:moveTo>
                <a:cubicBezTo>
                  <a:pt x="1168" y="0"/>
                  <a:pt x="1102" y="194"/>
                  <a:pt x="1102" y="434"/>
                </a:cubicBezTo>
                <a:lnTo>
                  <a:pt x="1102" y="12437"/>
                </a:lnTo>
                <a:lnTo>
                  <a:pt x="0" y="21600"/>
                </a:lnTo>
                <a:lnTo>
                  <a:pt x="1729" y="15699"/>
                </a:lnTo>
                <a:lnTo>
                  <a:pt x="21454" y="15699"/>
                </a:lnTo>
                <a:cubicBezTo>
                  <a:pt x="21535" y="15699"/>
                  <a:pt x="21600" y="15504"/>
                  <a:pt x="21600" y="15264"/>
                </a:cubicBezTo>
                <a:lnTo>
                  <a:pt x="21600" y="434"/>
                </a:lnTo>
                <a:cubicBezTo>
                  <a:pt x="21600" y="194"/>
                  <a:pt x="21535" y="0"/>
                  <a:pt x="21454" y="0"/>
                </a:cubicBezTo>
                <a:lnTo>
                  <a:pt x="124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69" name="IMG_1932.png" descr="IMG_19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68558" y="4564213"/>
            <a:ext cx="2839698" cy="283969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أنا من أخذ محمد ﷺ وهو في عمر ١٢ في رحلة إلى الشام ليتعلم التجارة"/>
          <p:cNvSpPr txBox="1"/>
          <p:nvPr/>
        </p:nvSpPr>
        <p:spPr>
          <a:xfrm>
            <a:off x="6077778" y="4028488"/>
            <a:ext cx="18066447" cy="3215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9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أنا من أخذ محمد ﷺ وهو في عمر ١٢ في رحلة إلى الشام ليتعلم التجارة</a:t>
            </a:r>
          </a:p>
        </p:txBody>
      </p:sp>
      <p:sp>
        <p:nvSpPr>
          <p:cNvPr id="271" name="عم الرسول ﷺ أبو طالب"/>
          <p:cNvSpPr/>
          <p:nvPr/>
        </p:nvSpPr>
        <p:spPr>
          <a:xfrm>
            <a:off x="1444078" y="10234986"/>
            <a:ext cx="12140992" cy="2704933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عم الرسول ﷺ أبو طالب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وسيلة شرح"/>
          <p:cNvSpPr/>
          <p:nvPr/>
        </p:nvSpPr>
        <p:spPr>
          <a:xfrm>
            <a:off x="5330026" y="3380104"/>
            <a:ext cx="18437623" cy="6209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" y="0"/>
                </a:moveTo>
                <a:cubicBezTo>
                  <a:pt x="1168" y="0"/>
                  <a:pt x="1102" y="194"/>
                  <a:pt x="1102" y="434"/>
                </a:cubicBezTo>
                <a:lnTo>
                  <a:pt x="1102" y="12437"/>
                </a:lnTo>
                <a:lnTo>
                  <a:pt x="0" y="21600"/>
                </a:lnTo>
                <a:lnTo>
                  <a:pt x="1729" y="15699"/>
                </a:lnTo>
                <a:lnTo>
                  <a:pt x="21454" y="15699"/>
                </a:lnTo>
                <a:cubicBezTo>
                  <a:pt x="21535" y="15699"/>
                  <a:pt x="21600" y="15504"/>
                  <a:pt x="21600" y="15264"/>
                </a:cubicBezTo>
                <a:lnTo>
                  <a:pt x="21600" y="434"/>
                </a:lnTo>
                <a:cubicBezTo>
                  <a:pt x="21600" y="194"/>
                  <a:pt x="21535" y="0"/>
                  <a:pt x="21454" y="0"/>
                </a:cubicBezTo>
                <a:lnTo>
                  <a:pt x="124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4" name="السيدة خديجة"/>
          <p:cNvSpPr/>
          <p:nvPr/>
        </p:nvSpPr>
        <p:spPr>
          <a:xfrm>
            <a:off x="1444078" y="10234986"/>
            <a:ext cx="12140992" cy="2704933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السيدة خديجة</a:t>
            </a:r>
          </a:p>
        </p:txBody>
      </p:sp>
      <p:pic>
        <p:nvPicPr>
          <p:cNvPr id="275" name="IMG_1932.png" descr="IMG_19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163" y="4273887"/>
            <a:ext cx="2839697" cy="2839698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أنا إمرأة من قريش عرضت على محمد ﷺ أن يعمل في تجارتها إلى الشام"/>
          <p:cNvSpPr txBox="1"/>
          <p:nvPr/>
        </p:nvSpPr>
        <p:spPr>
          <a:xfrm>
            <a:off x="7891534" y="3460698"/>
            <a:ext cx="14882223" cy="446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أنا إمرأة من قريش عرضت على محمد ﷺ أن يعمل في تجارتها إلى الشام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وسيلة شرح"/>
          <p:cNvSpPr/>
          <p:nvPr/>
        </p:nvSpPr>
        <p:spPr>
          <a:xfrm>
            <a:off x="5330026" y="3380104"/>
            <a:ext cx="18437623" cy="6209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48" y="0"/>
                </a:moveTo>
                <a:cubicBezTo>
                  <a:pt x="1168" y="0"/>
                  <a:pt x="1102" y="194"/>
                  <a:pt x="1102" y="434"/>
                </a:cubicBezTo>
                <a:lnTo>
                  <a:pt x="1102" y="12437"/>
                </a:lnTo>
                <a:lnTo>
                  <a:pt x="0" y="21600"/>
                </a:lnTo>
                <a:lnTo>
                  <a:pt x="1729" y="15699"/>
                </a:lnTo>
                <a:lnTo>
                  <a:pt x="21454" y="15699"/>
                </a:lnTo>
                <a:cubicBezTo>
                  <a:pt x="21535" y="15699"/>
                  <a:pt x="21600" y="15504"/>
                  <a:pt x="21600" y="15264"/>
                </a:cubicBezTo>
                <a:lnTo>
                  <a:pt x="21600" y="434"/>
                </a:lnTo>
                <a:cubicBezTo>
                  <a:pt x="21600" y="194"/>
                  <a:pt x="21535" y="0"/>
                  <a:pt x="21454" y="0"/>
                </a:cubicBezTo>
                <a:lnTo>
                  <a:pt x="1248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79" name="الغلام ميسرة"/>
          <p:cNvSpPr/>
          <p:nvPr/>
        </p:nvSpPr>
        <p:spPr>
          <a:xfrm>
            <a:off x="1444078" y="10234986"/>
            <a:ext cx="12140992" cy="2704933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الغلام ميسرة</a:t>
            </a:r>
          </a:p>
        </p:txBody>
      </p:sp>
      <p:pic>
        <p:nvPicPr>
          <p:cNvPr id="280" name="IMG_1932.png" descr="IMG_19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0163" y="4273887"/>
            <a:ext cx="2839697" cy="283969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أنا غلام السيدة خديجة رضي الله عنها رافقت محمد  ﷺ إلى الشام"/>
          <p:cNvSpPr txBox="1"/>
          <p:nvPr/>
        </p:nvSpPr>
        <p:spPr>
          <a:xfrm>
            <a:off x="7891534" y="4184599"/>
            <a:ext cx="14882223" cy="301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أنا غلام السيدة خديجة رضي الله عنها رافقت محمد  ﷺ إلى الشام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صفحة ٤٨"/>
          <p:cNvSpPr/>
          <p:nvPr/>
        </p:nvSpPr>
        <p:spPr>
          <a:xfrm>
            <a:off x="122364" y="11415301"/>
            <a:ext cx="4471982" cy="2235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٤٨</a:t>
            </a:r>
          </a:p>
        </p:txBody>
      </p:sp>
      <p:sp>
        <p:nvSpPr>
          <p:cNvPr id="284" name="بيضاوي"/>
          <p:cNvSpPr/>
          <p:nvPr/>
        </p:nvSpPr>
        <p:spPr>
          <a:xfrm>
            <a:off x="18360232" y="1417791"/>
            <a:ext cx="4764248" cy="4444500"/>
          </a:xfrm>
          <a:prstGeom prst="ellipse">
            <a:avLst/>
          </a:prstGeom>
          <a:solidFill>
            <a:srgbClr val="DDD5CB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85" name="مستطيل"/>
          <p:cNvSpPr/>
          <p:nvPr/>
        </p:nvSpPr>
        <p:spPr>
          <a:xfrm>
            <a:off x="3552904" y="2230778"/>
            <a:ext cx="13984171" cy="2818525"/>
          </a:xfrm>
          <a:prstGeom prst="rect">
            <a:avLst/>
          </a:prstGeom>
          <a:solidFill>
            <a:srgbClr val="DDD5CB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86" name="حب العمل"/>
          <p:cNvSpPr txBox="1"/>
          <p:nvPr/>
        </p:nvSpPr>
        <p:spPr>
          <a:xfrm>
            <a:off x="4926400" y="3023243"/>
            <a:ext cx="13193089" cy="148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حب العمل  </a:t>
            </a:r>
          </a:p>
        </p:txBody>
      </p:sp>
      <p:sp>
        <p:nvSpPr>
          <p:cNvPr id="287" name="بيضاوي"/>
          <p:cNvSpPr/>
          <p:nvPr/>
        </p:nvSpPr>
        <p:spPr>
          <a:xfrm>
            <a:off x="18360232" y="7429965"/>
            <a:ext cx="4764248" cy="4444499"/>
          </a:xfrm>
          <a:prstGeom prst="ellipse">
            <a:avLst/>
          </a:prstGeom>
          <a:solidFill>
            <a:srgbClr val="DDD5CB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88" name="مستطيل"/>
          <p:cNvSpPr/>
          <p:nvPr/>
        </p:nvSpPr>
        <p:spPr>
          <a:xfrm>
            <a:off x="3552904" y="7852542"/>
            <a:ext cx="13984171" cy="3449879"/>
          </a:xfrm>
          <a:prstGeom prst="rect">
            <a:avLst/>
          </a:prstGeom>
          <a:solidFill>
            <a:srgbClr val="DDD5CB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89" name="القيمة :"/>
          <p:cNvSpPr txBox="1"/>
          <p:nvPr/>
        </p:nvSpPr>
        <p:spPr>
          <a:xfrm>
            <a:off x="14996768" y="2896243"/>
            <a:ext cx="11491178" cy="1487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4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290" name="مظاهرها…"/>
          <p:cNvSpPr txBox="1"/>
          <p:nvPr/>
        </p:nvSpPr>
        <p:spPr>
          <a:xfrm>
            <a:off x="14996768" y="8420666"/>
            <a:ext cx="11491178" cy="2463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7000">
                <a:solidFill>
                  <a:srgbClr val="000000"/>
                </a:solidFill>
              </a:defRPr>
            </a:pPr>
            <a:r>
              <a:t>مظاهرها</a:t>
            </a:r>
          </a:p>
          <a:p>
            <a:pPr rtl="0">
              <a:defRPr b="1" sz="7000">
                <a:solidFill>
                  <a:srgbClr val="000000"/>
                </a:solidFill>
              </a:defRPr>
            </a:pPr>
            <a:r>
              <a:t>السلوكية :</a:t>
            </a:r>
          </a:p>
        </p:txBody>
      </p:sp>
      <p:sp>
        <p:nvSpPr>
          <p:cNvPr id="291" name="- أحرص على تعلم مهنة نافعة .…"/>
          <p:cNvSpPr txBox="1"/>
          <p:nvPr/>
        </p:nvSpPr>
        <p:spPr>
          <a:xfrm>
            <a:off x="3715488" y="8168882"/>
            <a:ext cx="13193089" cy="2817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7800">
                <a:solidFill>
                  <a:srgbClr val="000000"/>
                </a:solidFill>
              </a:defRPr>
            </a:pPr>
            <a:r>
              <a:t>- أحرص على تعلم مهنة نافعة .</a:t>
            </a:r>
          </a:p>
          <a:p>
            <a:pPr rtl="0">
              <a:defRPr b="1" sz="7800">
                <a:solidFill>
                  <a:srgbClr val="000000"/>
                </a:solidFill>
              </a:defRPr>
            </a:pPr>
            <a:r>
              <a:t>- أقرأ سيرة رسولي  ﷺ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مستطيل"/>
          <p:cNvSpPr/>
          <p:nvPr/>
        </p:nvSpPr>
        <p:spPr>
          <a:xfrm>
            <a:off x="560833" y="1344312"/>
            <a:ext cx="23262335" cy="10512638"/>
          </a:xfrm>
          <a:prstGeom prst="rect">
            <a:avLst/>
          </a:prstGeom>
          <a:solidFill>
            <a:srgbClr val="DDD5CB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294" name="IMG_3563.jpeg" descr="IMG_3563.jpeg"/>
          <p:cNvPicPr>
            <a:picLocks noChangeAspect="1"/>
          </p:cNvPicPr>
          <p:nvPr/>
        </p:nvPicPr>
        <p:blipFill>
          <a:blip r:embed="rId3">
            <a:extLst/>
          </a:blip>
          <a:srcRect l="0" t="8181" r="0" b="0"/>
          <a:stretch>
            <a:fillRect/>
          </a:stretch>
        </p:blipFill>
        <p:spPr>
          <a:xfrm>
            <a:off x="1032073" y="1980013"/>
            <a:ext cx="22320000" cy="9241354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٤٩"/>
          <p:cNvSpPr/>
          <p:nvPr/>
        </p:nvSpPr>
        <p:spPr>
          <a:xfrm>
            <a:off x="-72296" y="11407373"/>
            <a:ext cx="4367985" cy="2183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٤٩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مستطيل"/>
          <p:cNvSpPr/>
          <p:nvPr/>
        </p:nvSpPr>
        <p:spPr>
          <a:xfrm>
            <a:off x="5961757" y="315093"/>
            <a:ext cx="8435217" cy="13085814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60" name="يا رسول الله كم أحلم لو أني | حلم مبرور | علي محمد زاهر إدريس | حالات واتس.mp4" descr="يا رسول الله كم أحلم لو أني | حلم مبرور | علي محمد زاهر إدريس | حالات واتس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691597" y="642175"/>
            <a:ext cx="6975537" cy="1243165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سماعات رأس"/>
          <p:cNvSpPr/>
          <p:nvPr/>
        </p:nvSpPr>
        <p:spPr>
          <a:xfrm>
            <a:off x="17066232" y="3950135"/>
            <a:ext cx="4642303" cy="4445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fill="norm" stroke="1" extrusionOk="0">
                <a:moveTo>
                  <a:pt x="10800" y="0"/>
                </a:moveTo>
                <a:cubicBezTo>
                  <a:pt x="4844" y="0"/>
                  <a:pt x="0" y="4546"/>
                  <a:pt x="0" y="10137"/>
                </a:cubicBezTo>
                <a:lnTo>
                  <a:pt x="0" y="17707"/>
                </a:lnTo>
                <a:cubicBezTo>
                  <a:pt x="0" y="18367"/>
                  <a:pt x="513" y="18899"/>
                  <a:pt x="1139" y="18899"/>
                </a:cubicBezTo>
                <a:cubicBezTo>
                  <a:pt x="1771" y="18899"/>
                  <a:pt x="2278" y="18362"/>
                  <a:pt x="2278" y="17707"/>
                </a:cubicBezTo>
                <a:lnTo>
                  <a:pt x="2278" y="10137"/>
                </a:lnTo>
                <a:cubicBezTo>
                  <a:pt x="2278" y="5861"/>
                  <a:pt x="6097" y="2380"/>
                  <a:pt x="10795" y="2380"/>
                </a:cubicBezTo>
                <a:cubicBezTo>
                  <a:pt x="15492" y="2380"/>
                  <a:pt x="19309" y="5861"/>
                  <a:pt x="19309" y="10137"/>
                </a:cubicBezTo>
                <a:lnTo>
                  <a:pt x="19309" y="17707"/>
                </a:lnTo>
                <a:cubicBezTo>
                  <a:pt x="19309" y="18367"/>
                  <a:pt x="19822" y="18899"/>
                  <a:pt x="20448" y="18899"/>
                </a:cubicBezTo>
                <a:cubicBezTo>
                  <a:pt x="21075" y="18899"/>
                  <a:pt x="21589" y="18362"/>
                  <a:pt x="21589" y="17707"/>
                </a:cubicBezTo>
                <a:lnTo>
                  <a:pt x="21589" y="10137"/>
                </a:lnTo>
                <a:cubicBezTo>
                  <a:pt x="21600" y="4546"/>
                  <a:pt x="16756" y="0"/>
                  <a:pt x="10800" y="0"/>
                </a:cubicBezTo>
                <a:close/>
                <a:moveTo>
                  <a:pt x="4121" y="12089"/>
                </a:moveTo>
                <a:cubicBezTo>
                  <a:pt x="3840" y="12089"/>
                  <a:pt x="3613" y="12326"/>
                  <a:pt x="3613" y="12619"/>
                </a:cubicBezTo>
                <a:lnTo>
                  <a:pt x="3613" y="21071"/>
                </a:lnTo>
                <a:cubicBezTo>
                  <a:pt x="3613" y="21364"/>
                  <a:pt x="3845" y="21600"/>
                  <a:pt x="4121" y="21600"/>
                </a:cubicBezTo>
                <a:lnTo>
                  <a:pt x="7312" y="21600"/>
                </a:lnTo>
                <a:cubicBezTo>
                  <a:pt x="7593" y="21600"/>
                  <a:pt x="7820" y="21364"/>
                  <a:pt x="7820" y="21071"/>
                </a:cubicBezTo>
                <a:lnTo>
                  <a:pt x="7820" y="12619"/>
                </a:lnTo>
                <a:cubicBezTo>
                  <a:pt x="7820" y="12326"/>
                  <a:pt x="7593" y="12089"/>
                  <a:pt x="7312" y="12089"/>
                </a:cubicBezTo>
                <a:lnTo>
                  <a:pt x="4121" y="12089"/>
                </a:lnTo>
                <a:close/>
                <a:moveTo>
                  <a:pt x="14288" y="12089"/>
                </a:moveTo>
                <a:cubicBezTo>
                  <a:pt x="14007" y="12089"/>
                  <a:pt x="13780" y="12326"/>
                  <a:pt x="13780" y="12619"/>
                </a:cubicBezTo>
                <a:lnTo>
                  <a:pt x="13780" y="21071"/>
                </a:lnTo>
                <a:cubicBezTo>
                  <a:pt x="13780" y="21364"/>
                  <a:pt x="14007" y="21600"/>
                  <a:pt x="14288" y="21600"/>
                </a:cubicBezTo>
                <a:lnTo>
                  <a:pt x="17479" y="21600"/>
                </a:lnTo>
                <a:cubicBezTo>
                  <a:pt x="17754" y="21600"/>
                  <a:pt x="17987" y="21364"/>
                  <a:pt x="17987" y="21071"/>
                </a:cubicBezTo>
                <a:lnTo>
                  <a:pt x="17987" y="12619"/>
                </a:lnTo>
                <a:cubicBezTo>
                  <a:pt x="17987" y="12326"/>
                  <a:pt x="17759" y="12089"/>
                  <a:pt x="17479" y="12089"/>
                </a:cubicBezTo>
                <a:lnTo>
                  <a:pt x="14288" y="1208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3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مستطيل"/>
          <p:cNvSpPr/>
          <p:nvPr/>
        </p:nvSpPr>
        <p:spPr>
          <a:xfrm>
            <a:off x="499171" y="1385651"/>
            <a:ext cx="18619234" cy="11356451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4" name="كل إنسان في هذه الحياة يحرص أن يكون له مهنة يعمل بها حتى يكسب مالاً ينفقه على نفسه وأهله .…"/>
          <p:cNvSpPr/>
          <p:nvPr/>
        </p:nvSpPr>
        <p:spPr>
          <a:xfrm>
            <a:off x="19355249" y="1317178"/>
            <a:ext cx="4262789" cy="11493397"/>
          </a:xfrm>
          <a:prstGeom prst="rect">
            <a:avLst/>
          </a:prstGeom>
          <a:solidFill>
            <a:srgbClr val="DDD5CB"/>
          </a:solidFill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كل إنسان في هذه الحياة يحرص أن يكون له مهنة يعمل بها حتى يكسب مالاً ينفقه على نفسه وأهله .</a:t>
            </a:r>
          </a:p>
          <a:p>
            <a:pPr defTabSz="825500" rtl="0">
              <a:defRPr sz="5400">
                <a:solidFill>
                  <a:srgbClr val="B51A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فماذا تتمنى أن تعمل في المستقبل ؟</a:t>
            </a:r>
          </a:p>
        </p:txBody>
      </p:sp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102937" y="2089048"/>
            <a:ext cx="17411839" cy="9949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تمرين"/>
          <p:cNvSpPr/>
          <p:nvPr/>
        </p:nvSpPr>
        <p:spPr>
          <a:xfrm>
            <a:off x="15853407" y="6271936"/>
            <a:ext cx="6513705" cy="2434836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pic>
        <p:nvPicPr>
          <p:cNvPr id="168" name="فيلم" descr="في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8052" y="-93333"/>
            <a:ext cx="11122132" cy="1390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صل بين النبي والمهنة التي عمل بها :"/>
          <p:cNvSpPr/>
          <p:nvPr/>
        </p:nvSpPr>
        <p:spPr>
          <a:xfrm>
            <a:off x="4284541" y="1395202"/>
            <a:ext cx="14581539" cy="4833037"/>
          </a:xfrm>
          <a:prstGeom prst="roundRect">
            <a:avLst>
              <a:gd name="adj" fmla="val 38448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صل بين النبي والمهنة التي عمل بها :</a:t>
            </a:r>
          </a:p>
        </p:txBody>
      </p:sp>
      <p:sp>
        <p:nvSpPr>
          <p:cNvPr id="171" name="فيديو"/>
          <p:cNvSpPr/>
          <p:nvPr/>
        </p:nvSpPr>
        <p:spPr>
          <a:xfrm rot="10800000">
            <a:off x="15475917" y="7696017"/>
            <a:ext cx="4260080" cy="2385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2" name="المهنة"/>
          <p:cNvSpPr/>
          <p:nvPr/>
        </p:nvSpPr>
        <p:spPr>
          <a:xfrm>
            <a:off x="4402115" y="7803336"/>
            <a:ext cx="8304851" cy="217087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المهنة</a:t>
            </a:r>
          </a:p>
        </p:txBody>
      </p:sp>
      <p:sp>
        <p:nvSpPr>
          <p:cNvPr id="173" name="النبي"/>
          <p:cNvSpPr txBox="1"/>
          <p:nvPr/>
        </p:nvSpPr>
        <p:spPr>
          <a:xfrm>
            <a:off x="16557029" y="8357966"/>
            <a:ext cx="2629592" cy="1061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النبي</a:t>
            </a:r>
          </a:p>
        </p:txBody>
      </p:sp>
      <p:sp>
        <p:nvSpPr>
          <p:cNvPr id="174" name="تمرين"/>
          <p:cNvSpPr/>
          <p:nvPr/>
        </p:nvSpPr>
        <p:spPr>
          <a:xfrm>
            <a:off x="19396499" y="682321"/>
            <a:ext cx="4537292" cy="1908877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فيديو"/>
          <p:cNvSpPr/>
          <p:nvPr/>
        </p:nvSpPr>
        <p:spPr>
          <a:xfrm flipH="1">
            <a:off x="18976609" y="3706336"/>
            <a:ext cx="3400660" cy="1904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7" name="مهن الأنبياء عليهم السلام :"/>
          <p:cNvSpPr/>
          <p:nvPr/>
        </p:nvSpPr>
        <p:spPr>
          <a:xfrm>
            <a:off x="2707761" y="580925"/>
            <a:ext cx="18968478" cy="2122532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1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مهن الأنبياء عليهم السلام :</a:t>
            </a:r>
          </a:p>
        </p:txBody>
      </p:sp>
      <p:sp>
        <p:nvSpPr>
          <p:cNvPr id="178" name="آدم"/>
          <p:cNvSpPr txBox="1"/>
          <p:nvPr/>
        </p:nvSpPr>
        <p:spPr>
          <a:xfrm>
            <a:off x="18546942" y="4064702"/>
            <a:ext cx="4620730" cy="1187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آدم</a:t>
            </a:r>
          </a:p>
        </p:txBody>
      </p:sp>
      <p:sp>
        <p:nvSpPr>
          <p:cNvPr id="179" name="كان خياطاً"/>
          <p:cNvSpPr/>
          <p:nvPr/>
        </p:nvSpPr>
        <p:spPr>
          <a:xfrm>
            <a:off x="1023175" y="3977587"/>
            <a:ext cx="6157701" cy="15547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كان خياطاً</a:t>
            </a:r>
          </a:p>
        </p:txBody>
      </p:sp>
      <p:sp>
        <p:nvSpPr>
          <p:cNvPr id="180" name="كان حراثاً"/>
          <p:cNvSpPr/>
          <p:nvPr/>
        </p:nvSpPr>
        <p:spPr>
          <a:xfrm>
            <a:off x="978764" y="10309179"/>
            <a:ext cx="6246523" cy="165437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8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كان حراثاً</a:t>
            </a:r>
          </a:p>
        </p:txBody>
      </p:sp>
      <p:sp>
        <p:nvSpPr>
          <p:cNvPr id="181" name="كان نجاراً"/>
          <p:cNvSpPr/>
          <p:nvPr/>
        </p:nvSpPr>
        <p:spPr>
          <a:xfrm>
            <a:off x="1043412" y="6020944"/>
            <a:ext cx="6117226" cy="167411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6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كان نجاراً</a:t>
            </a:r>
          </a:p>
        </p:txBody>
      </p:sp>
      <p:sp>
        <p:nvSpPr>
          <p:cNvPr id="182" name="فيديو"/>
          <p:cNvSpPr/>
          <p:nvPr/>
        </p:nvSpPr>
        <p:spPr>
          <a:xfrm flipH="1">
            <a:off x="18864491" y="6238652"/>
            <a:ext cx="3624895" cy="20298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3" name="فيديو"/>
          <p:cNvSpPr/>
          <p:nvPr/>
        </p:nvSpPr>
        <p:spPr>
          <a:xfrm flipH="1">
            <a:off x="18759456" y="8756540"/>
            <a:ext cx="3834966" cy="214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4" name="نوح"/>
          <p:cNvSpPr txBox="1"/>
          <p:nvPr/>
        </p:nvSpPr>
        <p:spPr>
          <a:xfrm>
            <a:off x="19245319" y="9254898"/>
            <a:ext cx="3569683" cy="12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3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نوح</a:t>
            </a:r>
          </a:p>
        </p:txBody>
      </p:sp>
      <p:sp>
        <p:nvSpPr>
          <p:cNvPr id="185" name="إدريس"/>
          <p:cNvSpPr txBox="1"/>
          <p:nvPr/>
        </p:nvSpPr>
        <p:spPr>
          <a:xfrm>
            <a:off x="19005999" y="6566987"/>
            <a:ext cx="4048323" cy="12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3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إدريس</a:t>
            </a:r>
          </a:p>
        </p:txBody>
      </p:sp>
      <p:sp>
        <p:nvSpPr>
          <p:cNvPr id="186" name="تمرين"/>
          <p:cNvSpPr/>
          <p:nvPr/>
        </p:nvSpPr>
        <p:spPr>
          <a:xfrm>
            <a:off x="19396499" y="682321"/>
            <a:ext cx="4537292" cy="1908877"/>
          </a:xfrm>
          <a:prstGeom prst="rect">
            <a:avLst/>
          </a:prstGeom>
          <a:solidFill>
            <a:srgbClr val="BDBBB9"/>
          </a:solidFill>
          <a:ln w="317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8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187" name="فيديو"/>
          <p:cNvSpPr/>
          <p:nvPr/>
        </p:nvSpPr>
        <p:spPr>
          <a:xfrm flipH="1">
            <a:off x="18759456" y="11219526"/>
            <a:ext cx="3834966" cy="2147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6" y="0"/>
                </a:moveTo>
                <a:cubicBezTo>
                  <a:pt x="623" y="0"/>
                  <a:pt x="0" y="1113"/>
                  <a:pt x="0" y="2475"/>
                </a:cubicBezTo>
                <a:lnTo>
                  <a:pt x="0" y="19125"/>
                </a:lnTo>
                <a:cubicBezTo>
                  <a:pt x="0" y="20487"/>
                  <a:pt x="623" y="21600"/>
                  <a:pt x="1386" y="21600"/>
                </a:cubicBezTo>
                <a:lnTo>
                  <a:pt x="15853" y="21600"/>
                </a:lnTo>
                <a:cubicBezTo>
                  <a:pt x="16616" y="21600"/>
                  <a:pt x="17239" y="20487"/>
                  <a:pt x="17239" y="19125"/>
                </a:cubicBezTo>
                <a:lnTo>
                  <a:pt x="17239" y="15008"/>
                </a:lnTo>
                <a:cubicBezTo>
                  <a:pt x="17501" y="15278"/>
                  <a:pt x="17778" y="15564"/>
                  <a:pt x="17979" y="15771"/>
                </a:cubicBezTo>
                <a:lnTo>
                  <a:pt x="21000" y="18884"/>
                </a:lnTo>
                <a:cubicBezTo>
                  <a:pt x="21330" y="19224"/>
                  <a:pt x="21600" y="18948"/>
                  <a:pt x="21600" y="18268"/>
                </a:cubicBezTo>
                <a:lnTo>
                  <a:pt x="21600" y="12039"/>
                </a:lnTo>
                <a:cubicBezTo>
                  <a:pt x="21600" y="11358"/>
                  <a:pt x="21600" y="10242"/>
                  <a:pt x="21600" y="9561"/>
                </a:cubicBezTo>
                <a:lnTo>
                  <a:pt x="21600" y="3332"/>
                </a:lnTo>
                <a:cubicBezTo>
                  <a:pt x="21600" y="2652"/>
                  <a:pt x="21330" y="2376"/>
                  <a:pt x="21000" y="2716"/>
                </a:cubicBezTo>
                <a:lnTo>
                  <a:pt x="17979" y="5829"/>
                </a:lnTo>
                <a:cubicBezTo>
                  <a:pt x="17778" y="6036"/>
                  <a:pt x="17500" y="6322"/>
                  <a:pt x="17239" y="6592"/>
                </a:cubicBezTo>
                <a:lnTo>
                  <a:pt x="17239" y="2475"/>
                </a:lnTo>
                <a:cubicBezTo>
                  <a:pt x="17239" y="1113"/>
                  <a:pt x="16616" y="0"/>
                  <a:pt x="15853" y="0"/>
                </a:cubicBezTo>
                <a:lnTo>
                  <a:pt x="1386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8" name="داوود"/>
          <p:cNvSpPr txBox="1"/>
          <p:nvPr/>
        </p:nvSpPr>
        <p:spPr>
          <a:xfrm>
            <a:off x="19019098" y="11803675"/>
            <a:ext cx="3885327" cy="12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3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داوود</a:t>
            </a:r>
          </a:p>
        </p:txBody>
      </p:sp>
      <p:sp>
        <p:nvSpPr>
          <p:cNvPr id="189" name="كان حداداً"/>
          <p:cNvSpPr/>
          <p:nvPr/>
        </p:nvSpPr>
        <p:spPr>
          <a:xfrm>
            <a:off x="1023175" y="8183673"/>
            <a:ext cx="6157701" cy="163688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8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كان حداداً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71297 -0.006004 0.142594 -0.012008 0.198694 -0.068712 C 0.254794 -0.125416 0.295696 -0.232821 0.339975 -0.311206 C 0.384255 -0.389591 0.431911 -0.438957 0.479568 -0.488323" origin="layout" pathEditMode="relative">
                                      <p:cBhvr>
                                        <p:cTn id="6" dur="18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76175 -0.020013 0.152351 -0.040027 0.214642 0.002335 C 0.276933 0.044696 0.325341 0.149432 0.367931 0.189125 C 0.410522 0.228818 0.447296 0.203468 0.484071 0.178118" origin="layout" pathEditMode="relative">
                                      <p:cBhvr>
                                        <p:cTn id="10" dur="17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0.061541 0.012675 0.123082 0.025350 0.187812 0.054703 C 0.252542 0.084056 0.320462 0.130086 0.369995 0.160106 C 0.419528 0.190126 0.450674 0.204135 0.481819 0.218145" origin="layout" pathEditMode="relative">
                                      <p:cBhvr>
                                        <p:cTn id="14" dur="16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61541 0.001334 0.123082 0.002668 0.188000 0.017678 C 0.252918 0.032688 0.321213 0.061374 0.370183 0.101734 C 0.419153 0.142094 0.448797 0.194129 0.478442 0.246163" origin="layout" pathEditMode="relative">
                                      <p:cBhvr>
                                        <p:cTn id="18" dur="17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مستطيل"/>
          <p:cNvSpPr/>
          <p:nvPr/>
        </p:nvSpPr>
        <p:spPr>
          <a:xfrm>
            <a:off x="1523600" y="4489784"/>
            <a:ext cx="21336800" cy="7319163"/>
          </a:xfrm>
          <a:prstGeom prst="rect">
            <a:avLst/>
          </a:prstGeom>
          <a:solidFill>
            <a:srgbClr val="DDD5CB"/>
          </a:solidFill>
          <a:ln w="762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2" name="مهن الأنبياء عليهم السلام :"/>
          <p:cNvSpPr/>
          <p:nvPr/>
        </p:nvSpPr>
        <p:spPr>
          <a:xfrm>
            <a:off x="2287864" y="522270"/>
            <a:ext cx="20431344" cy="294933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مهن الأنبياء عليهم السلام :</a:t>
            </a:r>
          </a:p>
        </p:txBody>
      </p:sp>
      <p:pic>
        <p:nvPicPr>
          <p:cNvPr id="193" name="IMG_3560.png" descr="IMG_3560.png"/>
          <p:cNvPicPr>
            <a:picLocks noChangeAspect="1"/>
          </p:cNvPicPr>
          <p:nvPr/>
        </p:nvPicPr>
        <p:blipFill>
          <a:blip r:embed="rId3">
            <a:extLst/>
          </a:blip>
          <a:srcRect l="4557" t="25651" r="9289" b="62088"/>
          <a:stretch>
            <a:fillRect/>
          </a:stretch>
        </p:blipFill>
        <p:spPr>
          <a:xfrm>
            <a:off x="1669058" y="4995003"/>
            <a:ext cx="21045744" cy="647971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صفحة ٤٥"/>
          <p:cNvSpPr/>
          <p:nvPr/>
        </p:nvSpPr>
        <p:spPr>
          <a:xfrm>
            <a:off x="615661" y="10450221"/>
            <a:ext cx="3339013" cy="1669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0" y="0"/>
                </a:moveTo>
                <a:cubicBezTo>
                  <a:pt x="2418" y="0"/>
                  <a:pt x="0" y="4835"/>
                  <a:pt x="0" y="10800"/>
                </a:cubicBezTo>
                <a:cubicBezTo>
                  <a:pt x="0" y="16765"/>
                  <a:pt x="2418" y="21600"/>
                  <a:pt x="5400" y="21600"/>
                </a:cubicBezTo>
                <a:lnTo>
                  <a:pt x="16200" y="21600"/>
                </a:lnTo>
                <a:cubicBezTo>
                  <a:pt x="19182" y="21600"/>
                  <a:pt x="21600" y="16765"/>
                  <a:pt x="21600" y="10800"/>
                </a:cubicBezTo>
                <a:cubicBezTo>
                  <a:pt x="21600" y="4835"/>
                  <a:pt x="19182" y="0"/>
                  <a:pt x="16200" y="0"/>
                </a:cubicBezTo>
                <a:lnTo>
                  <a:pt x="5400" y="0"/>
                </a:lnTo>
                <a:close/>
              </a:path>
            </a:pathLst>
          </a:custGeom>
          <a:solidFill>
            <a:srgbClr val="DDD5C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صفحة ٤٥</a:t>
            </a:r>
          </a:p>
        </p:txBody>
      </p:sp>
      <p:sp>
        <p:nvSpPr>
          <p:cNvPr id="195" name="البناء"/>
          <p:cNvSpPr txBox="1"/>
          <p:nvPr/>
        </p:nvSpPr>
        <p:spPr>
          <a:xfrm>
            <a:off x="-1160864" y="9761319"/>
            <a:ext cx="19429889" cy="1289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البناء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مستطيل"/>
          <p:cNvSpPr/>
          <p:nvPr/>
        </p:nvSpPr>
        <p:spPr>
          <a:xfrm>
            <a:off x="2862211" y="4377873"/>
            <a:ext cx="21615333" cy="3415427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98" name="عمل الرسولﷺ في صغره"/>
          <p:cNvSpPr/>
          <p:nvPr/>
        </p:nvSpPr>
        <p:spPr>
          <a:xfrm>
            <a:off x="2287864" y="522270"/>
            <a:ext cx="20431344" cy="2949337"/>
          </a:xfrm>
          <a:prstGeom prst="roundRect">
            <a:avLst>
              <a:gd name="adj" fmla="val 50000"/>
            </a:avLst>
          </a:prstGeom>
          <a:solidFill>
            <a:srgbClr val="C4BDB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عمل الرسولﷺ في صغره</a:t>
            </a:r>
          </a:p>
        </p:txBody>
      </p:sp>
      <p:sp>
        <p:nvSpPr>
          <p:cNvPr id="199" name="نشأ النبي  ﷺ مع عمه أبو طالب وكان فقيراً كثير الأولاد فاشتغل بمهنة رعي الغنم ليساعد عمه ."/>
          <p:cNvSpPr txBox="1"/>
          <p:nvPr/>
        </p:nvSpPr>
        <p:spPr>
          <a:xfrm>
            <a:off x="3342551" y="4963513"/>
            <a:ext cx="20654653" cy="261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نشأ النبي  ﷺ مع عمه </a:t>
            </a:r>
            <a:r>
              <a:rPr>
                <a:solidFill>
                  <a:srgbClr val="0042A9"/>
                </a:solidFill>
              </a:rPr>
              <a:t>أبو طالب</a:t>
            </a:r>
            <a:r>
              <a:t> وكان فقيراً كثير الأولاد فاشتغل بمهنة </a:t>
            </a:r>
            <a:r>
              <a:rPr>
                <a:solidFill>
                  <a:srgbClr val="8D8602"/>
                </a:solidFill>
              </a:rPr>
              <a:t>رعي الغنم</a:t>
            </a:r>
            <a:r>
              <a:t> ليساعد عمه .</a:t>
            </a:r>
          </a:p>
        </p:txBody>
      </p:sp>
      <p:pic>
        <p:nvPicPr>
          <p:cNvPr id="200" name="IMG_1919.png" descr="IMG_19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3515" y="487480"/>
            <a:ext cx="5225046" cy="301891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مستطيل"/>
          <p:cNvSpPr/>
          <p:nvPr/>
        </p:nvSpPr>
        <p:spPr>
          <a:xfrm>
            <a:off x="57770" y="9541940"/>
            <a:ext cx="20842701" cy="3203443"/>
          </a:xfrm>
          <a:prstGeom prst="rect">
            <a:avLst/>
          </a:prstGeom>
          <a:solidFill>
            <a:srgbClr val="DDD5CB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2" name="مهنة رعي الغنم مهنة عمل بها جميع الأنبياء ."/>
          <p:cNvSpPr txBox="1"/>
          <p:nvPr/>
        </p:nvSpPr>
        <p:spPr>
          <a:xfrm>
            <a:off x="9296" y="10443875"/>
            <a:ext cx="20939648" cy="1289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مهنة رعي الغنم مهنة عمل بها جميع الأنبياء .</a:t>
            </a:r>
          </a:p>
        </p:txBody>
      </p:sp>
      <p:pic>
        <p:nvPicPr>
          <p:cNvPr id="203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904" y="5758498"/>
            <a:ext cx="5618966" cy="5618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