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032" r:id="rId1"/>
  </p:sldMasterIdLst>
  <p:notesMasterIdLst>
    <p:notesMasterId r:id="rId14"/>
  </p:notesMasterIdLst>
  <p:sldIdLst>
    <p:sldId id="263" r:id="rId2"/>
    <p:sldId id="256" r:id="rId3"/>
    <p:sldId id="257" r:id="rId4"/>
    <p:sldId id="266" r:id="rId5"/>
    <p:sldId id="258" r:id="rId6"/>
    <p:sldId id="260" r:id="rId7"/>
    <p:sldId id="261" r:id="rId8"/>
    <p:sldId id="262" r:id="rId9"/>
    <p:sldId id="268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975" autoAdjust="0"/>
    <p:restoredTop sz="94660"/>
  </p:normalViewPr>
  <p:slideViewPr>
    <p:cSldViewPr>
      <p:cViewPr varScale="1">
        <p:scale>
          <a:sx n="55" d="100"/>
          <a:sy n="55" d="100"/>
        </p:scale>
        <p:origin x="647" y="4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672A683-9106-478A-8643-8D6E08703FD8}" type="datetimeFigureOut">
              <a:rPr lang="ar-KW" smtClean="0"/>
              <a:t>23/11/1443</a:t>
            </a:fld>
            <a:endParaRPr lang="ar-K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9B574D6-6ECD-4455-AA18-D8A06E8F314F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7757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37AEB9E-65B7-19BF-A9AE-0EE26300CD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ar-SA"/>
              <a:t>انقر لتحرير نمط عنوان الشكل الرئيسي</a:t>
            </a:r>
            <a:endParaRPr lang="en-GB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9871E91-9AC6-0543-99D3-540CB7B15C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GB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450A1CD-ECDD-A986-63C8-59035F4ED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8666-BDBA-4ECB-8ACF-66DFAB764227}" type="datetimeFigureOut">
              <a:rPr lang="ar-KW" smtClean="0"/>
              <a:t>23/11/1443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5FAD545-1A76-7BDB-56EB-F2DB8E56F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A117D47-B79C-44CF-AA04-D8B4B981E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8010-2FF3-4C24-939C-519F6DA6D8B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346324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9C4F256-D18A-9EA7-1636-6E0D3F86D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GB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BEA6B83-FDE8-8A34-DCE0-E417FA9571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GB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01A77CD-9C11-524E-BF7A-211ECA430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8666-BDBA-4ECB-8ACF-66DFAB764227}" type="datetimeFigureOut">
              <a:rPr lang="ar-KW" smtClean="0"/>
              <a:t>23/11/1443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D6D8187-AD3E-0A4E-9B4C-42AFF42D9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57A81EC-5587-A4FB-9974-0F93DF516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8010-2FF3-4C24-939C-519F6DA6D8B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374578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6AFEF264-66F4-0D1C-A09D-CD8BC02D71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GB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8C9F616-E560-8D64-C7D1-06631EBDBE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GB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500D80F-9ADE-8EA8-86DF-93A5AB700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8666-BDBA-4ECB-8ACF-66DFAB764227}" type="datetimeFigureOut">
              <a:rPr lang="ar-KW" smtClean="0"/>
              <a:t>23/11/1443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77082AA-53E4-2FF4-5F15-F52942B74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058F7FE-EB17-3028-534B-5C5BE72DA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8010-2FF3-4C24-939C-519F6DA6D8B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561920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B1E0968-4A0A-A313-60C8-238D8D54D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GB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18FF91C-1D39-DCDF-3B8D-0B1C5278A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GB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ECDF806-EB14-2206-27CB-899DB16E8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8666-BDBA-4ECB-8ACF-66DFAB764227}" type="datetimeFigureOut">
              <a:rPr lang="ar-KW" smtClean="0"/>
              <a:t>23/11/1443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1686DC0-EE40-25ED-A8EA-BB9B4132C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BC24571-0E8E-54EE-257C-B5E6EE430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8010-2FF3-4C24-939C-519F6DA6D8B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705932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98D1121-A666-14AA-F757-23720C986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ar-SA"/>
              <a:t>انقر لتحرير نمط عنوان الشكل الرئيسي</a:t>
            </a:r>
            <a:endParaRPr lang="en-GB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4718438-BAEA-D3AC-9951-1831EB7C9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C93AD82-CD05-E688-40B0-E060038F7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8666-BDBA-4ECB-8ACF-66DFAB764227}" type="datetimeFigureOut">
              <a:rPr lang="ar-KW" smtClean="0"/>
              <a:t>23/11/1443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6A4EA05-7E3C-A96D-D384-2768AF4AC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248DD7F-604B-8DDD-212A-69D8769DD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8010-2FF3-4C24-939C-519F6DA6D8B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04405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CBEDEA6-6FE4-32DB-2C39-896CF139E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GB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07641E1-8666-6748-7EA4-3020504D14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GB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C3A3924-26B7-8305-7FBE-C7176EDD8A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GB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7A518D8-3A44-3580-24AC-69D8C795E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8666-BDBA-4ECB-8ACF-66DFAB764227}" type="datetimeFigureOut">
              <a:rPr lang="ar-KW" smtClean="0"/>
              <a:t>23/11/1443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E7C25C2-C93E-05E0-E2BA-5FDC55A40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DCA02B9-20B8-05BC-AA0C-4D9F7D164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8010-2FF3-4C24-939C-519F6DA6D8B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5566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F9D9928-7C51-2D7E-EE9B-61C72AAA0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GB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34434DC-C766-AA34-6B44-C1EA239C0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24B7786-9262-BF34-9857-4FD217F62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GB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F694C7BA-C4F5-64C3-2F5C-753D583071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E45427F-8298-C538-48EC-3802CE0EE1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GB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90AC2A03-9D89-F7D3-7962-FCC52D2DE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8666-BDBA-4ECB-8ACF-66DFAB764227}" type="datetimeFigureOut">
              <a:rPr lang="ar-KW" smtClean="0"/>
              <a:t>23/11/1443</a:t>
            </a:fld>
            <a:endParaRPr lang="ar-KW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057EC4C6-38E3-178F-FFF9-19E3FA25B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638447B4-3754-5154-2C8C-E3E4D8AD6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8010-2FF3-4C24-939C-519F6DA6D8B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262888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8C4D9CE-E288-259B-425F-BF5D5AB37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GB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8B2CAB66-7AAE-D4FE-961C-F52811510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8666-BDBA-4ECB-8ACF-66DFAB764227}" type="datetimeFigureOut">
              <a:rPr lang="ar-KW" smtClean="0"/>
              <a:t>23/11/1443</a:t>
            </a:fld>
            <a:endParaRPr lang="ar-KW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37541B01-5053-A9AD-EB1F-76553187B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2804EDA4-3D16-B0E6-5843-C4F6668E4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8010-2FF3-4C24-939C-519F6DA6D8B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398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0669F3A6-DCBB-9602-EA6F-F9A731F59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8666-BDBA-4ECB-8ACF-66DFAB764227}" type="datetimeFigureOut">
              <a:rPr lang="ar-KW" smtClean="0"/>
              <a:t>23/11/1443</a:t>
            </a:fld>
            <a:endParaRPr lang="ar-KW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2F0047AC-C631-3238-82AC-B54714ACA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4A9A5791-0E9B-88DC-5B43-C239EB23E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8010-2FF3-4C24-939C-519F6DA6D8B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71673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0D62A21-233C-4887-DA4C-26B8716DC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GB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5B5F35F-8214-3588-5452-25521CCBE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GB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3123728-4555-95D5-617F-BA0FB5C6EA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3953725-1F97-CB47-A6D1-FC048C12E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8666-BDBA-4ECB-8ACF-66DFAB764227}" type="datetimeFigureOut">
              <a:rPr lang="ar-KW" smtClean="0"/>
              <a:t>23/11/1443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40A10FF-0586-22B5-4D1A-9578062B1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2F26C76-A917-D6ED-0B35-76D494089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8010-2FF3-4C24-939C-519F6DA6D8B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4118720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C22A9E3-94BC-0AA2-9046-827BB02F3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GB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4ED90352-3F12-966F-329B-325F88AEA0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590B0D8-CCBE-AC61-22A1-736C60B7F5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09E91AB-2796-6A29-DFD7-8FE2BBB99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8666-BDBA-4ECB-8ACF-66DFAB764227}" type="datetimeFigureOut">
              <a:rPr lang="ar-KW" smtClean="0"/>
              <a:t>23/11/1443</a:t>
            </a:fld>
            <a:endParaRPr lang="ar-KW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66D8614-6F57-6F15-7FE0-8B4EE8675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ADA2574-7131-074D-59A7-5B8CAF2E4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8010-2FF3-4C24-939C-519F6DA6D8B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602475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3DE918C6-5D09-9FA3-FF9C-CADFEE7C0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GB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5A0B985-CB45-D3E8-ED15-EDD64D6FA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GB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15A2EA-6BDA-D946-186A-6B5C4537AB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D8666-BDBA-4ECB-8ACF-66DFAB764227}" type="datetimeFigureOut">
              <a:rPr lang="ar-KW" smtClean="0"/>
              <a:t>23/11/1443</a:t>
            </a:fld>
            <a:endParaRPr lang="ar-KW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5437CC5-0706-4D07-9C68-F98443434B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729B2CB-74E6-8CD5-39B2-710A498A18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E8010-2FF3-4C24-939C-519F6DA6D8B1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900021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r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924944"/>
            <a:ext cx="7128792" cy="238760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ar-KW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المواد الموصلة و المواد العازلة </a:t>
            </a:r>
            <a:br>
              <a:rPr lang="ar-SA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ar-KW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و</a:t>
            </a:r>
            <a:br>
              <a:rPr lang="ar-SA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ar-KW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مواد شبه موصلة </a:t>
            </a: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E6E4AFD4-00C4-0358-DFFE-A863B29366D8}"/>
              </a:ext>
            </a:extLst>
          </p:cNvPr>
          <p:cNvSpPr txBox="1"/>
          <p:nvPr/>
        </p:nvSpPr>
        <p:spPr>
          <a:xfrm>
            <a:off x="2051720" y="1772816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b="1" u="sng" dirty="0"/>
              <a:t>الدرس الخامس </a:t>
            </a:r>
            <a:endParaRPr lang="en-GB" sz="4800" b="1" u="sng" dirty="0"/>
          </a:p>
        </p:txBody>
      </p:sp>
    </p:spTree>
    <p:extLst>
      <p:ext uri="{BB962C8B-B14F-4D97-AF65-F5344CB8AC3E}">
        <p14:creationId xmlns:p14="http://schemas.microsoft.com/office/powerpoint/2010/main" val="548993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60648"/>
            <a:ext cx="8136904" cy="747897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3200" b="1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مواد شبه موصلة</a:t>
            </a:r>
          </a:p>
          <a:p>
            <a:pPr algn="ctr"/>
            <a:endParaRPr lang="ar-KW" sz="2800" b="1" u="sng" dirty="0">
              <a:solidFill>
                <a:srgbClr val="FF0000"/>
              </a:solidFill>
            </a:endParaRPr>
          </a:p>
          <a:p>
            <a:r>
              <a:rPr lang="ar-KW" sz="2800" b="1" u="sng" dirty="0">
                <a:solidFill>
                  <a:srgbClr val="FF0000"/>
                </a:solidFill>
              </a:rPr>
              <a:t>*تعريف مواد شبه موصلة</a:t>
            </a:r>
            <a:r>
              <a:rPr lang="ar-KW" sz="2800" b="1" dirty="0">
                <a:solidFill>
                  <a:srgbClr val="FF0000"/>
                </a:solidFill>
              </a:rPr>
              <a:t>:</a:t>
            </a:r>
            <a:endParaRPr lang="ar-SA" sz="2800" b="1" dirty="0">
              <a:solidFill>
                <a:srgbClr val="FF0000"/>
              </a:solidFill>
            </a:endParaRPr>
          </a:p>
          <a:p>
            <a:endParaRPr lang="ar-KW" sz="2800" b="1" dirty="0"/>
          </a:p>
          <a:p>
            <a:r>
              <a:rPr lang="ar-KW" sz="2800" b="1" dirty="0">
                <a:solidFill>
                  <a:srgbClr val="002060"/>
                </a:solidFill>
              </a:rPr>
              <a:t>هي المواد التي تكون عازلة تماماً عند درجة حرارة الصفر المطلق و تزداد جودتها للتوصيل كلما ارتفعت درجة حرارتها حيث تصبح موصل جيد عند درجات الحرارة المرتفعة .</a:t>
            </a:r>
          </a:p>
          <a:p>
            <a:endParaRPr lang="ar-KW" sz="2800" b="1" dirty="0"/>
          </a:p>
          <a:p>
            <a:r>
              <a:rPr lang="ar-KW" sz="2800" b="1" u="sng" dirty="0">
                <a:solidFill>
                  <a:srgbClr val="00B050"/>
                </a:solidFill>
              </a:rPr>
              <a:t>*أمثلة على مواد شبه موصلة :</a:t>
            </a:r>
          </a:p>
          <a:p>
            <a:endParaRPr lang="ar-KW" sz="2800" b="1" u="sng" dirty="0"/>
          </a:p>
          <a:p>
            <a:r>
              <a:rPr lang="ar-KW" sz="2800" b="1" dirty="0">
                <a:solidFill>
                  <a:srgbClr val="002060"/>
                </a:solidFill>
              </a:rPr>
              <a:t>1)السيلكون .                                     2) الجرمانيوم.</a:t>
            </a:r>
          </a:p>
          <a:p>
            <a:endParaRPr lang="ar-KW" sz="2800" b="1" dirty="0"/>
          </a:p>
          <a:p>
            <a:endParaRPr lang="ar-KW" sz="2800" b="1" dirty="0"/>
          </a:p>
          <a:p>
            <a:endParaRPr lang="ar-KW" sz="2800" b="1" dirty="0"/>
          </a:p>
          <a:p>
            <a:endParaRPr lang="ar-KW" sz="2800" b="1" dirty="0"/>
          </a:p>
          <a:p>
            <a:endParaRPr lang="ar-KW" sz="2800" b="1" dirty="0"/>
          </a:p>
          <a:p>
            <a:endParaRPr lang="ar-KW" sz="2800" b="1" dirty="0"/>
          </a:p>
        </p:txBody>
      </p:sp>
    </p:spTree>
    <p:extLst>
      <p:ext uri="{BB962C8B-B14F-4D97-AF65-F5344CB8AC3E}">
        <p14:creationId xmlns:p14="http://schemas.microsoft.com/office/powerpoint/2010/main" val="2135729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124744"/>
            <a:ext cx="82809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KW" sz="2400" b="1" u="sng" dirty="0"/>
          </a:p>
          <a:p>
            <a:r>
              <a:rPr lang="ar-KW" sz="2400" b="1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*من هذه المواد تصنع العناصر الإلكترونية مثل :</a:t>
            </a:r>
          </a:p>
          <a:p>
            <a:endParaRPr lang="ar-KW" sz="2000" b="1" dirty="0"/>
          </a:p>
          <a:p>
            <a:pPr marL="342900" indent="-342900">
              <a:buAutoNum type="arabicParenR"/>
            </a:pPr>
            <a:r>
              <a:rPr lang="ar-KW" sz="2400" b="1" dirty="0">
                <a:solidFill>
                  <a:srgbClr val="002060"/>
                </a:solidFill>
              </a:rPr>
              <a:t>الدايود . </a:t>
            </a:r>
            <a:r>
              <a:rPr lang="ar-KW" sz="2000" b="1" dirty="0">
                <a:solidFill>
                  <a:srgbClr val="002060"/>
                </a:solidFill>
              </a:rPr>
              <a:t>          2</a:t>
            </a:r>
            <a:r>
              <a:rPr lang="ar-KW" sz="2400" b="1" dirty="0">
                <a:solidFill>
                  <a:srgbClr val="002060"/>
                </a:solidFill>
              </a:rPr>
              <a:t>) الترانستور</a:t>
            </a:r>
            <a:r>
              <a:rPr lang="ar-KW" sz="2000" b="1" dirty="0">
                <a:solidFill>
                  <a:srgbClr val="002060"/>
                </a:solidFill>
              </a:rPr>
              <a:t>                             3</a:t>
            </a:r>
            <a:r>
              <a:rPr lang="ar-KW" sz="2400" b="1" dirty="0">
                <a:solidFill>
                  <a:srgbClr val="002060"/>
                </a:solidFill>
              </a:rPr>
              <a:t>)الدوائر المتكاملة (</a:t>
            </a:r>
            <a:r>
              <a:rPr lang="en-US" sz="2400" b="1" dirty="0">
                <a:solidFill>
                  <a:srgbClr val="002060"/>
                </a:solidFill>
              </a:rPr>
              <a:t>IC</a:t>
            </a:r>
            <a:endParaRPr lang="ar-KW" sz="2000" b="1" dirty="0">
              <a:solidFill>
                <a:srgbClr val="002060"/>
              </a:solidFill>
            </a:endParaRPr>
          </a:p>
          <a:p>
            <a:pPr marL="342900" indent="-342900">
              <a:buAutoNum type="arabicParenR"/>
            </a:pPr>
            <a:endParaRPr lang="ar-KW" sz="2000" b="1" dirty="0"/>
          </a:p>
          <a:p>
            <a:pPr marL="342900" indent="-342900">
              <a:buAutoNum type="arabicParenR"/>
            </a:pPr>
            <a:endParaRPr lang="ar-KW" sz="2000" b="1" dirty="0"/>
          </a:p>
          <a:p>
            <a:pPr marL="342900" indent="-342900">
              <a:buAutoNum type="arabicParenR"/>
            </a:pPr>
            <a:endParaRPr lang="ar-KW" sz="2000" b="1" dirty="0"/>
          </a:p>
          <a:p>
            <a:pPr marL="342900" indent="-342900">
              <a:buAutoNum type="arabicParenR"/>
            </a:pPr>
            <a:endParaRPr lang="ar-KW" sz="2000" b="1" dirty="0"/>
          </a:p>
          <a:p>
            <a:pPr marL="342900" indent="-342900">
              <a:buAutoNum type="arabicParenR"/>
            </a:pPr>
            <a:endParaRPr lang="ar-KW" sz="2000" b="1" dirty="0"/>
          </a:p>
          <a:p>
            <a:endParaRPr lang="ar-KW" sz="2400" b="1" dirty="0">
              <a:solidFill>
                <a:srgbClr val="002060"/>
              </a:solidFill>
            </a:endParaRPr>
          </a:p>
          <a:p>
            <a:r>
              <a:rPr lang="ar-KW" sz="2400" b="1" dirty="0">
                <a:solidFill>
                  <a:srgbClr val="002060"/>
                </a:solidFill>
              </a:rPr>
              <a:t>* وتدخل هذه العناصر الإلكترونية في صناعة الأجهزة الإلكترونية و أجزاء الكمبيوتر 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425" y="2897353"/>
            <a:ext cx="1728000" cy="10470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9434" y="2851406"/>
            <a:ext cx="1728000" cy="10709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851407"/>
            <a:ext cx="1728000" cy="10709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343707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237859" y="226637"/>
            <a:ext cx="2901545" cy="68580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3" name="مربع نص 2"/>
          <p:cNvSpPr txBox="1"/>
          <p:nvPr/>
        </p:nvSpPr>
        <p:spPr>
          <a:xfrm>
            <a:off x="827584" y="1009116"/>
            <a:ext cx="770485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3600" b="1" u="sng" dirty="0" err="1">
                <a:solidFill>
                  <a:srgbClr val="002060"/>
                </a:solidFill>
              </a:rPr>
              <a:t>الإنحياز</a:t>
            </a:r>
            <a:r>
              <a:rPr lang="ar-KW" sz="3600" b="1" u="sng" dirty="0">
                <a:solidFill>
                  <a:srgbClr val="002060"/>
                </a:solidFill>
              </a:rPr>
              <a:t> الأمامي و العكسي لعنصر </a:t>
            </a:r>
            <a:r>
              <a:rPr lang="ar-KW" sz="3600" b="1" u="sng" dirty="0" err="1">
                <a:solidFill>
                  <a:srgbClr val="002060"/>
                </a:solidFill>
              </a:rPr>
              <a:t>الدايود</a:t>
            </a:r>
            <a:endParaRPr lang="ar-KW" sz="3600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614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95536" y="1052736"/>
            <a:ext cx="8352928" cy="59708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sz="2000" dirty="0">
                <a:solidFill>
                  <a:srgbClr val="FF0000"/>
                </a:solidFill>
              </a:rPr>
              <a:t>*</a:t>
            </a:r>
            <a:r>
              <a:rPr lang="ar-KW" sz="2800" b="1" u="sng" dirty="0">
                <a:solidFill>
                  <a:srgbClr val="FF0000"/>
                </a:solidFill>
              </a:rPr>
              <a:t>تعريف المادة</a:t>
            </a:r>
            <a:r>
              <a:rPr lang="ar-KW" sz="2400" b="1" dirty="0">
                <a:solidFill>
                  <a:srgbClr val="FF0000"/>
                </a:solidFill>
              </a:rPr>
              <a:t>: </a:t>
            </a:r>
          </a:p>
          <a:p>
            <a:r>
              <a:rPr lang="ar-KW" sz="2400" dirty="0"/>
              <a:t>                  </a:t>
            </a:r>
            <a:r>
              <a:rPr lang="ar-KW" sz="3200" dirty="0"/>
              <a:t>هي كل ما يشغل حيزا من الفراغ</a:t>
            </a:r>
            <a:r>
              <a:rPr lang="en-US" sz="3200" dirty="0"/>
              <a:t> .</a:t>
            </a:r>
            <a:endParaRPr lang="ar-KW" sz="2800" dirty="0"/>
          </a:p>
          <a:p>
            <a:endParaRPr lang="ar-KW" sz="2400" dirty="0">
              <a:solidFill>
                <a:srgbClr val="FF0000"/>
              </a:solidFill>
            </a:endParaRPr>
          </a:p>
          <a:p>
            <a:r>
              <a:rPr lang="ar-KW" sz="2400" b="1" u="sng" dirty="0">
                <a:solidFill>
                  <a:srgbClr val="FF0000"/>
                </a:solidFill>
              </a:rPr>
              <a:t>*</a:t>
            </a:r>
            <a:r>
              <a:rPr lang="ar-KW" sz="2800" b="1" u="sng" dirty="0">
                <a:solidFill>
                  <a:srgbClr val="FF0000"/>
                </a:solidFill>
              </a:rPr>
              <a:t>حالات المادة :</a:t>
            </a:r>
          </a:p>
          <a:p>
            <a:endParaRPr lang="ar-KW" b="1" u="sng" dirty="0"/>
          </a:p>
          <a:p>
            <a:pPr marL="342900" indent="-342900">
              <a:buAutoNum type="arabicParenR"/>
            </a:pPr>
            <a:r>
              <a:rPr lang="ar-KW" sz="3600" dirty="0">
                <a:solidFill>
                  <a:srgbClr val="002060"/>
                </a:solidFill>
              </a:rPr>
              <a:t>غازية .               </a:t>
            </a:r>
            <a:r>
              <a:rPr lang="ar-KW" sz="3200" dirty="0">
                <a:solidFill>
                  <a:srgbClr val="002060"/>
                </a:solidFill>
              </a:rPr>
              <a:t>2) </a:t>
            </a:r>
            <a:r>
              <a:rPr lang="ar-KW" sz="3600" dirty="0">
                <a:solidFill>
                  <a:srgbClr val="002060"/>
                </a:solidFill>
              </a:rPr>
              <a:t>سائلة .           </a:t>
            </a:r>
            <a:r>
              <a:rPr lang="ar-KW" sz="3200" dirty="0">
                <a:solidFill>
                  <a:srgbClr val="002060"/>
                </a:solidFill>
              </a:rPr>
              <a:t>3) </a:t>
            </a:r>
            <a:r>
              <a:rPr lang="ar-KW" sz="3600" dirty="0">
                <a:solidFill>
                  <a:srgbClr val="002060"/>
                </a:solidFill>
              </a:rPr>
              <a:t>صلبة </a:t>
            </a:r>
            <a:r>
              <a:rPr lang="ar-KW" sz="3200" dirty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buAutoNum type="arabicParenR"/>
            </a:pPr>
            <a:endParaRPr lang="ar-KW" dirty="0"/>
          </a:p>
          <a:p>
            <a:pPr marL="342900" indent="-342900">
              <a:buAutoNum type="arabicParenR"/>
            </a:pPr>
            <a:endParaRPr lang="ar-KW" dirty="0"/>
          </a:p>
          <a:p>
            <a:pPr marL="342900" indent="-342900">
              <a:buAutoNum type="arabicParenR"/>
            </a:pPr>
            <a:endParaRPr lang="ar-KW" dirty="0"/>
          </a:p>
          <a:p>
            <a:pPr marL="342900" indent="-342900">
              <a:buAutoNum type="arabicParenR"/>
            </a:pPr>
            <a:endParaRPr lang="ar-KW" dirty="0"/>
          </a:p>
          <a:p>
            <a:pPr marL="342900" indent="-342900">
              <a:buAutoNum type="arabicParenR"/>
            </a:pPr>
            <a:endParaRPr lang="ar-KW" dirty="0"/>
          </a:p>
          <a:p>
            <a:pPr marL="342900" indent="-342900">
              <a:buAutoNum type="arabicParenR"/>
            </a:pPr>
            <a:endParaRPr lang="ar-KW" dirty="0"/>
          </a:p>
          <a:p>
            <a:pPr marL="342900" indent="-342900">
              <a:buAutoNum type="arabicParenR"/>
            </a:pPr>
            <a:endParaRPr lang="ar-KW" dirty="0"/>
          </a:p>
          <a:p>
            <a:pPr marL="342900" indent="-342900">
              <a:buAutoNum type="arabicParenR"/>
            </a:pPr>
            <a:endParaRPr lang="ar-KW" dirty="0"/>
          </a:p>
          <a:p>
            <a:endParaRPr lang="ar-KW" dirty="0"/>
          </a:p>
          <a:p>
            <a:pPr marL="342900" indent="-342900">
              <a:buAutoNum type="arabicParenR"/>
            </a:pPr>
            <a:endParaRPr lang="ar-KW" dirty="0"/>
          </a:p>
          <a:p>
            <a:pPr marL="342900" indent="-342900">
              <a:buAutoNum type="arabicParenR"/>
            </a:pPr>
            <a:endParaRPr lang="ar-KW" dirty="0"/>
          </a:p>
          <a:p>
            <a:endParaRPr lang="ar-KW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221088"/>
            <a:ext cx="6336704" cy="1828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664045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1952" y="1061120"/>
            <a:ext cx="77768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KW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188640"/>
            <a:ext cx="7632848" cy="133267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KW" sz="2400" dirty="0"/>
          </a:p>
          <a:p>
            <a:r>
              <a:rPr lang="ar-KW" sz="2400" dirty="0"/>
              <a:t>*</a:t>
            </a:r>
            <a:r>
              <a:rPr lang="ar-KW" sz="2800" dirty="0"/>
              <a:t>تتكون المادة من أجزاء متناهية في الصغر لا يمكن رؤيتها بالعين المجردة . و هذا الجزء الصغير يسمى </a:t>
            </a:r>
            <a:r>
              <a:rPr lang="ar-KW" sz="2800" b="1" u="sng" dirty="0">
                <a:solidFill>
                  <a:srgbClr val="FF0000"/>
                </a:solidFill>
              </a:rPr>
              <a:t>الذرة .</a:t>
            </a:r>
          </a:p>
          <a:p>
            <a:endParaRPr lang="ar-KW" sz="2800" dirty="0"/>
          </a:p>
          <a:p>
            <a:endParaRPr lang="ar-KW" sz="2400" dirty="0"/>
          </a:p>
          <a:p>
            <a:endParaRPr lang="ar-KW" sz="2400" dirty="0"/>
          </a:p>
          <a:p>
            <a:endParaRPr lang="ar-KW" sz="2400" dirty="0"/>
          </a:p>
          <a:p>
            <a:endParaRPr lang="ar-KW" sz="2400" dirty="0"/>
          </a:p>
          <a:p>
            <a:endParaRPr lang="ar-KW" sz="2400" dirty="0"/>
          </a:p>
          <a:p>
            <a:pPr marL="285750" indent="-285750">
              <a:buFont typeface="Arial" charset="0"/>
              <a:buChar char="•"/>
            </a:pPr>
            <a:r>
              <a:rPr lang="ar-KW" sz="2800" b="1" u="sng" dirty="0">
                <a:solidFill>
                  <a:srgbClr val="FF0000"/>
                </a:solidFill>
              </a:rPr>
              <a:t>مكونات الذرة :</a:t>
            </a:r>
          </a:p>
          <a:p>
            <a:r>
              <a:rPr lang="ar-KW" sz="2400" dirty="0"/>
              <a:t>               1</a:t>
            </a:r>
            <a:r>
              <a:rPr lang="ar-KW" sz="2400" b="1" dirty="0"/>
              <a:t>) الكترونات            و هي ذات شحنة كهربية سالبة .</a:t>
            </a:r>
          </a:p>
          <a:p>
            <a:r>
              <a:rPr lang="ar-KW" sz="2400" b="1" dirty="0"/>
              <a:t>               2) البروتون            و هي ذات شحنة كهربية موجبة .</a:t>
            </a:r>
          </a:p>
          <a:p>
            <a:r>
              <a:rPr lang="ar-KW" sz="2400" b="1" dirty="0"/>
              <a:t>               3) النيترون             و هي عديمة الشحنة .</a:t>
            </a:r>
          </a:p>
          <a:p>
            <a:endParaRPr lang="ar-KW" sz="2800" dirty="0"/>
          </a:p>
          <a:p>
            <a:endParaRPr lang="ar-KW" sz="2400" dirty="0"/>
          </a:p>
          <a:p>
            <a:endParaRPr lang="ar-KW" sz="2400" dirty="0"/>
          </a:p>
          <a:p>
            <a:endParaRPr lang="ar-KW" sz="2400" dirty="0"/>
          </a:p>
          <a:p>
            <a:endParaRPr lang="ar-KW" sz="2400" dirty="0"/>
          </a:p>
          <a:p>
            <a:endParaRPr lang="ar-KW" sz="2400" dirty="0"/>
          </a:p>
          <a:p>
            <a:endParaRPr lang="ar-KW" sz="2400" dirty="0"/>
          </a:p>
          <a:p>
            <a:endParaRPr lang="ar-KW" sz="2400" dirty="0"/>
          </a:p>
          <a:p>
            <a:endParaRPr lang="ar-KW" sz="2400" dirty="0"/>
          </a:p>
          <a:p>
            <a:endParaRPr lang="ar-KW" sz="2400" dirty="0"/>
          </a:p>
          <a:p>
            <a:endParaRPr lang="ar-KW" sz="2400" dirty="0"/>
          </a:p>
          <a:p>
            <a:endParaRPr lang="ar-KW" sz="2400" dirty="0"/>
          </a:p>
          <a:p>
            <a:endParaRPr lang="ar-KW" sz="2400" dirty="0"/>
          </a:p>
          <a:p>
            <a:endParaRPr lang="ar-KW" sz="2400" dirty="0"/>
          </a:p>
          <a:p>
            <a:endParaRPr lang="ar-KW" sz="2400" dirty="0"/>
          </a:p>
          <a:p>
            <a:endParaRPr lang="ar-KW" sz="2400" dirty="0"/>
          </a:p>
          <a:p>
            <a:endParaRPr lang="ar-KW" sz="2400" dirty="0"/>
          </a:p>
          <a:p>
            <a:endParaRPr lang="ar-KW" sz="2400" dirty="0"/>
          </a:p>
          <a:p>
            <a:endParaRPr lang="ar-KW" sz="2400" dirty="0"/>
          </a:p>
          <a:p>
            <a:endParaRPr lang="ar-KW" sz="2400" dirty="0"/>
          </a:p>
          <a:p>
            <a:r>
              <a:rPr lang="ar-KW" sz="2400" dirty="0"/>
              <a:t>  </a:t>
            </a:r>
          </a:p>
          <a:p>
            <a:endParaRPr lang="ar-KW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772816"/>
            <a:ext cx="3113404" cy="1981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cxnSp>
        <p:nvCxnSpPr>
          <p:cNvPr id="8" name="Straight Arrow Connector 7"/>
          <p:cNvCxnSpPr/>
          <p:nvPr/>
        </p:nvCxnSpPr>
        <p:spPr>
          <a:xfrm flipH="1">
            <a:off x="5350341" y="436510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367609" y="4797152"/>
            <a:ext cx="5549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350341" y="5157192"/>
            <a:ext cx="5549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7737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3166" y="1105244"/>
            <a:ext cx="8337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نقارن بين ذرة عنصر </a:t>
            </a:r>
            <a:r>
              <a:rPr lang="ar-SA" sz="2800" b="1" dirty="0">
                <a:solidFill>
                  <a:srgbClr val="CC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النحاس</a:t>
            </a:r>
            <a:r>
              <a:rPr lang="ar-SA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و ذرة عنصر </a:t>
            </a:r>
            <a:r>
              <a:rPr lang="ar-SA" sz="28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الكبريت 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6056" y="4956240"/>
            <a:ext cx="32713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b="1" dirty="0">
                <a:solidFill>
                  <a:srgbClr val="CC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ذرة عنصر النحاس تحتوي في مدارها الأخير على إلكترون واحد </a:t>
            </a:r>
            <a:endParaRPr lang="en-US" sz="2400" b="1" dirty="0">
              <a:solidFill>
                <a:srgbClr val="CC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5006232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ذرة عنصر الكبريت تحتوي في مدارها الأخير على ٦ إلكترونات</a:t>
            </a:r>
            <a:r>
              <a:rPr lang="ar-SA" sz="2200" b="1" dirty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2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065923"/>
            <a:ext cx="3384376" cy="25152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065923"/>
            <a:ext cx="3600400" cy="25872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69596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640"/>
            <a:ext cx="8424936" cy="159736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endParaRPr lang="ar-SA" sz="3200" b="1" u="sng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ar-KW" sz="3200" b="1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المواد الموصلة </a:t>
            </a:r>
          </a:p>
          <a:p>
            <a:pPr algn="ctr"/>
            <a:endParaRPr lang="ar-SA" sz="2400" b="1" u="sng" dirty="0"/>
          </a:p>
          <a:p>
            <a:pPr algn="ctr"/>
            <a:endParaRPr lang="ar-KW" sz="2400" b="1" u="sng" dirty="0"/>
          </a:p>
          <a:p>
            <a:pPr marL="285750" indent="-285750">
              <a:buFont typeface="Arial" charset="0"/>
              <a:buChar char="•"/>
            </a:pPr>
            <a:r>
              <a:rPr lang="ar-KW" sz="2800" b="1" u="sng" dirty="0">
                <a:solidFill>
                  <a:srgbClr val="FF0000"/>
                </a:solidFill>
              </a:rPr>
              <a:t>تعريف المادة الموصلة </a:t>
            </a:r>
            <a:r>
              <a:rPr lang="ar-KW" sz="2400" b="1" dirty="0">
                <a:solidFill>
                  <a:srgbClr val="FF0000"/>
                </a:solidFill>
              </a:rPr>
              <a:t>:  </a:t>
            </a:r>
            <a:endParaRPr lang="ar-KW" sz="2800" b="1" dirty="0">
              <a:solidFill>
                <a:srgbClr val="FF0000"/>
              </a:solidFill>
            </a:endParaRPr>
          </a:p>
          <a:p>
            <a:r>
              <a:rPr lang="ar-KW" sz="2800" b="1" dirty="0">
                <a:solidFill>
                  <a:srgbClr val="002060"/>
                </a:solidFill>
              </a:rPr>
              <a:t>و هي المواد التي </a:t>
            </a:r>
            <a:r>
              <a:rPr lang="ar-KW" sz="3200" b="1" dirty="0">
                <a:solidFill>
                  <a:srgbClr val="002060"/>
                </a:solidFill>
              </a:rPr>
              <a:t>تحتوي</a:t>
            </a:r>
            <a:r>
              <a:rPr lang="ar-KW" sz="2800" b="1" dirty="0">
                <a:solidFill>
                  <a:srgbClr val="002060"/>
                </a:solidFill>
              </a:rPr>
              <a:t> في ذرات على الكترونات حرة .</a:t>
            </a:r>
          </a:p>
          <a:p>
            <a:pPr marL="285750" indent="-285750">
              <a:buFont typeface="Arial" charset="0"/>
              <a:buChar char="•"/>
            </a:pPr>
            <a:endParaRPr lang="ar-KW" sz="2800" b="1" u="sng" dirty="0"/>
          </a:p>
          <a:p>
            <a:r>
              <a:rPr lang="ar-KW" sz="2800" b="1" u="sng" dirty="0">
                <a:solidFill>
                  <a:schemeClr val="accent6"/>
                </a:solidFill>
              </a:rPr>
              <a:t>* تنقسم المواد الموصلة من حيث توصيلها :</a:t>
            </a:r>
          </a:p>
          <a:p>
            <a:pPr marL="285750" indent="-285750">
              <a:buFont typeface="Arial" charset="0"/>
              <a:buChar char="•"/>
            </a:pPr>
            <a:endParaRPr lang="ar-KW" sz="2400" b="1" dirty="0"/>
          </a:p>
          <a:p>
            <a:pPr marL="514350" indent="-514350">
              <a:buAutoNum type="arabicParenR"/>
            </a:pPr>
            <a:r>
              <a:rPr lang="ar-KW" sz="2800" b="1" dirty="0">
                <a:solidFill>
                  <a:srgbClr val="002060"/>
                </a:solidFill>
              </a:rPr>
              <a:t>جيدة التوصل </a:t>
            </a:r>
            <a:r>
              <a:rPr lang="ar-SA" sz="2800" b="1" dirty="0">
                <a:solidFill>
                  <a:srgbClr val="002060"/>
                </a:solidFill>
              </a:rPr>
              <a:t>.</a:t>
            </a:r>
          </a:p>
          <a:p>
            <a:pPr marL="514350" indent="-514350">
              <a:buAutoNum type="arabicParenR"/>
            </a:pPr>
            <a:r>
              <a:rPr lang="ar-KW" sz="2800" b="1" dirty="0">
                <a:solidFill>
                  <a:srgbClr val="002060"/>
                </a:solidFill>
              </a:rPr>
              <a:t>متوسطة التوصيل . </a:t>
            </a:r>
            <a:endParaRPr lang="ar-SA" sz="2800" b="1" dirty="0">
              <a:solidFill>
                <a:srgbClr val="002060"/>
              </a:solidFill>
            </a:endParaRPr>
          </a:p>
          <a:p>
            <a:pPr marL="514350" indent="-514350">
              <a:buAutoNum type="arabicParenR"/>
            </a:pPr>
            <a:r>
              <a:rPr lang="ar-KW" sz="2800" b="1" dirty="0">
                <a:solidFill>
                  <a:srgbClr val="002060"/>
                </a:solidFill>
              </a:rPr>
              <a:t>ضعيفة التوصيل</a:t>
            </a:r>
            <a:r>
              <a:rPr lang="ar-SA" sz="2800" b="1" dirty="0">
                <a:solidFill>
                  <a:srgbClr val="002060"/>
                </a:solidFill>
              </a:rPr>
              <a:t>.</a:t>
            </a:r>
            <a:endParaRPr lang="ar-KW" sz="2800" b="1" dirty="0">
              <a:solidFill>
                <a:srgbClr val="002060"/>
              </a:solidFill>
            </a:endParaRPr>
          </a:p>
          <a:p>
            <a:endParaRPr lang="ar-KW" sz="2400" b="1" dirty="0"/>
          </a:p>
          <a:p>
            <a:endParaRPr lang="ar-KW" sz="2400" b="1" dirty="0"/>
          </a:p>
          <a:p>
            <a:endParaRPr lang="ar-KW" sz="2400" b="1" dirty="0"/>
          </a:p>
          <a:p>
            <a:endParaRPr lang="ar-KW" sz="2400" b="1" dirty="0"/>
          </a:p>
          <a:p>
            <a:endParaRPr lang="ar-KW" sz="2400" b="1" dirty="0"/>
          </a:p>
          <a:p>
            <a:endParaRPr lang="ar-KW" sz="2400" b="1" dirty="0"/>
          </a:p>
          <a:p>
            <a:endParaRPr lang="ar-KW" sz="2400" b="1" dirty="0"/>
          </a:p>
          <a:p>
            <a:endParaRPr lang="ar-KW" sz="2400" b="1" dirty="0"/>
          </a:p>
          <a:p>
            <a:endParaRPr lang="ar-KW" sz="2400" b="1" dirty="0"/>
          </a:p>
          <a:p>
            <a:endParaRPr lang="ar-KW" sz="2400" b="1" dirty="0"/>
          </a:p>
          <a:p>
            <a:endParaRPr lang="ar-KW" sz="2400" b="1" dirty="0"/>
          </a:p>
          <a:p>
            <a:endParaRPr lang="ar-KW" sz="2400" b="1" dirty="0"/>
          </a:p>
          <a:p>
            <a:endParaRPr lang="ar-KW" sz="2400" b="1" dirty="0"/>
          </a:p>
          <a:p>
            <a:endParaRPr lang="ar-KW" sz="2400" b="1" dirty="0"/>
          </a:p>
          <a:p>
            <a:endParaRPr lang="ar-KW" sz="2400" b="1" dirty="0"/>
          </a:p>
          <a:p>
            <a:endParaRPr lang="ar-KW" sz="2400" b="1" dirty="0"/>
          </a:p>
          <a:p>
            <a:endParaRPr lang="ar-KW" sz="2400" b="1" dirty="0"/>
          </a:p>
          <a:p>
            <a:endParaRPr lang="ar-KW" sz="2400" b="1" dirty="0"/>
          </a:p>
          <a:p>
            <a:endParaRPr lang="ar-KW" sz="2400" b="1" dirty="0"/>
          </a:p>
          <a:p>
            <a:endParaRPr lang="ar-KW" sz="2400" b="1" dirty="0"/>
          </a:p>
          <a:p>
            <a:endParaRPr lang="ar-KW" sz="2400" b="1" dirty="0"/>
          </a:p>
          <a:p>
            <a:endParaRPr lang="ar-KW" sz="2400" b="1" dirty="0"/>
          </a:p>
          <a:p>
            <a:endParaRPr lang="ar-KW" sz="2400" b="1" dirty="0"/>
          </a:p>
          <a:p>
            <a:endParaRPr lang="ar-KW" sz="2400" b="1" dirty="0"/>
          </a:p>
          <a:p>
            <a:endParaRPr lang="ar-KW" sz="2400" b="1" dirty="0"/>
          </a:p>
          <a:p>
            <a:endParaRPr lang="ar-KW" sz="2400" b="1" dirty="0"/>
          </a:p>
          <a:p>
            <a:endParaRPr lang="ar-KW" sz="2400" b="1" dirty="0"/>
          </a:p>
          <a:p>
            <a:endParaRPr lang="ar-KW" sz="2400" b="1" dirty="0"/>
          </a:p>
          <a:p>
            <a:endParaRPr lang="ar-KW" sz="2400" b="1" dirty="0"/>
          </a:p>
        </p:txBody>
      </p:sp>
    </p:spTree>
    <p:extLst>
      <p:ext uri="{BB962C8B-B14F-4D97-AF65-F5344CB8AC3E}">
        <p14:creationId xmlns:p14="http://schemas.microsoft.com/office/powerpoint/2010/main" val="3428821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260648"/>
            <a:ext cx="7848872" cy="560153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sz="2400" b="1" u="sng" dirty="0">
                <a:solidFill>
                  <a:srgbClr val="FF0000"/>
                </a:solidFill>
              </a:rPr>
              <a:t>أمثلة على المواد الموصلة:</a:t>
            </a:r>
          </a:p>
          <a:p>
            <a:r>
              <a:rPr lang="ar-KW" sz="2400" b="1" u="sng" dirty="0"/>
              <a:t> </a:t>
            </a:r>
          </a:p>
          <a:p>
            <a:r>
              <a:rPr lang="ar-KW" sz="2400" b="1" dirty="0"/>
              <a:t>1) الفضة </a:t>
            </a:r>
            <a:r>
              <a:rPr lang="ar-KW" sz="2800" b="1" dirty="0"/>
              <a:t>.                             </a:t>
            </a:r>
            <a:r>
              <a:rPr lang="ar-KW" sz="2400" b="1" dirty="0"/>
              <a:t>2) النحاس</a:t>
            </a:r>
            <a:endParaRPr lang="ar-KW" sz="2000" b="1" dirty="0"/>
          </a:p>
          <a:p>
            <a:endParaRPr lang="ar-KW" sz="2000" b="1" u="sng" dirty="0"/>
          </a:p>
          <a:p>
            <a:endParaRPr lang="ar-KW" sz="2000" b="1" u="sng" dirty="0"/>
          </a:p>
          <a:p>
            <a:endParaRPr lang="ar-KW" sz="2000" b="1" u="sng" dirty="0"/>
          </a:p>
          <a:p>
            <a:endParaRPr lang="ar-KW" sz="2000" b="1" u="sng" dirty="0"/>
          </a:p>
          <a:p>
            <a:endParaRPr lang="ar-KW" sz="2000" b="1" u="sng" dirty="0"/>
          </a:p>
          <a:p>
            <a:endParaRPr lang="ar-KW" sz="2000" b="1" u="sng" dirty="0"/>
          </a:p>
          <a:p>
            <a:endParaRPr lang="ar-KW" sz="2000" b="1" u="sng" dirty="0"/>
          </a:p>
          <a:p>
            <a:endParaRPr lang="ar-KW" sz="2000" b="1" u="sng" dirty="0"/>
          </a:p>
          <a:p>
            <a:pPr marL="342900" indent="-342900">
              <a:buAutoNum type="arabicParenR" startAt="3"/>
            </a:pPr>
            <a:r>
              <a:rPr lang="ar-KW" sz="2400" b="1" dirty="0"/>
              <a:t>الحديد .                                    4 ) النيكل.</a:t>
            </a:r>
            <a:endParaRPr lang="ar-KW" sz="2400" b="1" u="sng" dirty="0"/>
          </a:p>
          <a:p>
            <a:endParaRPr lang="ar-KW" sz="2000" b="1" u="sng" dirty="0"/>
          </a:p>
          <a:p>
            <a:endParaRPr lang="ar-KW" sz="2000" b="1" u="sng" dirty="0"/>
          </a:p>
          <a:p>
            <a:endParaRPr lang="ar-KW" sz="2000" b="1" u="sng" dirty="0"/>
          </a:p>
          <a:p>
            <a:endParaRPr lang="ar-KW" sz="2000" b="1" u="sng" dirty="0"/>
          </a:p>
          <a:p>
            <a:endParaRPr lang="ar-KW" sz="2000" b="1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628800"/>
            <a:ext cx="2802905" cy="1607983"/>
          </a:xfrm>
          <a:prstGeom prst="roundRect">
            <a:avLst>
              <a:gd name="adj" fmla="val 24001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625868"/>
            <a:ext cx="2736502" cy="160798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087" y="4293096"/>
            <a:ext cx="2655345" cy="18722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4258216"/>
            <a:ext cx="2736502" cy="18722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302746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8280920" cy="75405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3200" b="1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المواد العازلة</a:t>
            </a:r>
          </a:p>
          <a:p>
            <a:pPr algn="ctr"/>
            <a:endParaRPr lang="ar-KW" sz="2800" b="1" u="sng" dirty="0"/>
          </a:p>
          <a:p>
            <a:pPr algn="ctr"/>
            <a:endParaRPr lang="ar-KW" sz="2400" b="1" u="sng" dirty="0">
              <a:solidFill>
                <a:srgbClr val="FF0000"/>
              </a:solidFill>
            </a:endParaRPr>
          </a:p>
          <a:p>
            <a:r>
              <a:rPr lang="ar-KW" sz="2800" b="1" u="sng" dirty="0">
                <a:solidFill>
                  <a:srgbClr val="FF0000"/>
                </a:solidFill>
              </a:rPr>
              <a:t>*تعريف المواد العازلة :  </a:t>
            </a:r>
          </a:p>
          <a:p>
            <a:endParaRPr lang="ar-KW" sz="2800" b="1" u="sng" dirty="0">
              <a:solidFill>
                <a:srgbClr val="002060"/>
              </a:solidFill>
            </a:endParaRPr>
          </a:p>
          <a:p>
            <a:r>
              <a:rPr lang="ar-KW" sz="2800" b="1" dirty="0">
                <a:solidFill>
                  <a:srgbClr val="002060"/>
                </a:solidFill>
              </a:rPr>
              <a:t>هي المواد التي ليس بذراتها الكترونات حرة , بل تكون الكتروناتها مرتبطة بالنواة .</a:t>
            </a:r>
          </a:p>
          <a:p>
            <a:endParaRPr lang="ar-KW" sz="24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ar-KW" sz="2800" b="1" u="sng" dirty="0">
                <a:solidFill>
                  <a:srgbClr val="00B050"/>
                </a:solidFill>
              </a:rPr>
              <a:t>المواد العازلة كثيرة,يمكن تقسيمها :</a:t>
            </a:r>
          </a:p>
          <a:p>
            <a:r>
              <a:rPr lang="ar-KW" sz="2400" b="1" dirty="0"/>
              <a:t>                                     </a:t>
            </a:r>
          </a:p>
          <a:p>
            <a:r>
              <a:rPr lang="ar-KW" sz="2800" b="1" dirty="0">
                <a:solidFill>
                  <a:srgbClr val="002060"/>
                </a:solidFill>
              </a:rPr>
              <a:t>1) جيدة العزل .</a:t>
            </a:r>
          </a:p>
          <a:p>
            <a:r>
              <a:rPr lang="ar-KW" sz="2800" b="1" dirty="0">
                <a:solidFill>
                  <a:srgbClr val="002060"/>
                </a:solidFill>
              </a:rPr>
              <a:t>2)متوسطة العزل .</a:t>
            </a:r>
          </a:p>
          <a:p>
            <a:r>
              <a:rPr lang="ar-KW" sz="2800" b="1" dirty="0">
                <a:solidFill>
                  <a:srgbClr val="002060"/>
                </a:solidFill>
              </a:rPr>
              <a:t>3)ضعيفة العزل.</a:t>
            </a:r>
          </a:p>
          <a:p>
            <a:endParaRPr lang="ar-KW" sz="2800" b="1" dirty="0"/>
          </a:p>
          <a:p>
            <a:endParaRPr lang="ar-KW" sz="2800" b="1" dirty="0"/>
          </a:p>
          <a:p>
            <a:pPr marL="285750" indent="-285750">
              <a:buFont typeface="Arial" pitchFamily="34" charset="0"/>
              <a:buChar char="•"/>
            </a:pPr>
            <a:endParaRPr lang="ar-KW" sz="2800" b="1" dirty="0"/>
          </a:p>
          <a:p>
            <a:r>
              <a:rPr lang="ar-KW" sz="2400" b="1" dirty="0"/>
              <a:t>             </a:t>
            </a:r>
          </a:p>
          <a:p>
            <a:r>
              <a:rPr lang="ar-KW" sz="2400" b="1" dirty="0"/>
              <a:t>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202126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3710" y="116632"/>
            <a:ext cx="7488832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KW" sz="2800" b="1" u="sng" dirty="0">
                <a:solidFill>
                  <a:srgbClr val="002060"/>
                </a:solidFill>
              </a:rPr>
              <a:t>*أمثلة على المواد العازلة :</a:t>
            </a:r>
          </a:p>
          <a:p>
            <a:endParaRPr lang="ar-KW" sz="2000" b="1" dirty="0">
              <a:solidFill>
                <a:srgbClr val="002060"/>
              </a:solidFill>
            </a:endParaRPr>
          </a:p>
          <a:p>
            <a:r>
              <a:rPr lang="ar-KW" sz="2400" b="1" dirty="0">
                <a:solidFill>
                  <a:srgbClr val="002060"/>
                </a:solidFill>
              </a:rPr>
              <a:t>1)الزجاج </a:t>
            </a:r>
            <a:r>
              <a:rPr lang="ar-KW" sz="2000" b="1" dirty="0">
                <a:solidFill>
                  <a:srgbClr val="002060"/>
                </a:solidFill>
              </a:rPr>
              <a:t>.                                                             </a:t>
            </a:r>
            <a:r>
              <a:rPr lang="ar-KW" sz="2400" b="1" dirty="0">
                <a:solidFill>
                  <a:srgbClr val="002060"/>
                </a:solidFill>
              </a:rPr>
              <a:t>2) الخشب </a:t>
            </a:r>
            <a:r>
              <a:rPr lang="ar-KW" sz="2000" b="1" dirty="0">
                <a:solidFill>
                  <a:srgbClr val="002060"/>
                </a:solidFill>
              </a:rPr>
              <a:t>.</a:t>
            </a:r>
          </a:p>
          <a:p>
            <a:endParaRPr lang="ar-KW" sz="2000" b="1" dirty="0">
              <a:solidFill>
                <a:srgbClr val="002060"/>
              </a:solidFill>
            </a:endParaRPr>
          </a:p>
          <a:p>
            <a:endParaRPr lang="ar-KW" sz="2000" b="1" dirty="0">
              <a:solidFill>
                <a:srgbClr val="002060"/>
              </a:solidFill>
            </a:endParaRPr>
          </a:p>
          <a:p>
            <a:endParaRPr lang="ar-KW" sz="2000" b="1" dirty="0">
              <a:solidFill>
                <a:srgbClr val="002060"/>
              </a:solidFill>
            </a:endParaRPr>
          </a:p>
          <a:p>
            <a:endParaRPr lang="ar-KW" sz="2000" b="1" dirty="0">
              <a:solidFill>
                <a:srgbClr val="002060"/>
              </a:solidFill>
            </a:endParaRPr>
          </a:p>
          <a:p>
            <a:endParaRPr lang="ar-KW" sz="2000" b="1" dirty="0">
              <a:solidFill>
                <a:srgbClr val="002060"/>
              </a:solidFill>
            </a:endParaRPr>
          </a:p>
          <a:p>
            <a:r>
              <a:rPr lang="ar-KW" sz="2000" b="1" dirty="0">
                <a:solidFill>
                  <a:srgbClr val="002060"/>
                </a:solidFill>
              </a:rPr>
              <a:t>3</a:t>
            </a:r>
            <a:r>
              <a:rPr lang="ar-KW" sz="2400" b="1" dirty="0">
                <a:solidFill>
                  <a:srgbClr val="002060"/>
                </a:solidFill>
              </a:rPr>
              <a:t>)المطاط </a:t>
            </a:r>
            <a:r>
              <a:rPr lang="ar-KW" sz="2000" b="1" dirty="0">
                <a:solidFill>
                  <a:srgbClr val="002060"/>
                </a:solidFill>
              </a:rPr>
              <a:t>.                                                            </a:t>
            </a:r>
            <a:r>
              <a:rPr lang="ar-KW" sz="2400" b="1" dirty="0">
                <a:solidFill>
                  <a:srgbClr val="002060"/>
                </a:solidFill>
              </a:rPr>
              <a:t> 4)الرخام .</a:t>
            </a:r>
          </a:p>
          <a:p>
            <a:endParaRPr lang="ar-KW" sz="2000" b="1" dirty="0">
              <a:solidFill>
                <a:srgbClr val="002060"/>
              </a:solidFill>
            </a:endParaRPr>
          </a:p>
          <a:p>
            <a:endParaRPr lang="ar-KW" sz="2000" b="1" dirty="0">
              <a:solidFill>
                <a:srgbClr val="002060"/>
              </a:solidFill>
            </a:endParaRPr>
          </a:p>
          <a:p>
            <a:endParaRPr lang="ar-KW" sz="2000" b="1" dirty="0">
              <a:solidFill>
                <a:srgbClr val="002060"/>
              </a:solidFill>
            </a:endParaRPr>
          </a:p>
          <a:p>
            <a:endParaRPr lang="ar-KW" sz="2000" b="1" dirty="0">
              <a:solidFill>
                <a:srgbClr val="002060"/>
              </a:solidFill>
            </a:endParaRPr>
          </a:p>
          <a:p>
            <a:endParaRPr lang="ar-KW" sz="2000" b="1" dirty="0">
              <a:solidFill>
                <a:srgbClr val="002060"/>
              </a:solidFill>
            </a:endParaRPr>
          </a:p>
          <a:p>
            <a:r>
              <a:rPr lang="ar-KW" sz="2400" b="1" dirty="0">
                <a:solidFill>
                  <a:srgbClr val="002060"/>
                </a:solidFill>
              </a:rPr>
              <a:t>5) الصيني </a:t>
            </a:r>
            <a:r>
              <a:rPr lang="ar-KW" sz="2000" b="1" dirty="0">
                <a:solidFill>
                  <a:srgbClr val="002060"/>
                </a:solidFill>
              </a:rPr>
              <a:t>.                                                         </a:t>
            </a:r>
            <a:r>
              <a:rPr lang="ar-KW" sz="2400" b="1" dirty="0">
                <a:solidFill>
                  <a:srgbClr val="002060"/>
                </a:solidFill>
              </a:rPr>
              <a:t>6) الميكا 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7" b="14753"/>
          <a:stretch/>
        </p:blipFill>
        <p:spPr>
          <a:xfrm>
            <a:off x="6300192" y="1289952"/>
            <a:ext cx="1896988" cy="9804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289952"/>
            <a:ext cx="1733922" cy="9804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555" y="3140968"/>
            <a:ext cx="1896988" cy="10801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335146"/>
            <a:ext cx="1733922" cy="11144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154" y="5133390"/>
            <a:ext cx="1896988" cy="10953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545" y="5133390"/>
            <a:ext cx="1733922" cy="10953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778491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475656" y="980728"/>
            <a:ext cx="669674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2800" b="1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المواد الموصلة و المواد العازلة السائلة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251520" y="1700808"/>
            <a:ext cx="8280920" cy="65556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ar-KW" sz="28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المواد الموصلة السائلة :</a:t>
            </a:r>
            <a:endParaRPr lang="ar-SA" sz="28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ar-KW" sz="28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Wingdings" pitchFamily="2" charset="2"/>
              <a:buChar char="v"/>
            </a:pPr>
            <a:r>
              <a:rPr lang="ar-KW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المحلول الملحي .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ar-KW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الخل .</a:t>
            </a:r>
            <a:endParaRPr lang="ar-SA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ar-KW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ar-KW" sz="28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المواد العازلة السائلة :</a:t>
            </a:r>
            <a:endParaRPr lang="ar-SA" sz="28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ar-KW" sz="28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Wingdings" pitchFamily="2" charset="2"/>
              <a:buChar char="v"/>
            </a:pPr>
            <a:r>
              <a:rPr lang="ar-KW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الماء المقطر.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ar-KW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الزيت .</a:t>
            </a:r>
          </a:p>
          <a:p>
            <a:pPr marL="800100" lvl="1" indent="-342900">
              <a:buFont typeface="Wingdings" pitchFamily="2" charset="2"/>
              <a:buChar char="v"/>
            </a:pPr>
            <a:endParaRPr lang="ar-KW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/>
            <a:endParaRPr lang="ar-KW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57300" lvl="2" indent="-342900">
              <a:buFont typeface="Wingdings" pitchFamily="2" charset="2"/>
              <a:buChar char="v"/>
            </a:pPr>
            <a:endParaRPr lang="ar-KW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+mj-lt"/>
              <a:buAutoNum type="arabicParenR"/>
            </a:pPr>
            <a:endParaRPr lang="ar-KW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>
              <a:buFont typeface="Wingdings" pitchFamily="2" charset="2"/>
              <a:buChar char="v"/>
            </a:pPr>
            <a:endParaRPr lang="ar-KW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ar-KW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2506901D-E77D-914C-F5FB-0C6FA5F073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400" y="468506"/>
            <a:ext cx="2286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44086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2463</TotalTime>
  <Words>372</Words>
  <Application>Microsoft Office PowerPoint</Application>
  <PresentationFormat>عرض على الشاشة (4:3)</PresentationFormat>
  <Paragraphs>179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Wingdings</vt:lpstr>
      <vt:lpstr>نسق Office</vt:lpstr>
      <vt:lpstr>المواد الموصلة و المواد العازلة  و  مواد شبه موصلة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abrar alhawaj</cp:lastModifiedBy>
  <cp:revision>42</cp:revision>
  <dcterms:created xsi:type="dcterms:W3CDTF">2015-04-10T18:32:42Z</dcterms:created>
  <dcterms:modified xsi:type="dcterms:W3CDTF">2022-06-22T06:34:41Z</dcterms:modified>
</cp:coreProperties>
</file>