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7" r:id="rId2"/>
    <p:sldMasterId id="2147483694" r:id="rId3"/>
    <p:sldMasterId id="2147483706" r:id="rId4"/>
    <p:sldMasterId id="2147483727" r:id="rId5"/>
  </p:sldMasterIdLst>
  <p:notesMasterIdLst>
    <p:notesMasterId r:id="rId24"/>
  </p:notesMasterIdLst>
  <p:sldIdLst>
    <p:sldId id="256" r:id="rId6"/>
    <p:sldId id="261" r:id="rId7"/>
    <p:sldId id="257" r:id="rId8"/>
    <p:sldId id="258" r:id="rId9"/>
    <p:sldId id="281" r:id="rId10"/>
    <p:sldId id="280" r:id="rId11"/>
    <p:sldId id="459" r:id="rId12"/>
    <p:sldId id="478" r:id="rId13"/>
    <p:sldId id="482" r:id="rId14"/>
    <p:sldId id="476" r:id="rId15"/>
    <p:sldId id="481" r:id="rId16"/>
    <p:sldId id="465" r:id="rId17"/>
    <p:sldId id="461" r:id="rId18"/>
    <p:sldId id="480" r:id="rId19"/>
    <p:sldId id="267" r:id="rId20"/>
    <p:sldId id="419" r:id="rId21"/>
    <p:sldId id="264" r:id="rId22"/>
    <p:sldId id="4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1DEF9E6-AB59-47B5-9B07-A9B472DDB77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09FDB73-C233-4E02-9765-C51D6C223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DB73-C233-4E02-9765-C51D6C223F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5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DB73-C233-4E02-9765-C51D6C223F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1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DB73-C233-4E02-9765-C51D6C223F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FDB73-C233-4E02-9765-C51D6C223F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8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FDB73-C233-4E02-9765-C51D6C223F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4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DB73-C233-4E02-9765-C51D6C223F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4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3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50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92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95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3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2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9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6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03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1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5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2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2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6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4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16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8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24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4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9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75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6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71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147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77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8583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625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2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7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58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664C608-40B1-4030-A28D-5B74BC98ADCE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839695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80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8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9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25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8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3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3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2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1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9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12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7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5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49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32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6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6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5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8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52104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77485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71219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82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8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76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106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2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57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7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41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490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99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46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0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395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93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93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53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43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2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0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4F0F1-AB0A-4031-A2CC-590C3685E0C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8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2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1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</p:sldLayoutIdLst>
  <p:txStyles>
    <p:titleStyle>
      <a:lvl1pPr algn="l" defTabSz="914400" rtl="1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r" defTabSz="914400" rtl="1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r" defTabSz="914400" rtl="1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r" defTabSz="914400" rtl="1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r" defTabSz="914400" rtl="1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Isolated-Lamp-Transparent-Electricity-Light-Bulb-3062906" TargetMode="External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hyperlink" Target="https://commons.wikimedia.org/wiki/File:Symbol_OK.svg" TargetMode="External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hyperlink" Target="http://commons.wikimedia.org/wiki/File:Gnome-home.png" TargetMode="External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://commons.wikimedia.org/wiki/File:Crystal_Clear_action_button_cancel.sv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 عن الام كرتونية – حياه ويكي">
            <a:extLst>
              <a:ext uri="{FF2B5EF4-FFF2-40B4-BE49-F238E27FC236}">
                <a16:creationId xmlns:a16="http://schemas.microsoft.com/office/drawing/2014/main" id="{6D9302D6-88B8-43FA-A45D-AD6CB336B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01" y="1031374"/>
            <a:ext cx="6143772" cy="47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CC440F35-22B7-4DCF-985A-D34D65DFE627}"/>
              </a:ext>
            </a:extLst>
          </p:cNvPr>
          <p:cNvSpPr/>
          <p:nvPr/>
        </p:nvSpPr>
        <p:spPr>
          <a:xfrm flipH="1">
            <a:off x="1199271" y="2715065"/>
            <a:ext cx="3682218" cy="15579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8800" b="1" dirty="0"/>
              <a:t>الأم </a:t>
            </a:r>
          </a:p>
        </p:txBody>
      </p:sp>
    </p:spTree>
    <p:extLst>
      <p:ext uri="{BB962C8B-B14F-4D97-AF65-F5344CB8AC3E}">
        <p14:creationId xmlns:p14="http://schemas.microsoft.com/office/powerpoint/2010/main" val="347983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7B05F4F-504F-4557-BAD4-FABE2B185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w of doors&#10;&#10;Description automatically generated with low confidence">
            <a:extLst>
              <a:ext uri="{FF2B5EF4-FFF2-40B4-BE49-F238E27FC236}">
                <a16:creationId xmlns:a16="http://schemas.microsoft.com/office/drawing/2014/main" id="{67FB2659-8B2B-485A-9AB5-CD26F02951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844" b="91452" l="77234" r="96372">
                        <a14:foregroundMark x1="96054" y1="28077" x2="95510" y2="41636"/>
                        <a14:foregroundMark x1="95488" y1="89094" x2="91406" y2="89094"/>
                        <a14:foregroundMark x1="91406" y1="89094" x2="81814" y2="86220"/>
                        <a14:foregroundMark x1="81814" y1="86220" x2="78571" y2="86220"/>
                        <a14:foregroundMark x1="95442" y1="90862" x2="93469" y2="90789"/>
                        <a14:foregroundMark x1="93469" y1="90789" x2="91701" y2="88873"/>
                        <a14:foregroundMark x1="91701" y1="88873" x2="89841" y2="88578"/>
                        <a14:foregroundMark x1="89841" y1="88578" x2="88980" y2="89315"/>
                        <a14:foregroundMark x1="91587" y1="21518" x2="87166" y2="21813"/>
                        <a14:foregroundMark x1="87166" y1="21813" x2="82109" y2="21297"/>
                        <a14:foregroundMark x1="82109" y1="21297" x2="77528" y2="21371"/>
                        <a14:foregroundMark x1="78390" y1="29256" x2="79229" y2="90715"/>
                        <a14:foregroundMark x1="89456" y1="91894" x2="85760" y2="90567"/>
                        <a14:foregroundMark x1="85760" y1="90567" x2="79388" y2="91378"/>
                        <a14:foregroundMark x1="92449" y1="14812" x2="86621" y2="16433"/>
                        <a14:foregroundMark x1="86621" y1="16433" x2="84626" y2="16360"/>
                        <a14:foregroundMark x1="84626" y1="16360" x2="78866" y2="16360"/>
                        <a14:foregroundMark x1="78866" y1="16360" x2="77256" y2="15844"/>
                        <a14:foregroundMark x1="92766" y1="75166" x2="90227" y2="75166"/>
                        <a14:foregroundMark x1="95057" y1="57259" x2="95125" y2="65586"/>
                        <a14:foregroundMark x1="96372" y1="28224" x2="96100" y2="41120"/>
                        <a14:foregroundMark x1="95782" y1="59543" x2="95873" y2="66102"/>
                        <a14:foregroundMark x1="95329" y1="59690" x2="95329" y2="62786"/>
                        <a14:foregroundMark x1="92880" y1="76934" x2="90272" y2="76934"/>
                        <a14:foregroundMark x1="95601" y1="91452" x2="94830" y2="91378"/>
                        <a14:foregroundMark x1="90431" y1="30214" x2="90068" y2="31098"/>
                        <a14:foregroundMark x1="90159" y1="30214" x2="86349" y2="28077"/>
                        <a14:foregroundMark x1="86349" y1="28077" x2="82676" y2="29550"/>
                        <a14:foregroundMark x1="82676" y1="29550" x2="80726" y2="29477"/>
                        <a14:foregroundMark x1="80726" y1="29477" x2="80476" y2="29477"/>
                        <a14:foregroundMark x1="89116" y1="30361" x2="85329" y2="29698"/>
                        <a14:foregroundMark x1="85329" y1="29698" x2="83469" y2="30508"/>
                        <a14:foregroundMark x1="83469" y1="30508" x2="82472" y2="30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28" t="11412" r="2109" b="5845"/>
          <a:stretch/>
        </p:blipFill>
        <p:spPr>
          <a:xfrm flipH="1">
            <a:off x="619124" y="100254"/>
            <a:ext cx="5637670" cy="6657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79FE8-5780-404D-82B8-51A291FD28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801349" y="485775"/>
            <a:ext cx="1476375" cy="1782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0FA3D-2D1B-488F-A687-FA2989B67B32}"/>
              </a:ext>
            </a:extLst>
          </p:cNvPr>
          <p:cNvSpPr/>
          <p:nvPr/>
        </p:nvSpPr>
        <p:spPr>
          <a:xfrm>
            <a:off x="5900465" y="226856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400" b="1" noProof="0" dirty="0">
                <a:solidFill>
                  <a:prstClr val="black"/>
                </a:solidFill>
                <a:latin typeface="Avenir Next LT Pro"/>
              </a:rPr>
              <a:t>ضَحْكَة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rPr>
              <a:t>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71D91E-59F2-4AAF-B951-3C5CB609E7AA}"/>
              </a:ext>
            </a:extLst>
          </p:cNvPr>
          <p:cNvSpPr/>
          <p:nvPr/>
        </p:nvSpPr>
        <p:spPr>
          <a:xfrm>
            <a:off x="5900465" y="311139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مُبْتَسِم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99D083-ABC7-45A0-BAA3-53C9EA304977}"/>
              </a:ext>
            </a:extLst>
          </p:cNvPr>
          <p:cNvSpPr/>
          <p:nvPr/>
        </p:nvSpPr>
        <p:spPr>
          <a:xfrm>
            <a:off x="5900465" y="395422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b="1" dirty="0">
                <a:solidFill>
                  <a:prstClr val="black"/>
                </a:solidFill>
                <a:latin typeface="Avenir Next LT Pro"/>
              </a:rPr>
              <a:t>ابتسامة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60600E-FE65-4514-AD66-85BDA1AD0CF3}"/>
              </a:ext>
            </a:extLst>
          </p:cNvPr>
          <p:cNvSpPr/>
          <p:nvPr/>
        </p:nvSpPr>
        <p:spPr>
          <a:xfrm>
            <a:off x="5900465" y="4825941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5400" b="1" dirty="0">
                <a:solidFill>
                  <a:prstClr val="black"/>
                </a:solidFill>
                <a:latin typeface="Avenir Next LT Pro"/>
              </a:rPr>
              <a:t>بَسْمَة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0ECA51E-5D1C-474B-A060-F863C84E69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0895454" y="2268567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CCAE93C-86FC-4F71-8132-93BBF2210A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0895454" y="3111397"/>
            <a:ext cx="721714" cy="72171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48002D8-BDB0-40A4-91F4-6995281259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0895454" y="3990840"/>
            <a:ext cx="721714" cy="721714"/>
          </a:xfrm>
          <a:prstGeom prst="rect">
            <a:avLst/>
          </a:prstGeom>
        </p:spPr>
      </p:pic>
      <p:pic>
        <p:nvPicPr>
          <p:cNvPr id="15" name="Picture 14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F139977-AF6D-438F-9615-93C7F257D1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18993" y="4773073"/>
            <a:ext cx="741487" cy="7217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164059-5ABF-463F-9255-4BC0085E7DAE}"/>
              </a:ext>
            </a:extLst>
          </p:cNvPr>
          <p:cNvSpPr txBox="1"/>
          <p:nvPr/>
        </p:nvSpPr>
        <p:spPr>
          <a:xfrm>
            <a:off x="2459918" y="2207975"/>
            <a:ext cx="328647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أوضح </a:t>
            </a: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مفرد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كلمة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( </a:t>
            </a: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بسمات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Picture 2" descr="Strong O Fox">
            <a:extLst>
              <a:ext uri="{FF2B5EF4-FFF2-40B4-BE49-F238E27FC236}">
                <a16:creationId xmlns:a16="http://schemas.microsoft.com/office/drawing/2014/main" id="{0671BAD9-C2A3-4013-B4E9-6D5BCCD929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2422"/>
            <a:ext cx="2695575" cy="26955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hlinkClick r:id="rId14" action="ppaction://hlinksldjump"/>
            <a:extLst>
              <a:ext uri="{FF2B5EF4-FFF2-40B4-BE49-F238E27FC236}">
                <a16:creationId xmlns:a16="http://schemas.microsoft.com/office/drawing/2014/main" id="{DDABF218-B4DC-49A5-A402-F6A7C9B1EF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91E8C06-FB31-497E-AF01-3219A303AE1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10997" y="4173834"/>
            <a:ext cx="1806053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8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43F08BF8-6BE5-4744-A144-E04B89DE9D25}"/>
              </a:ext>
            </a:extLst>
          </p:cNvPr>
          <p:cNvSpPr/>
          <p:nvPr/>
        </p:nvSpPr>
        <p:spPr>
          <a:xfrm>
            <a:off x="6822788" y="784724"/>
            <a:ext cx="1954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7200" b="1" dirty="0">
                <a:latin typeface="Calibri" panose="020F0502020204030204" pitchFamily="34" charset="0"/>
                <a:cs typeface="Sultan Medium" pitchFamily="2" charset="-78"/>
              </a:rPr>
              <a:t>بسمة</a:t>
            </a:r>
            <a:r>
              <a:rPr lang="ar-KW" sz="5400" b="1" dirty="0">
                <a:latin typeface="Calibri" panose="020F0502020204030204" pitchFamily="34" charset="0"/>
                <a:cs typeface="Sultan Medium" pitchFamily="2" charset="-78"/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9005EDE-8EDD-402C-924D-440F3F48C5FF}"/>
              </a:ext>
            </a:extLst>
          </p:cNvPr>
          <p:cNvSpPr txBox="1"/>
          <p:nvPr/>
        </p:nvSpPr>
        <p:spPr>
          <a:xfrm>
            <a:off x="9213228" y="969391"/>
            <a:ext cx="268855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بَسَمات :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D189CA1-CBC2-4E49-B9AF-65396FC75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12"/>
          <a:stretch/>
        </p:blipFill>
        <p:spPr>
          <a:xfrm>
            <a:off x="1322362" y="1800387"/>
            <a:ext cx="5064369" cy="3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357F-AAC1-FC48-B79B-A65A0C48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FA6E-BF60-9E45-9E4B-AF6DDB28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89121-B38E-CD4E-9DC1-270F3872ED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1266" name="Picture 2" descr="Cartoon little kids holding banner Royalty Free Vector Image">
            <a:extLst>
              <a:ext uri="{FF2B5EF4-FFF2-40B4-BE49-F238E27FC236}">
                <a16:creationId xmlns:a16="http://schemas.microsoft.com/office/drawing/2014/main" id="{26089988-ED3C-AD47-B3AC-8BBA8509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 bwMode="auto">
          <a:xfrm>
            <a:off x="1884263" y="1078732"/>
            <a:ext cx="7733025" cy="53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81C1F4-1F79-0744-9E49-6F17FE997ABD}"/>
              </a:ext>
            </a:extLst>
          </p:cNvPr>
          <p:cNvSpPr/>
          <p:nvPr/>
        </p:nvSpPr>
        <p:spPr>
          <a:xfrm>
            <a:off x="2756881" y="1466247"/>
            <a:ext cx="62621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الكلمة وضدها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9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0E12-E299-4EBA-A758-155E46BF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67" y="417321"/>
            <a:ext cx="10814222" cy="1049235"/>
          </a:xfrm>
        </p:spPr>
        <p:txBody>
          <a:bodyPr>
            <a:noAutofit/>
          </a:bodyPr>
          <a:lstStyle/>
          <a:p>
            <a:pPr algn="r" rtl="1"/>
            <a:r>
              <a:rPr lang="ar-KW" sz="4800" b="1" dirty="0"/>
              <a:t>لنتصل بالرقم التالي لنتعرف على ضد ( </a:t>
            </a:r>
            <a:r>
              <a:rPr lang="ar-KW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الخصام  </a:t>
            </a:r>
            <a:r>
              <a:rPr lang="ar-KW" sz="4800" b="1" dirty="0"/>
              <a:t>):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F0437-778B-4C27-BE7C-7296F5C939E3}"/>
              </a:ext>
            </a:extLst>
          </p:cNvPr>
          <p:cNvSpPr/>
          <p:nvPr/>
        </p:nvSpPr>
        <p:spPr>
          <a:xfrm>
            <a:off x="6842759" y="1965960"/>
            <a:ext cx="4912093" cy="472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F77C0-E71A-4E21-A5AA-79C157569E38}"/>
              </a:ext>
            </a:extLst>
          </p:cNvPr>
          <p:cNvSpPr txBox="1"/>
          <p:nvPr/>
        </p:nvSpPr>
        <p:spPr>
          <a:xfrm>
            <a:off x="982846" y="3397815"/>
            <a:ext cx="5090160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7200" b="1" dirty="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الوّد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 descr="A picture containing text, electronics, calculator, clipart&#10;&#10;Description automatically generated">
            <a:extLst>
              <a:ext uri="{FF2B5EF4-FFF2-40B4-BE49-F238E27FC236}">
                <a16:creationId xmlns:a16="http://schemas.microsoft.com/office/drawing/2014/main" id="{536641CF-CAC3-4833-B55E-C6172E472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4" y="2072640"/>
            <a:ext cx="4463715" cy="4480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A9703-2C20-4521-B7D3-15F94F0FBFED}"/>
              </a:ext>
            </a:extLst>
          </p:cNvPr>
          <p:cNvSpPr txBox="1"/>
          <p:nvPr/>
        </p:nvSpPr>
        <p:spPr>
          <a:xfrm>
            <a:off x="9212981" y="3997980"/>
            <a:ext cx="56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EC2BF-EF4C-4032-ABE5-985EC4370D2F}"/>
              </a:ext>
            </a:extLst>
          </p:cNvPr>
          <p:cNvSpPr txBox="1"/>
          <p:nvPr/>
        </p:nvSpPr>
        <p:spPr>
          <a:xfrm>
            <a:off x="8707120" y="5720080"/>
            <a:ext cx="538480" cy="53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11870-E5D7-4728-9253-A0EC7C35A210}"/>
              </a:ext>
            </a:extLst>
          </p:cNvPr>
          <p:cNvSpPr txBox="1"/>
          <p:nvPr/>
        </p:nvSpPr>
        <p:spPr>
          <a:xfrm>
            <a:off x="9171674" y="4483895"/>
            <a:ext cx="53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و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B2497-CC60-4708-B326-C0D55DDC413D}"/>
              </a:ext>
            </a:extLst>
          </p:cNvPr>
          <p:cNvSpPr txBox="1"/>
          <p:nvPr/>
        </p:nvSpPr>
        <p:spPr>
          <a:xfrm>
            <a:off x="10551694" y="3960548"/>
            <a:ext cx="538480" cy="53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1D2EE1-C186-46F0-9132-0DF8F1AAE7E8}"/>
              </a:ext>
            </a:extLst>
          </p:cNvPr>
          <p:cNvSpPr txBox="1"/>
          <p:nvPr/>
        </p:nvSpPr>
        <p:spPr>
          <a:xfrm>
            <a:off x="10502631" y="4443254"/>
            <a:ext cx="53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588F6-8852-4B74-8176-25A90B0C12D2}"/>
              </a:ext>
            </a:extLst>
          </p:cNvPr>
          <p:cNvSpPr txBox="1"/>
          <p:nvPr/>
        </p:nvSpPr>
        <p:spPr>
          <a:xfrm>
            <a:off x="7840914" y="3939921"/>
            <a:ext cx="52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ال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A4E31-7FAA-4E72-A3EE-B0081629C132}"/>
              </a:ext>
            </a:extLst>
          </p:cNvPr>
          <p:cNvSpPr txBox="1"/>
          <p:nvPr/>
        </p:nvSpPr>
        <p:spPr>
          <a:xfrm>
            <a:off x="7792720" y="4490720"/>
            <a:ext cx="538480" cy="53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0C42D-035B-444E-8B5D-D13BBBA5E551}"/>
              </a:ext>
            </a:extLst>
          </p:cNvPr>
          <p:cNvSpPr txBox="1"/>
          <p:nvPr/>
        </p:nvSpPr>
        <p:spPr>
          <a:xfrm>
            <a:off x="7792720" y="2875280"/>
            <a:ext cx="202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156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13118E8-28E2-478B-83F3-F0614E5F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7" y="1322363"/>
            <a:ext cx="9655951" cy="521739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b="7077"/>
          <a:stretch/>
        </p:blipFill>
        <p:spPr>
          <a:xfrm>
            <a:off x="8989255" y="670211"/>
            <a:ext cx="2729958" cy="535076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611090" y="385254"/>
            <a:ext cx="6220691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justLow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"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قراءة </a:t>
            </a: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الأبيات قراءة نموذجية 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DBBE153-D885-457A-BC7B-11F66596CD32}"/>
              </a:ext>
            </a:extLst>
          </p:cNvPr>
          <p:cNvCxnSpPr>
            <a:cxnSpLocks/>
          </p:cNvCxnSpPr>
          <p:nvPr/>
        </p:nvCxnSpPr>
        <p:spPr>
          <a:xfrm>
            <a:off x="5611090" y="3152274"/>
            <a:ext cx="77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682533F9-0F72-497F-AA46-2451777EA15F}"/>
              </a:ext>
            </a:extLst>
          </p:cNvPr>
          <p:cNvCxnSpPr>
            <a:cxnSpLocks/>
          </p:cNvCxnSpPr>
          <p:nvPr/>
        </p:nvCxnSpPr>
        <p:spPr>
          <a:xfrm>
            <a:off x="6383604" y="5807242"/>
            <a:ext cx="77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6363CEEA-4ADB-4F01-B241-AF5B4523155E}"/>
              </a:ext>
            </a:extLst>
          </p:cNvPr>
          <p:cNvCxnSpPr>
            <a:cxnSpLocks/>
          </p:cNvCxnSpPr>
          <p:nvPr/>
        </p:nvCxnSpPr>
        <p:spPr>
          <a:xfrm>
            <a:off x="2803721" y="6252411"/>
            <a:ext cx="77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3958746D-5DBB-4318-8225-E92E2FAADE3A}"/>
              </a:ext>
            </a:extLst>
          </p:cNvPr>
          <p:cNvCxnSpPr>
            <a:cxnSpLocks/>
          </p:cNvCxnSpPr>
          <p:nvPr/>
        </p:nvCxnSpPr>
        <p:spPr>
          <a:xfrm>
            <a:off x="4209189" y="6248401"/>
            <a:ext cx="77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426585E9-BD2C-4333-B981-7EFDE3A01E37}"/>
              </a:ext>
            </a:extLst>
          </p:cNvPr>
          <p:cNvCxnSpPr>
            <a:cxnSpLocks/>
          </p:cNvCxnSpPr>
          <p:nvPr/>
        </p:nvCxnSpPr>
        <p:spPr>
          <a:xfrm>
            <a:off x="2803721" y="3152274"/>
            <a:ext cx="77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A58015D2-761F-4EA7-BEAA-70BDCE421035}"/>
              </a:ext>
            </a:extLst>
          </p:cNvPr>
          <p:cNvCxnSpPr>
            <a:cxnSpLocks/>
          </p:cNvCxnSpPr>
          <p:nvPr/>
        </p:nvCxnSpPr>
        <p:spPr>
          <a:xfrm>
            <a:off x="1323837" y="3152274"/>
            <a:ext cx="77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0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9383" y="0"/>
            <a:ext cx="117625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3575" algn="l"/>
              </a:tabLst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ar-KW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استخلص شعورين من مشاعر الابن تجاه أمه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E5530FE-D7DF-41ED-B608-39C6CD78E748}"/>
              </a:ext>
            </a:extLst>
          </p:cNvPr>
          <p:cNvSpPr/>
          <p:nvPr/>
        </p:nvSpPr>
        <p:spPr>
          <a:xfrm>
            <a:off x="1824719" y="2307318"/>
            <a:ext cx="10222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ar-KW" sz="60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فخر الابن بأمه  / حب الابن وتقديره لأمه</a:t>
            </a:r>
            <a:endParaRPr lang="ar-SA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9358CC-E5B8-4FE8-92A1-B4F54066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88" y="3910852"/>
            <a:ext cx="2938464" cy="22098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250806-83EB-409B-936E-78B149827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058" y="4041858"/>
            <a:ext cx="313297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357F-AAC1-FC48-B79B-A65A0C48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FA6E-BF60-9E45-9E4B-AF6DDB28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89121-B38E-CD4E-9DC1-270F3872ED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1266" name="Picture 2" descr="Cartoon little kids holding banner Royalty Free Vector Image">
            <a:extLst>
              <a:ext uri="{FF2B5EF4-FFF2-40B4-BE49-F238E27FC236}">
                <a16:creationId xmlns:a16="http://schemas.microsoft.com/office/drawing/2014/main" id="{26089988-ED3C-AD47-B3AC-8BBA8509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 bwMode="auto">
          <a:xfrm>
            <a:off x="2021423" y="1078732"/>
            <a:ext cx="7733025" cy="53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81C1F4-1F79-0744-9E49-6F17FE997ABD}"/>
              </a:ext>
            </a:extLst>
          </p:cNvPr>
          <p:cNvSpPr/>
          <p:nvPr/>
        </p:nvSpPr>
        <p:spPr>
          <a:xfrm>
            <a:off x="2756881" y="1466247"/>
            <a:ext cx="62621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الممارسة: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0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597442" y="575011"/>
            <a:ext cx="8207085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KW" sz="6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الغرض الرئيس من النص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b="32125"/>
          <a:stretch/>
        </p:blipFill>
        <p:spPr>
          <a:xfrm>
            <a:off x="0" y="0"/>
            <a:ext cx="3107166" cy="2109907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282B837-226E-4790-AC43-FEF0FCF4C73C}"/>
              </a:ext>
            </a:extLst>
          </p:cNvPr>
          <p:cNvSpPr/>
          <p:nvPr/>
        </p:nvSpPr>
        <p:spPr>
          <a:xfrm>
            <a:off x="132347" y="2932929"/>
            <a:ext cx="11852654" cy="3624282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بيان</a:t>
            </a:r>
            <a:r>
              <a:rPr lang="ar-KW" sz="6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أهمية دور </a:t>
            </a:r>
            <a:r>
              <a:rPr kumimoji="0" lang="ar-KW" sz="6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الأم في تهذيب أخلاق الأبناء  </a:t>
            </a: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28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غنيه عن الام _ نوال الكويتيه _ مقدمة مسلسل امنه رويحة الجنه">
            <a:hlinkClick r:id="" action="ppaction://media"/>
            <a:extLst>
              <a:ext uri="{FF2B5EF4-FFF2-40B4-BE49-F238E27FC236}">
                <a16:creationId xmlns:a16="http://schemas.microsoft.com/office/drawing/2014/main" id="{0F413341-8DB4-4044-9863-6C6B3027FF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2018" y="196947"/>
            <a:ext cx="9762979" cy="64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11066"/>
              </p:ext>
            </p:extLst>
          </p:nvPr>
        </p:nvGraphicFramePr>
        <p:xfrm>
          <a:off x="854242" y="356478"/>
          <a:ext cx="11075153" cy="1810483"/>
        </p:xfrm>
        <a:graphic>
          <a:graphicData uri="http://schemas.openxmlformats.org/drawingml/2006/table">
            <a:tbl>
              <a:tblPr rtl="1" firstRow="1" firstCol="1" bandRow="1">
                <a:tableStyleId>{08FB837D-C827-4EFA-A057-4D05807E0F7C}</a:tableStyleId>
              </a:tblPr>
              <a:tblGrid>
                <a:gridCol w="11075153">
                  <a:extLst>
                    <a:ext uri="{9D8B030D-6E8A-4147-A177-3AD203B41FA5}">
                      <a16:colId xmlns:a16="http://schemas.microsoft.com/office/drawing/2014/main" val="2153919676"/>
                    </a:ext>
                  </a:extLst>
                </a:gridCol>
              </a:tblGrid>
              <a:tr h="1810483">
                <a:tc>
                  <a:txBody>
                    <a:bodyPr/>
                    <a:lstStyle/>
                    <a:p>
                      <a:pPr marL="342900" lvl="0" indent="-34290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ar-SA" sz="3600" dirty="0">
                          <a:solidFill>
                            <a:schemeClr val="tx1"/>
                          </a:solidFill>
                          <a:effectLst/>
                        </a:rPr>
                        <a:t>أتحدث </a:t>
                      </a:r>
                      <a:r>
                        <a:rPr lang="ar-KW" sz="3600" dirty="0">
                          <a:solidFill>
                            <a:schemeClr val="tx1"/>
                          </a:solidFill>
                          <a:effectLst/>
                        </a:rPr>
                        <a:t>عن أثر الأم في حياة الأبناء وتربيتهم بلغة سليمة .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5438239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588" y="2705533"/>
            <a:ext cx="3052733" cy="395940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3" y="2705533"/>
            <a:ext cx="3259546" cy="39875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674" y="2553133"/>
            <a:ext cx="3586162" cy="41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43"/>
            <a:ext cx="11894993" cy="641248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5" y="960726"/>
            <a:ext cx="4352925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6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13118E8-28E2-478B-83F3-F0614E5F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7" y="1322363"/>
            <a:ext cx="9655951" cy="521739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b="7077"/>
          <a:stretch/>
        </p:blipFill>
        <p:spPr>
          <a:xfrm>
            <a:off x="8989255" y="670211"/>
            <a:ext cx="2729958" cy="535076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611090" y="385254"/>
            <a:ext cx="6220691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قراءة </a:t>
            </a:r>
            <a:r>
              <a:rPr lang="ar-KW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الأبيات قراءة نموذجية 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DBBE153-D885-457A-BC7B-11F66596CD32}"/>
              </a:ext>
            </a:extLst>
          </p:cNvPr>
          <p:cNvCxnSpPr>
            <a:cxnSpLocks/>
          </p:cNvCxnSpPr>
          <p:nvPr/>
        </p:nvCxnSpPr>
        <p:spPr>
          <a:xfrm>
            <a:off x="6919386" y="3138206"/>
            <a:ext cx="77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682533F9-0F72-497F-AA46-2451777EA15F}"/>
              </a:ext>
            </a:extLst>
          </p:cNvPr>
          <p:cNvCxnSpPr>
            <a:cxnSpLocks/>
          </p:cNvCxnSpPr>
          <p:nvPr/>
        </p:nvCxnSpPr>
        <p:spPr>
          <a:xfrm>
            <a:off x="6383604" y="5807242"/>
            <a:ext cx="77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63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t="12500" r="2500" b="15000"/>
          <a:stretch/>
        </p:blipFill>
        <p:spPr>
          <a:xfrm>
            <a:off x="1828801" y="2133600"/>
            <a:ext cx="3352800" cy="3429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181601" y="150545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KW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</a:t>
            </a:r>
            <a:r>
              <a:rPr lang="ar-KW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أتعرف على معاني الكلمات التي حوطوها  لتعرف معاني الكلمات الصعبة  وتكون من مثل ما يأتي :</a:t>
            </a:r>
            <a:endParaRPr lang="en-US" sz="2400" b="1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087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نفجار: 8 نقاط 1">
            <a:extLst>
              <a:ext uri="{FF2B5EF4-FFF2-40B4-BE49-F238E27FC236}">
                <a16:creationId xmlns:a16="http://schemas.microsoft.com/office/drawing/2014/main" id="{36837BA1-2831-45DC-9F15-7CCB5F02E301}"/>
              </a:ext>
            </a:extLst>
          </p:cNvPr>
          <p:cNvSpPr/>
          <p:nvPr/>
        </p:nvSpPr>
        <p:spPr>
          <a:xfrm>
            <a:off x="7021097" y="2438400"/>
            <a:ext cx="3505200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مرادف</a:t>
            </a:r>
          </a:p>
        </p:txBody>
      </p:sp>
      <p:sp>
        <p:nvSpPr>
          <p:cNvPr id="4" name="انفجار: 8 نقاط 3">
            <a:extLst>
              <a:ext uri="{FF2B5EF4-FFF2-40B4-BE49-F238E27FC236}">
                <a16:creationId xmlns:a16="http://schemas.microsoft.com/office/drawing/2014/main" id="{BCC55FEE-4C72-4A82-9D02-4633CED2C243}"/>
              </a:ext>
            </a:extLst>
          </p:cNvPr>
          <p:cNvSpPr/>
          <p:nvPr/>
        </p:nvSpPr>
        <p:spPr>
          <a:xfrm>
            <a:off x="4002678" y="4539069"/>
            <a:ext cx="4455809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مفرد</a:t>
            </a:r>
          </a:p>
        </p:txBody>
      </p:sp>
      <p:sp>
        <p:nvSpPr>
          <p:cNvPr id="5" name="انفجار: 8 نقاط 4">
            <a:extLst>
              <a:ext uri="{FF2B5EF4-FFF2-40B4-BE49-F238E27FC236}">
                <a16:creationId xmlns:a16="http://schemas.microsoft.com/office/drawing/2014/main" id="{EAA26CEA-EBCC-4B51-9545-5102832D8201}"/>
              </a:ext>
            </a:extLst>
          </p:cNvPr>
          <p:cNvSpPr/>
          <p:nvPr/>
        </p:nvSpPr>
        <p:spPr>
          <a:xfrm>
            <a:off x="3896517" y="2341380"/>
            <a:ext cx="3505200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ضد</a:t>
            </a:r>
          </a:p>
        </p:txBody>
      </p:sp>
      <p:sp>
        <p:nvSpPr>
          <p:cNvPr id="7" name="فقاعة الكلام: بيضاوية 6">
            <a:extLst>
              <a:ext uri="{FF2B5EF4-FFF2-40B4-BE49-F238E27FC236}">
                <a16:creationId xmlns:a16="http://schemas.microsoft.com/office/drawing/2014/main" id="{52B6BA4A-B480-4C09-921C-A133E9B66684}"/>
              </a:ext>
            </a:extLst>
          </p:cNvPr>
          <p:cNvSpPr/>
          <p:nvPr/>
        </p:nvSpPr>
        <p:spPr>
          <a:xfrm>
            <a:off x="4191001" y="143691"/>
            <a:ext cx="6348549" cy="2285999"/>
          </a:xfrm>
          <a:prstGeom prst="wedgeEllipseCallout">
            <a:avLst>
              <a:gd name="adj1" fmla="val -57047"/>
              <a:gd name="adj2" fmla="val 3792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60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مصطلحات لغوية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64C4B92-6C84-4ACB-BAB2-B9D249749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1" r="32222"/>
          <a:stretch/>
        </p:blipFill>
        <p:spPr>
          <a:xfrm>
            <a:off x="1832065" y="1143000"/>
            <a:ext cx="2170613" cy="3300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943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357F-AAC1-FC48-B79B-A65A0C48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FA6E-BF60-9E45-9E4B-AF6DDB28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89121-B38E-CD4E-9DC1-270F3872ED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1266" name="Picture 2" descr="Cartoon little kids holding banner Royalty Free Vector Image">
            <a:extLst>
              <a:ext uri="{FF2B5EF4-FFF2-40B4-BE49-F238E27FC236}">
                <a16:creationId xmlns:a16="http://schemas.microsoft.com/office/drawing/2014/main" id="{26089988-ED3C-AD47-B3AC-8BBA8509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 bwMode="auto">
          <a:xfrm>
            <a:off x="1884263" y="1078732"/>
            <a:ext cx="7733025" cy="53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81C1F4-1F79-0744-9E49-6F17FE997ABD}"/>
              </a:ext>
            </a:extLst>
          </p:cNvPr>
          <p:cNvSpPr/>
          <p:nvPr/>
        </p:nvSpPr>
        <p:spPr>
          <a:xfrm>
            <a:off x="2756881" y="1466247"/>
            <a:ext cx="62621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الكلمة ومرادفها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0E12-E299-4EBA-A758-155E46BF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KW" sz="6000" b="1" u="sng" dirty="0">
                <a:solidFill>
                  <a:srgbClr val="FF0000"/>
                </a:solidFill>
              </a:rPr>
              <a:t>تُناغي</a:t>
            </a:r>
            <a:r>
              <a:rPr lang="ar-KW" sz="6000" b="1" dirty="0"/>
              <a:t> الأُمُ أَبْناءَها بِسَعادةٍ </a:t>
            </a:r>
            <a:r>
              <a:rPr lang="ar-KW" sz="6000" b="1" dirty="0">
                <a:solidFill>
                  <a:srgbClr val="FF0000"/>
                </a:solidFill>
              </a:rPr>
              <a:t> </a:t>
            </a:r>
            <a:r>
              <a:rPr lang="ar-KW" sz="6000" b="1" dirty="0"/>
              <a:t>.   </a:t>
            </a:r>
            <a:endParaRPr lang="en-US" sz="6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F0437-778B-4C27-BE7C-7296F5C939E3}"/>
              </a:ext>
            </a:extLst>
          </p:cNvPr>
          <p:cNvSpPr/>
          <p:nvPr/>
        </p:nvSpPr>
        <p:spPr>
          <a:xfrm>
            <a:off x="6574294" y="2448560"/>
            <a:ext cx="4480560" cy="34169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F77C0-E71A-4E21-A5AA-79C157569E38}"/>
              </a:ext>
            </a:extLst>
          </p:cNvPr>
          <p:cNvSpPr txBox="1"/>
          <p:nvPr/>
        </p:nvSpPr>
        <p:spPr>
          <a:xfrm>
            <a:off x="1085513" y="3485271"/>
            <a:ext cx="5090160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7200" b="1" dirty="0">
                <a:solidFill>
                  <a:srgbClr val="000000"/>
                </a:solidFill>
                <a:latin typeface="The Hand"/>
              </a:rPr>
              <a:t>تلاعب - تلاطف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5E63A51-C1C6-43B8-A740-D4A1F9CE6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1" y="2609556"/>
            <a:ext cx="3826412" cy="30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357F-AAC1-FC48-B79B-A65A0C48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FA6E-BF60-9E45-9E4B-AF6DDB28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89121-B38E-CD4E-9DC1-270F3872ED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1266" name="Picture 2" descr="Cartoon little kids holding banner Royalty Free Vector Image">
            <a:extLst>
              <a:ext uri="{FF2B5EF4-FFF2-40B4-BE49-F238E27FC236}">
                <a16:creationId xmlns:a16="http://schemas.microsoft.com/office/drawing/2014/main" id="{26089988-ED3C-AD47-B3AC-8BBA8509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 bwMode="auto">
          <a:xfrm>
            <a:off x="1884263" y="1078732"/>
            <a:ext cx="7733025" cy="53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81C1F4-1F79-0744-9E49-6F17FE997ABD}"/>
              </a:ext>
            </a:extLst>
          </p:cNvPr>
          <p:cNvSpPr/>
          <p:nvPr/>
        </p:nvSpPr>
        <p:spPr>
          <a:xfrm>
            <a:off x="2756881" y="1466247"/>
            <a:ext cx="62621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الكلمة ومفردها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4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5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405</TotalTime>
  <Words>126</Words>
  <Application>Microsoft Office PowerPoint</Application>
  <PresentationFormat>شاشة عريضة</PresentationFormat>
  <Paragraphs>41</Paragraphs>
  <Slides>18</Slides>
  <Notes>6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18</vt:i4>
      </vt:variant>
    </vt:vector>
  </HeadingPairs>
  <TitlesOfParts>
    <vt:vector size="33" baseType="lpstr">
      <vt:lpstr>Arial</vt:lpstr>
      <vt:lpstr>Avenir Next LT Pro</vt:lpstr>
      <vt:lpstr>Calibri</vt:lpstr>
      <vt:lpstr>Century Gothic</vt:lpstr>
      <vt:lpstr>Gill Sans MT</vt:lpstr>
      <vt:lpstr>Modern Love</vt:lpstr>
      <vt:lpstr>The Hand</vt:lpstr>
      <vt:lpstr>Trebuchet MS</vt:lpstr>
      <vt:lpstr>Wingdings</vt:lpstr>
      <vt:lpstr>Wingdings 3</vt:lpstr>
      <vt:lpstr>ربطة</vt:lpstr>
      <vt:lpstr>واجهة</vt:lpstr>
      <vt:lpstr>Gallery</vt:lpstr>
      <vt:lpstr>BohemianVTI</vt:lpstr>
      <vt:lpstr>SketchyVTI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تُناغي الأُمُ أَبْناءَها بِسَعادةٍ  .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لنتصل بالرقم التالي لنتعرف على ضد (  الخصام  ):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مريم على محمد عيسى</cp:lastModifiedBy>
  <cp:revision>26</cp:revision>
  <dcterms:created xsi:type="dcterms:W3CDTF">2018-10-07T19:16:12Z</dcterms:created>
  <dcterms:modified xsi:type="dcterms:W3CDTF">2023-06-12T06:10:10Z</dcterms:modified>
</cp:coreProperties>
</file>