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78" r:id="rId2"/>
    <p:sldId id="377" r:id="rId3"/>
    <p:sldId id="386" r:id="rId4"/>
    <p:sldId id="341" r:id="rId5"/>
    <p:sldId id="367" r:id="rId6"/>
    <p:sldId id="340" r:id="rId7"/>
    <p:sldId id="369" r:id="rId8"/>
    <p:sldId id="371" r:id="rId9"/>
    <p:sldId id="372" r:id="rId10"/>
    <p:sldId id="360" r:id="rId11"/>
    <p:sldId id="306" r:id="rId12"/>
    <p:sldId id="307" r:id="rId13"/>
    <p:sldId id="313" r:id="rId14"/>
    <p:sldId id="326" r:id="rId15"/>
    <p:sldId id="345" r:id="rId16"/>
    <p:sldId id="379" r:id="rId17"/>
    <p:sldId id="346" r:id="rId18"/>
    <p:sldId id="347" r:id="rId19"/>
    <p:sldId id="331" r:id="rId20"/>
    <p:sldId id="330" r:id="rId21"/>
    <p:sldId id="272" r:id="rId22"/>
    <p:sldId id="276" r:id="rId23"/>
    <p:sldId id="332" r:id="rId24"/>
    <p:sldId id="384" r:id="rId25"/>
    <p:sldId id="385" r:id="rId26"/>
    <p:sldId id="325" r:id="rId27"/>
    <p:sldId id="373" r:id="rId28"/>
    <p:sldId id="339" r:id="rId29"/>
    <p:sldId id="352" r:id="rId30"/>
    <p:sldId id="381" r:id="rId31"/>
    <p:sldId id="343" r:id="rId32"/>
    <p:sldId id="382" r:id="rId33"/>
    <p:sldId id="356" r:id="rId34"/>
    <p:sldId id="357" r:id="rId35"/>
    <p:sldId id="274" r:id="rId36"/>
    <p:sldId id="355" r:id="rId3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  <a:srgbClr val="FFFF00"/>
    <a:srgbClr val="000000"/>
    <a:srgbClr val="0000CC"/>
    <a:srgbClr val="006600"/>
    <a:srgbClr val="0000FF"/>
    <a:srgbClr val="800000"/>
    <a:srgbClr val="00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5" d="100"/>
          <a:sy n="65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C68CB-78D2-416E-9741-0D2D6200B858}" type="datetimeFigureOut">
              <a:rPr lang="ar-KW" smtClean="0"/>
              <a:pPr/>
              <a:t>28/03/1445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3CBBC-E05C-4650-99DA-E054867D1611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7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4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A97AED61-2E00-48D5-9E1F-2B751D5E9F01}"/>
              </a:ext>
            </a:extLst>
          </p:cNvPr>
          <p:cNvGrpSpPr/>
          <p:nvPr/>
        </p:nvGrpSpPr>
        <p:grpSpPr>
          <a:xfrm>
            <a:off x="0" y="237607"/>
            <a:ext cx="6178972" cy="6538768"/>
            <a:chOff x="0" y="2493812"/>
            <a:chExt cx="8788140" cy="7265331"/>
          </a:xfrm>
        </p:grpSpPr>
        <p:pic>
          <p:nvPicPr>
            <p:cNvPr id="1028" name="Picture 4" descr=" ">
              <a:extLst>
                <a:ext uri="{FF2B5EF4-FFF2-40B4-BE49-F238E27FC236}">
                  <a16:creationId xmlns:a16="http://schemas.microsoft.com/office/drawing/2014/main" id="{0739B6AE-A2D3-436D-8A37-9105CF6697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r="1059"/>
            <a:stretch/>
          </p:blipFill>
          <p:spPr bwMode="auto">
            <a:xfrm>
              <a:off x="0" y="2493812"/>
              <a:ext cx="8788140" cy="726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14B764-733A-4F3A-8E5E-12C80E7F0286}"/>
                </a:ext>
              </a:extLst>
            </p:cNvPr>
            <p:cNvSpPr txBox="1"/>
            <p:nvPr/>
          </p:nvSpPr>
          <p:spPr>
            <a:xfrm>
              <a:off x="746448" y="7052245"/>
              <a:ext cx="7618871" cy="1816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spAutoFit/>
            </a:bodyPr>
            <a:lstStyle/>
            <a:p>
              <a:pPr algn="l" defTabSz="547695">
                <a:spcBef>
                  <a:spcPts val="844"/>
                </a:spcBef>
              </a:pPr>
              <a:r>
                <a:rPr lang="en-US" sz="4200" b="1" dirty="0">
                  <a:latin typeface="Comic Sans MS" panose="030F0702030302020204" pitchFamily="66" charset="0"/>
                </a:rPr>
                <a:t>Monday</a:t>
              </a:r>
              <a:r>
                <a:rPr lang="en-US" sz="2800" b="1" dirty="0">
                  <a:latin typeface="Comic Sans MS" panose="030F0702030302020204" pitchFamily="66" charset="0"/>
                </a:rPr>
                <a:t>,</a:t>
              </a:r>
              <a:r>
                <a:rPr lang="en-US" sz="4200" b="1" dirty="0">
                  <a:latin typeface="Comic Sans MS" panose="030F0702030302020204" pitchFamily="66" charset="0"/>
                </a:rPr>
                <a:t> </a:t>
              </a:r>
            </a:p>
            <a:p>
              <a:pPr algn="l" defTabSz="547695">
                <a:spcBef>
                  <a:spcPts val="844"/>
                </a:spcBef>
              </a:pPr>
              <a:r>
                <a:rPr lang="en-US" sz="42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15</a:t>
              </a:r>
              <a:r>
                <a:rPr lang="en-US" sz="4200" b="1" baseline="30000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th </a:t>
              </a:r>
              <a:r>
                <a:rPr lang="en-US" sz="42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October</a:t>
              </a:r>
              <a:r>
                <a:rPr lang="en-US" sz="28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,</a:t>
              </a:r>
              <a:r>
                <a:rPr lang="en-US" sz="42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2023 </a:t>
              </a:r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2A71BB85-608F-4D4C-9EA8-4F6B443B4E1F}"/>
              </a:ext>
            </a:extLst>
          </p:cNvPr>
          <p:cNvGrpSpPr/>
          <p:nvPr/>
        </p:nvGrpSpPr>
        <p:grpSpPr>
          <a:xfrm>
            <a:off x="6178972" y="237608"/>
            <a:ext cx="6381587" cy="7150732"/>
            <a:chOff x="8788140" y="2436330"/>
            <a:chExt cx="9076311" cy="7890863"/>
          </a:xfrm>
        </p:grpSpPr>
        <p:pic>
          <p:nvPicPr>
            <p:cNvPr id="9" name="Picture 4" descr=" ">
              <a:extLst>
                <a:ext uri="{FF2B5EF4-FFF2-40B4-BE49-F238E27FC236}">
                  <a16:creationId xmlns:a16="http://schemas.microsoft.com/office/drawing/2014/main" id="{07E837EC-1345-4653-A1D4-D7FC7893D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r="1059"/>
            <a:stretch/>
          </p:blipFill>
          <p:spPr bwMode="auto">
            <a:xfrm>
              <a:off x="8788140" y="2436330"/>
              <a:ext cx="8552123" cy="726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125A93-52B2-4774-BB47-35F792FE253A}"/>
                </a:ext>
              </a:extLst>
            </p:cNvPr>
            <p:cNvSpPr txBox="1"/>
            <p:nvPr/>
          </p:nvSpPr>
          <p:spPr>
            <a:xfrm>
              <a:off x="9482962" y="6825198"/>
              <a:ext cx="8381489" cy="3501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spAutoFit/>
            </a:bodyPr>
            <a:lstStyle/>
            <a:p>
              <a:pPr algn="l" defTabSz="547695"/>
              <a:r>
                <a:rPr lang="en-US" sz="3900" b="1" dirty="0">
                  <a:latin typeface="Comic Sans MS" panose="030F0702030302020204" pitchFamily="66" charset="0"/>
                </a:rPr>
                <a:t>Unit: </a:t>
              </a:r>
              <a:r>
                <a:rPr lang="en-US" sz="2500" b="1" dirty="0">
                  <a:latin typeface="Comic Sans MS" panose="030F0702030302020204" pitchFamily="66" charset="0"/>
                </a:rPr>
                <a:t> </a:t>
              </a:r>
              <a:r>
                <a:rPr lang="en-US" sz="39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3</a:t>
              </a:r>
            </a:p>
            <a:p>
              <a:pPr algn="l" defTabSz="547695">
                <a:spcAft>
                  <a:spcPts val="422"/>
                </a:spcAft>
              </a:pPr>
              <a:r>
                <a:rPr lang="en-US" sz="3900" b="1" dirty="0">
                  <a:latin typeface="Comic Sans MS" panose="030F0702030302020204" pitchFamily="66" charset="0"/>
                </a:rPr>
                <a:t>Step: </a:t>
              </a:r>
              <a:r>
                <a:rPr lang="en-US" sz="39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1 </a:t>
              </a:r>
            </a:p>
            <a:p>
              <a:pPr algn="l" defTabSz="547695">
                <a:spcAft>
                  <a:spcPts val="422"/>
                </a:spcAft>
              </a:pPr>
              <a:r>
                <a:rPr lang="en-US" sz="28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A Local Television </a:t>
              </a:r>
              <a:r>
                <a:rPr lang="en-US" sz="2800" b="1" dirty="0" err="1">
                  <a:solidFill>
                    <a:srgbClr val="FF6699"/>
                  </a:solidFill>
                  <a:latin typeface="Comic Sans MS" panose="030F0702030302020204" pitchFamily="66" charset="0"/>
                </a:rPr>
                <a:t>Programme</a:t>
              </a:r>
              <a:endParaRPr lang="en-US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endParaRPr>
            </a:p>
            <a:p>
              <a:pPr algn="l" defTabSz="547695">
                <a:spcAft>
                  <a:spcPts val="422"/>
                </a:spcAft>
              </a:pPr>
              <a:endParaRPr lang="en-US" sz="3900" b="1" dirty="0">
                <a:solidFill>
                  <a:srgbClr val="FF6699"/>
                </a:solidFill>
                <a:latin typeface="Comic Sans MS" panose="030F0702030302020204" pitchFamily="66" charset="0"/>
              </a:endParaRPr>
            </a:p>
            <a:p>
              <a:pPr algn="l" defTabSz="547695">
                <a:spcAft>
                  <a:spcPts val="422"/>
                </a:spcAft>
              </a:pPr>
              <a:endParaRPr lang="en-US" sz="3900" b="1" dirty="0">
                <a:solidFill>
                  <a:srgbClr val="FF6699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64B25996-950A-43BB-8BBA-1DBB9917E7DD}"/>
              </a:ext>
            </a:extLst>
          </p:cNvPr>
          <p:cNvGrpSpPr/>
          <p:nvPr/>
        </p:nvGrpSpPr>
        <p:grpSpPr>
          <a:xfrm>
            <a:off x="4821885" y="69897"/>
            <a:ext cx="2459860" cy="1691193"/>
            <a:chOff x="6061167" y="84894"/>
            <a:chExt cx="5088792" cy="2408920"/>
          </a:xfrm>
        </p:grpSpPr>
        <p:pic>
          <p:nvPicPr>
            <p:cNvPr id="7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94513B3B-65E8-48E1-A2E4-25DEDD4E3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" t="13526" r="4028" b="10790"/>
            <a:stretch/>
          </p:blipFill>
          <p:spPr>
            <a:xfrm>
              <a:off x="6061167" y="84894"/>
              <a:ext cx="5088792" cy="24089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7A7EC-F150-4572-A0A1-722ED7CEE583}"/>
                </a:ext>
              </a:extLst>
            </p:cNvPr>
            <p:cNvSpPr txBox="1"/>
            <p:nvPr/>
          </p:nvSpPr>
          <p:spPr>
            <a:xfrm>
              <a:off x="6716277" y="568267"/>
              <a:ext cx="3892730" cy="1729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spAutoFit/>
            </a:bodyPr>
            <a:lstStyle/>
            <a:p>
              <a:pPr algn="ctr" defTabSz="547695"/>
              <a:r>
                <a:rPr lang="en-US" sz="3500" b="1" dirty="0">
                  <a:latin typeface="Comic Sans MS" panose="030F0702030302020204" pitchFamily="66" charset="0"/>
                </a:rPr>
                <a:t>Class: </a:t>
              </a:r>
              <a:r>
                <a:rPr lang="en-US" sz="35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6-4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1352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2" y="0"/>
            <a:ext cx="12272211" cy="6858000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569493" y="188640"/>
            <a:ext cx="10972800" cy="1143000"/>
          </a:xfrm>
          <a:prstGeom prst="rect">
            <a:avLst/>
          </a:prstGeom>
          <a:solidFill>
            <a:srgbClr val="FFFF00">
              <a:alpha val="70980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</a:rPr>
              <a:t>Do you like watching movies?</a:t>
            </a:r>
            <a:endParaRPr lang="ar-KW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178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384" y="0"/>
            <a:ext cx="10972800" cy="1043428"/>
          </a:xfrm>
        </p:spPr>
        <p:txBody>
          <a:bodyPr>
            <a:no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Who is your best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actor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72" y="1043428"/>
            <a:ext cx="4331716" cy="269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1071865"/>
            <a:ext cx="2880320" cy="5786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3008106" y="3742640"/>
            <a:ext cx="4899370" cy="311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898900"/>
            <a:ext cx="3935760" cy="295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24695" y="1071865"/>
            <a:ext cx="2627489" cy="2453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0"/>
          <a:stretch/>
        </p:blipFill>
        <p:spPr>
          <a:xfrm>
            <a:off x="3012316" y="1071865"/>
            <a:ext cx="1944638" cy="246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tor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643050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actor</a:t>
            </a:r>
            <a:endParaRPr lang="ar-KW" sz="9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4" name="Content Placeholder 3" descr="tareq-ali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738810" y="1785926"/>
            <a:ext cx="5000660" cy="5072074"/>
          </a:xfrm>
        </p:spPr>
      </p:pic>
      <p:pic>
        <p:nvPicPr>
          <p:cNvPr id="7" name="Picture 6" descr="Green_star_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53718" y="428604"/>
            <a:ext cx="1071570" cy="976316"/>
          </a:xfrm>
          <a:prstGeom prst="rect">
            <a:avLst/>
          </a:prstGeom>
        </p:spPr>
      </p:pic>
      <p:pic>
        <p:nvPicPr>
          <p:cNvPr id="10" name="Picture 9" descr="Green_star_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04512" y="1916832"/>
            <a:ext cx="1071570" cy="976316"/>
          </a:xfrm>
          <a:prstGeom prst="rect">
            <a:avLst/>
          </a:prstGeom>
        </p:spPr>
      </p:pic>
      <p:pic>
        <p:nvPicPr>
          <p:cNvPr id="11" name="Picture 10" descr="Green_star_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011" y="272986"/>
            <a:ext cx="1071570" cy="976316"/>
          </a:xfrm>
          <a:prstGeom prst="rect">
            <a:avLst/>
          </a:prstGeom>
        </p:spPr>
      </p:pic>
      <p:pic>
        <p:nvPicPr>
          <p:cNvPr id="12" name="Picture 11" descr="Green_star_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226" y="1878201"/>
            <a:ext cx="1071570" cy="976316"/>
          </a:xfrm>
          <a:prstGeom prst="rect">
            <a:avLst/>
          </a:prstGeom>
        </p:spPr>
      </p:pic>
      <p:pic>
        <p:nvPicPr>
          <p:cNvPr id="6" name="Picture 5" descr="1197123348276430446jonata_Butterfly_svg_h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38282" y="142852"/>
            <a:ext cx="1663833" cy="2358287"/>
          </a:xfrm>
          <a:prstGeom prst="rect">
            <a:avLst/>
          </a:prstGeom>
        </p:spPr>
      </p:pic>
      <p:pic>
        <p:nvPicPr>
          <p:cNvPr id="13" name="Picture 12" descr="108e1b04-e71a-4de0-90cb-f2879981726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12" y="2643182"/>
            <a:ext cx="4857784" cy="33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9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gramm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What is your best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programme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Aharoni" pitchFamily="2" charset="-79"/>
                <a:cs typeface="Aharoni" pitchFamily="2" charset="-79"/>
              </a:rPr>
              <a:t>?</a:t>
            </a:r>
            <a:endParaRPr lang="ar-KW" sz="5400" b="1" dirty="0">
              <a:ln>
                <a:solidFill>
                  <a:sysClr val="windowText" lastClr="000000"/>
                </a:solidFill>
              </a:ln>
              <a:latin typeface="Aharoni" pitchFamily="2" charset="-79"/>
            </a:endParaRPr>
          </a:p>
        </p:txBody>
      </p:sp>
      <p:pic>
        <p:nvPicPr>
          <p:cNvPr id="7" name="Picture 6" descr="OprahShow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4" y="1268760"/>
            <a:ext cx="12189895" cy="5608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8760"/>
            <a:ext cx="12191999" cy="558923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87688" y="4869160"/>
            <a:ext cx="8229600" cy="16430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programme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77562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pisod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82578" y="3017264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095"/>
            <a:ext cx="3810000" cy="3240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968897"/>
            <a:ext cx="3810000" cy="3131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343275"/>
            <a:ext cx="4176464" cy="35147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6430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Tom and Jerry is a funny cartoon.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81855" y="5107950"/>
            <a:ext cx="3974087" cy="8172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Episode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3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0" y="2526072"/>
            <a:ext cx="3974087" cy="8172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Episode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2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356" y="5115855"/>
            <a:ext cx="3974087" cy="8172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Episode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 1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04" y="0"/>
            <a:ext cx="12192000" cy="164305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It has many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episodes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83015" y="1196751"/>
            <a:ext cx="8229600" cy="13120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episode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6623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1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fet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" y="-243408"/>
            <a:ext cx="12429800" cy="714587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904" y="0"/>
            <a:ext cx="12192000" cy="16430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Actors are going to act in a </a:t>
            </a:r>
            <a:r>
              <a:rPr lang="en-US" sz="54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programme</a:t>
            </a: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 called Road </a:t>
            </a:r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Safety</a:t>
            </a: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5013176"/>
            <a:ext cx="762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32" y="1760885"/>
            <a:ext cx="3279687" cy="23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8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8d69c3-6dda-4f22-aba8-f311024289b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596" y="-214338"/>
            <a:ext cx="8143932" cy="5429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96" y="4857760"/>
            <a:ext cx="8072494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472"/>
            <a:ext cx="4061445" cy="455452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168696" y="0"/>
            <a:ext cx="12192000" cy="16430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The main actors are:</a:t>
            </a:r>
          </a:p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the doctor </a:t>
            </a:r>
          </a:p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the nurse</a:t>
            </a:r>
          </a:p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 and </a:t>
            </a:r>
          </a:p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the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receptionist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.</a:t>
            </a:r>
          </a:p>
          <a:p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492896"/>
            <a:ext cx="3359696" cy="4336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005064"/>
            <a:ext cx="4464496" cy="28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4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eptionis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079776" y="476672"/>
            <a:ext cx="7272808" cy="1213224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receptionist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731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904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904" y="0"/>
            <a:ext cx="12192000" cy="16430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Episode 1</a:t>
            </a:r>
            <a:endParaRPr lang="ar-KW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5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6984776" cy="6165304"/>
          </a:xfrm>
          <a:prstGeom prst="rect">
            <a:avLst/>
          </a:prstGeom>
        </p:spPr>
      </p:pic>
      <p:pic>
        <p:nvPicPr>
          <p:cNvPr id="3" name="Picture 2" descr="01f35cb3ae5d73398d6c3b2bdcd3d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3383" y="980728"/>
            <a:ext cx="5128617" cy="468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04" y="0"/>
            <a:ext cx="12192000" cy="16430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A driver who was driving very fast had an accident.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9536" y="2492896"/>
            <a:ext cx="6912768" cy="16430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  <a:cs typeface="Aharoni" pitchFamily="2" charset="-79"/>
              </a:rPr>
              <a:t>He hit a little girl.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" name="Picture 5" descr="1Pq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6744072" cy="3573016"/>
          </a:xfrm>
          <a:prstGeom prst="rect">
            <a:avLst/>
          </a:prstGeom>
        </p:spPr>
      </p:pic>
      <p:pic>
        <p:nvPicPr>
          <p:cNvPr id="7" name="Picture 6" descr="kankle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0097" y="3284984"/>
            <a:ext cx="475252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An ambulance took the girl to hospital.</a:t>
            </a:r>
            <a:endParaRPr lang="ar-KW" b="1" dirty="0"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4" name="Content Placeholder 3" descr="Accident_Animati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0" y="1428736"/>
            <a:ext cx="12192000" cy="5429264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17967" y="1571612"/>
            <a:ext cx="500066" cy="62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2" name="X-ra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386136" y="3442483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748"/>
            <a:ext cx="6921661" cy="58052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04" y="0"/>
            <a:ext cx="12192000" cy="16430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The doctor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x-rayed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her leg.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348880"/>
            <a:ext cx="3162981" cy="448013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256240" y="987037"/>
            <a:ext cx="3816424" cy="12132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x-ray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roken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8760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latin typeface="Aharoni" pitchFamily="2" charset="-79"/>
                <a:cs typeface="Aharoni" pitchFamily="2" charset="-79"/>
              </a:rPr>
              <a:t>The girl’s leg was 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broken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latin typeface="Aharoni" pitchFamily="2" charset="-79"/>
                <a:cs typeface="Aharoni" pitchFamily="2" charset="-79"/>
              </a:rPr>
              <a:t>.</a:t>
            </a:r>
            <a:endParaRPr lang="ar-KW" sz="6600" b="1" dirty="0">
              <a:ln>
                <a:solidFill>
                  <a:schemeClr val="tx1"/>
                </a:solidFill>
              </a:ln>
              <a:latin typeface="Aharoni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/>
          <a:stretch/>
        </p:blipFill>
        <p:spPr>
          <a:xfrm>
            <a:off x="-168695" y="1268760"/>
            <a:ext cx="12360696" cy="558924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39616" y="4941168"/>
            <a:ext cx="8229600" cy="13120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broken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33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08F93B40-13C9-40E3-A9CD-4E6E0186A22B}"/>
              </a:ext>
            </a:extLst>
          </p:cNvPr>
          <p:cNvSpPr/>
          <p:nvPr/>
        </p:nvSpPr>
        <p:spPr>
          <a:xfrm flipH="1">
            <a:off x="222763" y="793413"/>
            <a:ext cx="32145" cy="349131"/>
          </a:xfrm>
          <a:prstGeom prst="flowChartProcess">
            <a:avLst/>
          </a:prstGeom>
          <a:solidFill>
            <a:srgbClr val="FFFF99"/>
          </a:solidFill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30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BAAAC-8C67-45D7-A7FF-95EDDC70DBF5}"/>
              </a:ext>
            </a:extLst>
          </p:cNvPr>
          <p:cNvSpPr txBox="1"/>
          <p:nvPr/>
        </p:nvSpPr>
        <p:spPr>
          <a:xfrm>
            <a:off x="9423448" y="176249"/>
            <a:ext cx="2076892" cy="503019"/>
          </a:xfrm>
          <a:prstGeom prst="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l" defTabSz="410730"/>
            <a:r>
              <a:rPr lang="en-US" sz="2800" b="1" dirty="0">
                <a:solidFill>
                  <a:srgbClr val="0066FF"/>
                </a:solidFill>
              </a:rPr>
              <a:t>Lesson: </a:t>
            </a:r>
            <a:r>
              <a:rPr lang="en-US" sz="2800" b="1" dirty="0">
                <a:solidFill>
                  <a:srgbClr val="FF6699"/>
                </a:solidFill>
              </a:rPr>
              <a:t>1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BAAAC-8C67-45D7-A7FF-95EDDC70DBF5}"/>
              </a:ext>
            </a:extLst>
          </p:cNvPr>
          <p:cNvSpPr txBox="1"/>
          <p:nvPr/>
        </p:nvSpPr>
        <p:spPr>
          <a:xfrm>
            <a:off x="5339271" y="437434"/>
            <a:ext cx="1632645" cy="503019"/>
          </a:xfrm>
          <a:prstGeom prst="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30"/>
            <a:r>
              <a:rPr lang="en-US" sz="2800" b="1" dirty="0">
                <a:solidFill>
                  <a:srgbClr val="0066FF"/>
                </a:solidFill>
              </a:rPr>
              <a:t>Unit: </a:t>
            </a:r>
            <a:r>
              <a:rPr lang="en-US" sz="2800" b="1" dirty="0">
                <a:solidFill>
                  <a:srgbClr val="FF6699"/>
                </a:solidFill>
              </a:rPr>
              <a:t>3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BAAAC-8C67-45D7-A7FF-95EDDC70DBF5}"/>
              </a:ext>
            </a:extLst>
          </p:cNvPr>
          <p:cNvSpPr txBox="1"/>
          <p:nvPr/>
        </p:nvSpPr>
        <p:spPr>
          <a:xfrm>
            <a:off x="378212" y="184967"/>
            <a:ext cx="3269590" cy="503019"/>
          </a:xfrm>
          <a:prstGeom prst="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l" defTabSz="410730"/>
            <a:r>
              <a:rPr lang="en-US" sz="2800" b="1" dirty="0">
                <a:solidFill>
                  <a:srgbClr val="0066FF"/>
                </a:solidFill>
              </a:rPr>
              <a:t>Sun, </a:t>
            </a:r>
            <a:r>
              <a:rPr lang="en-US" sz="2800" b="1" dirty="0">
                <a:solidFill>
                  <a:srgbClr val="FF6699"/>
                </a:solidFill>
              </a:rPr>
              <a:t>15/10/2023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942" y="3987580"/>
            <a:ext cx="3297086" cy="24655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5600" dirty="0">
                <a:solidFill>
                  <a:srgbClr val="FF00FF"/>
                </a:solidFill>
              </a:rPr>
              <a:t>actor</a:t>
            </a:r>
          </a:p>
          <a:p>
            <a:pPr algn="ctr"/>
            <a:r>
              <a:rPr lang="en-US" sz="5000" dirty="0">
                <a:solidFill>
                  <a:srgbClr val="FF00FF"/>
                </a:solidFill>
              </a:rPr>
              <a:t>…………..</a:t>
            </a:r>
          </a:p>
          <a:p>
            <a:pPr algn="ctr"/>
            <a:r>
              <a:rPr lang="en-US" sz="5000" dirty="0">
                <a:solidFill>
                  <a:srgbClr val="FF00FF"/>
                </a:solidFill>
              </a:rPr>
              <a:t>……….….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0322" y="4012603"/>
            <a:ext cx="4261607" cy="241941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5300" dirty="0">
                <a:solidFill>
                  <a:srgbClr val="FF8E1D"/>
                </a:solidFill>
              </a:rPr>
              <a:t>receptionist</a:t>
            </a:r>
          </a:p>
          <a:p>
            <a:pPr algn="ctr"/>
            <a:r>
              <a:rPr lang="en-US" sz="5000" dirty="0">
                <a:solidFill>
                  <a:srgbClr val="FF8E1D"/>
                </a:solidFill>
              </a:rPr>
              <a:t>………..…...</a:t>
            </a:r>
          </a:p>
          <a:p>
            <a:pPr algn="ctr"/>
            <a:r>
              <a:rPr lang="en-US" sz="5000" dirty="0">
                <a:solidFill>
                  <a:srgbClr val="FF8E1D"/>
                </a:solidFill>
              </a:rPr>
              <a:t>………….….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2927" y="3987580"/>
            <a:ext cx="2701658" cy="24655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5600" dirty="0">
                <a:solidFill>
                  <a:schemeClr val="bg1">
                    <a:lumMod val="50000"/>
                  </a:schemeClr>
                </a:solidFill>
              </a:rPr>
              <a:t>safety</a:t>
            </a:r>
          </a:p>
          <a:p>
            <a:pPr algn="ctr"/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….…...</a:t>
            </a:r>
          </a:p>
          <a:p>
            <a:pPr algn="ctr"/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…….….</a:t>
            </a:r>
          </a:p>
        </p:txBody>
      </p:sp>
      <p:pic>
        <p:nvPicPr>
          <p:cNvPr id="12" name="Picture 11" descr="108e1b04-e71a-4de0-90cb-f287998172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36" y="1214422"/>
            <a:ext cx="3389322" cy="2581282"/>
          </a:xfrm>
          <a:prstGeom prst="rect">
            <a:avLst/>
          </a:prstGeom>
        </p:spPr>
      </p:pic>
      <p:pic>
        <p:nvPicPr>
          <p:cNvPr id="13" name="Picture 12" descr="758d69c3-6dda-4f22-aba8-f311024289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88" y="1285860"/>
            <a:ext cx="3022608" cy="2460628"/>
          </a:xfrm>
          <a:prstGeom prst="rect">
            <a:avLst/>
          </a:prstGeom>
        </p:spPr>
      </p:pic>
      <p:pic>
        <p:nvPicPr>
          <p:cNvPr id="14" name="Picture 13" descr="c767f2df-2a19-4cf1-9f95-1cafceb86ca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50" y="928670"/>
            <a:ext cx="3849686" cy="28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08F93B40-13C9-40E3-A9CD-4E6E0186A22B}"/>
              </a:ext>
            </a:extLst>
          </p:cNvPr>
          <p:cNvSpPr/>
          <p:nvPr/>
        </p:nvSpPr>
        <p:spPr>
          <a:xfrm flipH="1">
            <a:off x="222763" y="793413"/>
            <a:ext cx="32145" cy="349131"/>
          </a:xfrm>
          <a:prstGeom prst="flowChartProcess">
            <a:avLst/>
          </a:prstGeom>
          <a:solidFill>
            <a:srgbClr val="FFFF99"/>
          </a:solidFill>
          <a:ln w="2540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30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BAAAC-8C67-45D7-A7FF-95EDDC70DBF5}"/>
              </a:ext>
            </a:extLst>
          </p:cNvPr>
          <p:cNvSpPr txBox="1"/>
          <p:nvPr/>
        </p:nvSpPr>
        <p:spPr>
          <a:xfrm>
            <a:off x="9423448" y="176249"/>
            <a:ext cx="2076892" cy="503019"/>
          </a:xfrm>
          <a:prstGeom prst="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l" defTabSz="410730"/>
            <a:r>
              <a:rPr lang="en-US" sz="2800" b="1" dirty="0">
                <a:solidFill>
                  <a:srgbClr val="0066FF"/>
                </a:solidFill>
              </a:rPr>
              <a:t>Lesson: </a:t>
            </a:r>
            <a:r>
              <a:rPr lang="en-US" sz="2800" b="1" dirty="0">
                <a:solidFill>
                  <a:srgbClr val="FF6699"/>
                </a:solidFill>
              </a:rPr>
              <a:t>1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BAAAC-8C67-45D7-A7FF-95EDDC70DBF5}"/>
              </a:ext>
            </a:extLst>
          </p:cNvPr>
          <p:cNvSpPr txBox="1"/>
          <p:nvPr/>
        </p:nvSpPr>
        <p:spPr>
          <a:xfrm>
            <a:off x="5339271" y="437434"/>
            <a:ext cx="1632645" cy="503019"/>
          </a:xfrm>
          <a:prstGeom prst="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30"/>
            <a:r>
              <a:rPr lang="en-US" sz="2800" b="1" dirty="0">
                <a:solidFill>
                  <a:srgbClr val="0066FF"/>
                </a:solidFill>
              </a:rPr>
              <a:t>Unit: </a:t>
            </a:r>
            <a:r>
              <a:rPr lang="en-US" sz="2800" b="1" dirty="0">
                <a:solidFill>
                  <a:srgbClr val="FF6699"/>
                </a:solidFill>
              </a:rPr>
              <a:t>3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BAAAC-8C67-45D7-A7FF-95EDDC70DBF5}"/>
              </a:ext>
            </a:extLst>
          </p:cNvPr>
          <p:cNvSpPr txBox="1"/>
          <p:nvPr/>
        </p:nvSpPr>
        <p:spPr>
          <a:xfrm>
            <a:off x="378212" y="184967"/>
            <a:ext cx="3269590" cy="503019"/>
          </a:xfrm>
          <a:prstGeom prst="rect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l" defTabSz="410730"/>
            <a:r>
              <a:rPr lang="en-US" sz="2800" b="1" dirty="0">
                <a:solidFill>
                  <a:srgbClr val="0066FF"/>
                </a:solidFill>
              </a:rPr>
              <a:t>Sun, </a:t>
            </a:r>
            <a:r>
              <a:rPr lang="en-US" sz="2800" b="1" dirty="0">
                <a:solidFill>
                  <a:srgbClr val="FF6699"/>
                </a:solidFill>
              </a:rPr>
              <a:t>15/10/2023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942" y="3987580"/>
            <a:ext cx="3297086" cy="24655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5600" dirty="0">
                <a:solidFill>
                  <a:srgbClr val="FF00FF"/>
                </a:solidFill>
              </a:rPr>
              <a:t>episode</a:t>
            </a:r>
          </a:p>
          <a:p>
            <a:pPr algn="ctr"/>
            <a:r>
              <a:rPr lang="en-US" sz="5000" dirty="0">
                <a:solidFill>
                  <a:srgbClr val="FF00FF"/>
                </a:solidFill>
              </a:rPr>
              <a:t>…………..</a:t>
            </a:r>
          </a:p>
          <a:p>
            <a:pPr algn="ctr"/>
            <a:r>
              <a:rPr lang="en-US" sz="5000" dirty="0">
                <a:solidFill>
                  <a:srgbClr val="FF00FF"/>
                </a:solidFill>
              </a:rPr>
              <a:t>……….….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0322" y="4012603"/>
            <a:ext cx="4261607" cy="241941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5300" dirty="0">
                <a:solidFill>
                  <a:srgbClr val="FF8E1D"/>
                </a:solidFill>
              </a:rPr>
              <a:t>broken</a:t>
            </a:r>
          </a:p>
          <a:p>
            <a:pPr algn="ctr"/>
            <a:r>
              <a:rPr lang="en-US" sz="5000" dirty="0">
                <a:solidFill>
                  <a:srgbClr val="FF8E1D"/>
                </a:solidFill>
              </a:rPr>
              <a:t>………..…...</a:t>
            </a:r>
          </a:p>
          <a:p>
            <a:pPr algn="ctr"/>
            <a:r>
              <a:rPr lang="en-US" sz="5000" dirty="0">
                <a:solidFill>
                  <a:srgbClr val="FF8E1D"/>
                </a:solidFill>
              </a:rPr>
              <a:t>………….….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62927" y="3987580"/>
            <a:ext cx="2701658" cy="24655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US" sz="5600" dirty="0">
                <a:solidFill>
                  <a:schemeClr val="bg1">
                    <a:lumMod val="50000"/>
                  </a:schemeClr>
                </a:solidFill>
              </a:rPr>
              <a:t>X-ray</a:t>
            </a:r>
          </a:p>
          <a:p>
            <a:pPr algn="ctr"/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….…...</a:t>
            </a:r>
          </a:p>
          <a:p>
            <a:pPr algn="ctr"/>
            <a:r>
              <a:rPr lang="en-US" sz="5000" dirty="0">
                <a:solidFill>
                  <a:schemeClr val="bg1">
                    <a:lumMod val="50000"/>
                  </a:schemeClr>
                </a:solidFill>
              </a:rPr>
              <a:t>…….….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1" y="1285859"/>
            <a:ext cx="3023874" cy="2571769"/>
          </a:xfrm>
          <a:prstGeom prst="rect">
            <a:avLst/>
          </a:prstGeom>
        </p:spPr>
      </p:pic>
      <p:pic>
        <p:nvPicPr>
          <p:cNvPr id="18" name="Picture 17" descr="635bbf3e-2512-412c-b0a8-6bba7e8074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78" y="1214422"/>
            <a:ext cx="2508254" cy="2631610"/>
          </a:xfrm>
          <a:prstGeom prst="rect">
            <a:avLst/>
          </a:prstGeom>
        </p:spPr>
      </p:pic>
      <p:pic>
        <p:nvPicPr>
          <p:cNvPr id="20" name="Picture 19" descr="6a982b10-e567-42be-afcd-798e76a978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30" y="1142984"/>
            <a:ext cx="2643206" cy="25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1944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-22212" y="404664"/>
            <a:ext cx="5904656" cy="3600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dobe Caslon Pro Bold" panose="0205070206050A020403" pitchFamily="18" charset="0"/>
              </a:rPr>
              <a:t>Student’s Book</a:t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dobe Caslon Pro Bold" panose="0205070206050A020403" pitchFamily="18" charset="0"/>
              </a:rPr>
            </a:b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dobe Caslon Pro Bold" panose="0205070206050A020403" pitchFamily="18" charset="0"/>
              </a:rPr>
              <a:t>Page 29</a:t>
            </a:r>
            <a:endParaRPr lang="ar-KW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dobe Caslon Pro Bold" panose="0205070206050A0204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5614156" y="0"/>
            <a:ext cx="660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5736" cy="6857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3381356" y="428604"/>
            <a:ext cx="8810644" cy="1257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095736" y="2786058"/>
            <a:ext cx="7858180" cy="7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0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4" y="857232"/>
            <a:ext cx="11430080" cy="5429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881026" y="0"/>
            <a:ext cx="3528392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72816"/>
          </a:xfrm>
          <a:solidFill>
            <a:srgbClr val="FF00FF"/>
          </a:solidFill>
        </p:spPr>
        <p:txBody>
          <a:bodyPr>
            <a:norm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ENA" pitchFamily="2" charset="0"/>
              </a:rPr>
              <a:t>Read the text and answer this question.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CENA" pitchFamily="2" charset="0"/>
            </a:endParaRPr>
          </a:p>
        </p:txBody>
      </p:sp>
      <p:pic>
        <p:nvPicPr>
          <p:cNvPr id="5" name="Content Placeholder 4" descr="manartsouria_com-047eb56e9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12192000" cy="5157192"/>
          </a:xfrm>
        </p:spPr>
      </p:pic>
      <p:sp>
        <p:nvSpPr>
          <p:cNvPr id="7" name="Rectangle 6"/>
          <p:cNvSpPr/>
          <p:nvPr/>
        </p:nvSpPr>
        <p:spPr>
          <a:xfrm>
            <a:off x="0" y="-85854"/>
            <a:ext cx="12194250" cy="1800354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5400" dirty="0">
                <a:ln>
                  <a:solidFill>
                    <a:schemeClr val="bg1"/>
                  </a:solidFill>
                </a:ln>
                <a:latin typeface="Berlin Sans FB Demi" pitchFamily="34" charset="0"/>
              </a:rPr>
              <a:t>Where is the television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latin typeface="Berlin Sans FB Demi" pitchFamily="34" charset="0"/>
              </a:rPr>
              <a:t>programme</a:t>
            </a:r>
            <a:r>
              <a:rPr lang="en-US" sz="5400" dirty="0">
                <a:ln>
                  <a:solidFill>
                    <a:schemeClr val="bg1"/>
                  </a:solidFill>
                </a:ln>
                <a:latin typeface="Berlin Sans FB Demi" pitchFamily="34" charset="0"/>
              </a:rPr>
              <a:t>?</a:t>
            </a:r>
            <a:endParaRPr lang="ar-KW" sz="5400" dirty="0">
              <a:ln>
                <a:solidFill>
                  <a:schemeClr val="bg1"/>
                </a:solidFill>
              </a:ln>
              <a:latin typeface="Berlin Sans FB Demi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62608" y="1858670"/>
            <a:ext cx="5177308" cy="158417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1   In a school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91344" y="3401616"/>
            <a:ext cx="7448772" cy="172819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2   In a police station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33790" y="5071646"/>
            <a:ext cx="6098313" cy="151216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3   In a hospital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1" name="Picture 10" descr="school-building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2104" y="2060849"/>
            <a:ext cx="2520280" cy="1129151"/>
          </a:xfrm>
          <a:prstGeom prst="rect">
            <a:avLst/>
          </a:prstGeom>
        </p:spPr>
      </p:pic>
      <p:pic>
        <p:nvPicPr>
          <p:cNvPr id="12" name="Picture 11" descr="6477634593_b18671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2264" y="3284984"/>
            <a:ext cx="2527548" cy="2160240"/>
          </a:xfrm>
          <a:prstGeom prst="rect">
            <a:avLst/>
          </a:prstGeom>
        </p:spPr>
      </p:pic>
      <p:pic>
        <p:nvPicPr>
          <p:cNvPr id="13" name="Picture 12" descr="hospital_building_helicopter_pa_md_wm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28248" y="5013176"/>
            <a:ext cx="295232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99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712" y="2714620"/>
            <a:ext cx="10358510" cy="1785104"/>
          </a:xfrm>
          <a:prstGeom prst="rect">
            <a:avLst/>
          </a:prstGeom>
          <a:solidFill>
            <a:schemeClr val="accent6">
              <a:lumMod val="60000"/>
              <a:lumOff val="40000"/>
              <a:alpha val="9411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5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Why do people make car accidents?</a:t>
            </a:r>
            <a:r>
              <a:rPr lang="en-US" sz="55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. </a:t>
            </a:r>
            <a:endParaRPr lang="en-US" sz="55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52" y="214290"/>
            <a:ext cx="6929486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2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0"/>
            <a:ext cx="2548880" cy="1479612"/>
          </a:xfrm>
          <a:prstGeom prst="rect">
            <a:avLst/>
          </a:prstGeom>
        </p:spPr>
      </p:pic>
      <p:pic>
        <p:nvPicPr>
          <p:cNvPr id="5" name="Picture 4" descr="Capture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4" y="1214422"/>
            <a:ext cx="10930014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0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4" y="857232"/>
            <a:ext cx="11430080" cy="5429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881026" y="0"/>
            <a:ext cx="3528392" cy="8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51384" y="188640"/>
            <a:ext cx="10786174" cy="908720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1- Who took the girl to the hospital?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7680" y="3861048"/>
            <a:ext cx="11856640" cy="908720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The ambulance took the girl to the hospital.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4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092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88640"/>
            <a:ext cx="12192000" cy="908720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2- Why did the doctor put a plaster on her leg?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27448" y="5445224"/>
            <a:ext cx="5496272" cy="908720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It was broken.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0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110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347864" y="4869160"/>
            <a:ext cx="5496272" cy="1368152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haroni" pitchFamily="2" charset="-79"/>
              </a:rPr>
              <a:t>Closure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9" y="0"/>
            <a:ext cx="1224284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bright="-20000" contrast="40000"/>
          </a:blip>
          <a:srcRect b="28571"/>
          <a:stretch/>
        </p:blipFill>
        <p:spPr>
          <a:xfrm>
            <a:off x="335360" y="692696"/>
            <a:ext cx="11201439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559" y="2204864"/>
            <a:ext cx="2857500" cy="285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360" y="1850921"/>
            <a:ext cx="8208912" cy="769441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Keep your eyes on the road.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297" y="2835027"/>
            <a:ext cx="8208912" cy="769441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Never use your mobile phone.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127" y="3772862"/>
            <a:ext cx="8208912" cy="769441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Follow speed limits.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297" y="4666679"/>
            <a:ext cx="8208912" cy="769441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Follow traffic rules.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360" y="5631313"/>
            <a:ext cx="8208912" cy="769441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Don’t speed while driving.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-22212" y="404664"/>
            <a:ext cx="5904656" cy="3600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dobe Caslon Pro Bold" panose="0205070206050A020403" pitchFamily="18" charset="0"/>
              </a:rPr>
              <a:t>Student’s Book</a:t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dobe Caslon Pro Bold" panose="0205070206050A020403" pitchFamily="18" charset="0"/>
              </a:rPr>
            </a:b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dobe Caslon Pro Bold" panose="0205070206050A020403" pitchFamily="18" charset="0"/>
              </a:rPr>
              <a:t>Page 29</a:t>
            </a:r>
            <a:endParaRPr lang="ar-KW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dobe Caslon Pro Bold" panose="0205070206050A0204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5614156" y="0"/>
            <a:ext cx="66070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60" y="1857364"/>
            <a:ext cx="5000660" cy="46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5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56" y="0"/>
            <a:ext cx="5929354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7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3887648" y="2780928"/>
            <a:ext cx="8304352" cy="4077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19336" y="0"/>
            <a:ext cx="8162179" cy="2420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9" y="2780928"/>
            <a:ext cx="4393867" cy="4070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01" y="6021288"/>
            <a:ext cx="1398059" cy="830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404664"/>
            <a:ext cx="2304256" cy="22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6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3887648" y="1484784"/>
            <a:ext cx="8304352" cy="5373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9" y="1628800"/>
            <a:ext cx="4393867" cy="5223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01" y="6021288"/>
            <a:ext cx="1398059" cy="8305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1344" y="244154"/>
            <a:ext cx="11693237" cy="8589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1. What can you see in the picture?</a:t>
            </a:r>
          </a:p>
        </p:txBody>
      </p:sp>
    </p:spTree>
    <p:extLst>
      <p:ext uri="{BB962C8B-B14F-4D97-AF65-F5344CB8AC3E}">
        <p14:creationId xmlns:p14="http://schemas.microsoft.com/office/powerpoint/2010/main" val="67546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3887648" y="1484784"/>
            <a:ext cx="8304352" cy="5373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9" y="1628800"/>
            <a:ext cx="4393867" cy="5223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01" y="6021288"/>
            <a:ext cx="1398059" cy="8305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1344" y="244154"/>
            <a:ext cx="11693237" cy="8589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2. What has happened?</a:t>
            </a:r>
          </a:p>
        </p:txBody>
      </p:sp>
    </p:spTree>
    <p:extLst>
      <p:ext uri="{BB962C8B-B14F-4D97-AF65-F5344CB8AC3E}">
        <p14:creationId xmlns:p14="http://schemas.microsoft.com/office/powerpoint/2010/main" val="400597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3887648" y="1484784"/>
            <a:ext cx="8304352" cy="5373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9" y="1628800"/>
            <a:ext cx="4393867" cy="5223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01" y="6021288"/>
            <a:ext cx="1398059" cy="8305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1344" y="256201"/>
            <a:ext cx="11693237" cy="8589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3. What will happen?</a:t>
            </a:r>
          </a:p>
        </p:txBody>
      </p:sp>
    </p:spTree>
    <p:extLst>
      <p:ext uri="{BB962C8B-B14F-4D97-AF65-F5344CB8AC3E}">
        <p14:creationId xmlns:p14="http://schemas.microsoft.com/office/powerpoint/2010/main" val="383522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290</Words>
  <Application>Microsoft Office PowerPoint</Application>
  <PresentationFormat>Widescreen</PresentationFormat>
  <Paragraphs>77</Paragraphs>
  <Slides>36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Adobe Caslon Pro Bold</vt:lpstr>
      <vt:lpstr>Aharoni</vt:lpstr>
      <vt:lpstr>AR CENA</vt:lpstr>
      <vt:lpstr>Arial</vt:lpstr>
      <vt:lpstr>Berlin Sans FB Demi</vt:lpstr>
      <vt:lpstr>Calibri</vt:lpstr>
      <vt:lpstr>Century Gothic</vt:lpstr>
      <vt:lpstr>Comic Sans MS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your best actor?</vt:lpstr>
      <vt:lpstr>actor</vt:lpstr>
      <vt:lpstr>What is your best programme?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ambulance took the girl to hospital.</vt:lpstr>
      <vt:lpstr>PowerPoint Presentation</vt:lpstr>
      <vt:lpstr>The girl’s leg was broken.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the text and answer this question.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عبير نايف زعل الشرفات</cp:lastModifiedBy>
  <cp:revision>124</cp:revision>
  <dcterms:created xsi:type="dcterms:W3CDTF">2011-04-07T08:32:45Z</dcterms:created>
  <dcterms:modified xsi:type="dcterms:W3CDTF">2023-10-12T08:26:02Z</dcterms:modified>
</cp:coreProperties>
</file>