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0" r:id="rId3"/>
    <p:sldId id="259" r:id="rId4"/>
    <p:sldId id="261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3B"/>
    <a:srgbClr val="70AD47"/>
    <a:srgbClr val="CCECFF"/>
    <a:srgbClr val="E96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76D5D-5620-4B23-B078-A950B6919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B90E7-87A0-41C3-BE12-69799CD0A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86079-2622-478F-8456-DCEFE5B9B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15/06/2022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18901-CB0D-444E-97D5-88801242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83F8F-1299-4DF8-918F-486D2E1C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65335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90E7-DB2B-40B1-A180-84C25AE5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171F0-2C09-4EAD-B8DB-A2527AE37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00A30-511C-4F2D-8855-4CE48754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15/06/2022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EBAAC-5B75-434D-8520-493102C07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A116D-BC92-47B8-93DB-19DB0D37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29363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7D13C6-00A6-4F0F-89B3-E7BCC25ADC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ECD95-D7C5-459B-8546-F895BE24D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32C3A-150B-4266-847B-83C9CA43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15/06/2022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BD510-2BF2-4384-870E-1A084639F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9D648-D72A-45C2-9ACD-BCDB5204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5637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CAFA-FEED-4BD8-B38C-2E836F419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FACA8-E841-4088-A55D-BE95A287C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2E0D4-4429-4770-B6A9-C664CBFAE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15/06/2022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FA27-54D8-4334-AA96-FC629D05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97A28-0353-4E3E-ABBB-76652101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31808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CF872-0BF6-472B-B05A-11CC6DBCD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2679E-643B-4685-AC42-C4295DAD0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D9A46-08EA-4E6F-BD1E-258D893D6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15/06/2022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7D25B-FB17-4FC7-8BDB-129BC121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DAA9-C06E-462F-B3DD-2BF9355E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0074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93808-F7F7-4761-AC1A-E4830622D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4EA75-F361-4B45-BE43-171EAEAE5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BD820-B4FA-4383-BE38-53543DCD7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509A9-1410-4426-8E14-54A98393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15/06/2022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AC460-2BF9-4C04-B6A1-8BC2A1785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2AD218-3467-4952-91E1-EB148582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49085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E06E-5673-42AB-AEE4-7B6E39E8A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6EDCE-ADA7-4360-A916-B91915358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9F4FC-726C-408D-9A5E-C351E7D36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DDFE71-85A2-45D5-BFD4-A47072B64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C6387-7E00-4A10-BDD5-4EB0F010A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32EB4-F613-45E1-BF0C-DDF940A5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15/06/2022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DF6F1-9300-41A7-92F3-5E68C8606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9452CD-DB89-4FE9-9F8D-28C0AABAE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7043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76001-69E7-4F87-84FC-6A2BEFCD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AF0E89-48A6-4E83-A2C8-0BE278FBF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15/06/2022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604AD-4907-4862-9FB9-51D74B923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7AB04-AA89-4046-974B-8BF91F09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67134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2E788-3DC6-4834-A9E7-C69477689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15/06/2022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E3B209-6940-4C0C-A6D6-091FFF858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F9187-EE02-456E-BBE2-DCFBF114D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92548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E5224-67EA-42E8-9ABA-1ADF88BD3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F471D-1857-4BBA-A1F6-A5E1902D2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0BEA8-2637-4690-A3D2-FDE318A1B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F3C9A-2751-415C-BA8F-E8495010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15/06/2022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7D423-1E93-46E1-AAB0-6ABEA518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E0924-750A-456E-AA5E-1342A8C5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03477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29304-214E-4138-BD6A-E7FD1365E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7F85D9-B827-47E4-B8D2-A89B45D8C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68E75-AB22-4D2F-9C0B-BD7490350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EDE3C-F271-46EA-AFCF-29478F98B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15/06/2022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5F0CF-3821-4447-A467-439ED165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3FE53-C61C-453F-BDC4-2E0670B1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77242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DB3CD0-1F3E-4EF0-A7A7-544CC730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EBD49-A776-4BA8-B1E5-322CB3B1F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EB8FF-56C5-4D67-A61F-C5CF1F640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ADF79-ED67-458B-8677-09F15C7659A3}" type="datetimeFigureOut">
              <a:rPr lang="en-AE" smtClean="0"/>
              <a:t>15/06/2022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E03C0-7221-4C6A-A7BC-218471A4E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3EE6D-6D36-4088-9954-CFB5C5708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030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8.gif"/><Relationship Id="rId1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12" Type="http://schemas.openxmlformats.org/officeDocument/2006/relationships/slide" Target="slide3.xml"/><Relationship Id="rId17" Type="http://schemas.openxmlformats.org/officeDocument/2006/relationships/slide" Target="slide7.xml"/><Relationship Id="rId2" Type="http://schemas.openxmlformats.org/officeDocument/2006/relationships/audio" Target="../media/media1.wav"/><Relationship Id="rId16" Type="http://schemas.openxmlformats.org/officeDocument/2006/relationships/image" Target="../media/image10.png"/><Relationship Id="rId1" Type="http://schemas.microsoft.com/office/2007/relationships/media" Target="../media/media1.wav"/><Relationship Id="rId6" Type="http://schemas.openxmlformats.org/officeDocument/2006/relationships/slide" Target="slide8.xml"/><Relationship Id="rId11" Type="http://schemas.openxmlformats.org/officeDocument/2006/relationships/image" Target="../media/image7.gif"/><Relationship Id="rId5" Type="http://schemas.openxmlformats.org/officeDocument/2006/relationships/image" Target="../media/image4.png"/><Relationship Id="rId15" Type="http://schemas.openxmlformats.org/officeDocument/2006/relationships/image" Target="../media/image9.gif"/><Relationship Id="rId10" Type="http://schemas.openxmlformats.org/officeDocument/2006/relationships/slide" Target="slide4.xml"/><Relationship Id="rId4" Type="http://schemas.openxmlformats.org/officeDocument/2006/relationships/image" Target="../media/image1.png"/><Relationship Id="rId9" Type="http://schemas.openxmlformats.org/officeDocument/2006/relationships/image" Target="../media/image6.gif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F3EF10-DEB4-42F5-9AAF-54A43856C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" y="0"/>
            <a:ext cx="12168188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D759D2-F553-41A3-ACF3-29EE626DA4A9}"/>
              </a:ext>
            </a:extLst>
          </p:cNvPr>
          <p:cNvSpPr/>
          <p:nvPr/>
        </p:nvSpPr>
        <p:spPr>
          <a:xfrm>
            <a:off x="203743" y="339301"/>
            <a:ext cx="11784513" cy="61793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AE" b="1" u="sng" dirty="0">
                <a:solidFill>
                  <a:srgbClr val="0163A3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دليل الاستخدام : </a:t>
            </a:r>
          </a:p>
          <a:p>
            <a:pPr algn="ctr">
              <a:defRPr/>
            </a:pPr>
            <a:endParaRPr lang="ar-AE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285750" indent="-285750" algn="ctr" rtl="1">
              <a:lnSpc>
                <a:spcPct val="300000"/>
              </a:lnSpc>
              <a:buFont typeface="Arial" panose="020B0604020202020204" pitchFamily="34" charset="0"/>
              <a:buChar char="•"/>
              <a:defRPr/>
            </a:pPr>
            <a:r>
              <a:rPr lang="ar-AE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عند الضغط على السمكة ننتقل للسؤال .</a:t>
            </a:r>
          </a:p>
          <a:p>
            <a:pPr marL="285750" indent="-285750" algn="ctr" rtl="1">
              <a:lnSpc>
                <a:spcPct val="300000"/>
              </a:lnSpc>
              <a:buFont typeface="Arial" panose="020B0604020202020204" pitchFamily="34" charset="0"/>
              <a:buChar char="•"/>
              <a:defRPr/>
            </a:pPr>
            <a:r>
              <a:rPr lang="ar-AE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بعد الإجابة على السؤال يتم الضغط على السمكة في صفحة السؤال لنعود للصفحة الرئيسية . </a:t>
            </a:r>
          </a:p>
          <a:p>
            <a:pPr marL="285750" indent="-285750" algn="ctr" rtl="1">
              <a:lnSpc>
                <a:spcPct val="300000"/>
              </a:lnSpc>
              <a:buFont typeface="Arial" panose="020B0604020202020204" pitchFamily="34" charset="0"/>
              <a:buChar char="•"/>
              <a:defRPr/>
            </a:pPr>
            <a:r>
              <a:rPr lang="ar-AE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بصورة تلقائية ستتحرك السمكة للسنارة بعد ذلك يتم اختيار سمكة أخرى .</a:t>
            </a:r>
          </a:p>
          <a:p>
            <a:pPr algn="ctr">
              <a:defRPr/>
            </a:pPr>
            <a:endParaRPr lang="en-US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>
              <a:defRPr/>
            </a:pPr>
            <a:endParaRPr lang="ar-AE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628734D8-A1E6-47E9-BD84-73610268FE0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5735638"/>
            <a:ext cx="6985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1BF496D-25EE-4A8F-B8EE-7321743A5BD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5735638"/>
            <a:ext cx="6969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BF1427CC-7DB3-4847-83F8-3AE062CB75B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5743575"/>
            <a:ext cx="6985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9E09BA9-4495-4183-894B-5ED4BFFA3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145" y="6574659"/>
            <a:ext cx="2657751" cy="3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09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732D7D-248A-4F30-8C57-37836C195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4" y="0"/>
            <a:ext cx="12168188" cy="6858000"/>
          </a:xfrm>
          <a:prstGeom prst="rect">
            <a:avLst/>
          </a:prstGeom>
        </p:spPr>
      </p:pic>
      <p:sp>
        <p:nvSpPr>
          <p:cNvPr id="30" name="Google Shape;4650;p50">
            <a:extLst>
              <a:ext uri="{FF2B5EF4-FFF2-40B4-BE49-F238E27FC236}">
                <a16:creationId xmlns:a16="http://schemas.microsoft.com/office/drawing/2014/main" id="{D7CE54E0-0F66-4F66-AC48-CC7FAE192A6D}"/>
              </a:ext>
            </a:extLst>
          </p:cNvPr>
          <p:cNvSpPr/>
          <p:nvPr/>
        </p:nvSpPr>
        <p:spPr>
          <a:xfrm>
            <a:off x="249383" y="120219"/>
            <a:ext cx="4663928" cy="2132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الصديقان في رحلة صيد لنساعدهما</a:t>
            </a:r>
            <a:endParaRPr lang="en-US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في صيد الأسماك بالإجابة على الأسئلة </a:t>
            </a:r>
            <a:endParaRPr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Google Shape;4669;p50">
            <a:extLst>
              <a:ext uri="{FF2B5EF4-FFF2-40B4-BE49-F238E27FC236}">
                <a16:creationId xmlns:a16="http://schemas.microsoft.com/office/drawing/2014/main" id="{CDAD6480-A0FC-4CAB-BC88-3E73EBFD5143}"/>
              </a:ext>
            </a:extLst>
          </p:cNvPr>
          <p:cNvSpPr/>
          <p:nvPr/>
        </p:nvSpPr>
        <p:spPr>
          <a:xfrm rot="21173965">
            <a:off x="-999" y="10224"/>
            <a:ext cx="1012539" cy="87498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FE23B">
              <a:alpha val="7411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32" name="Google Shape;4670;p50">
            <a:extLst>
              <a:ext uri="{FF2B5EF4-FFF2-40B4-BE49-F238E27FC236}">
                <a16:creationId xmlns:a16="http://schemas.microsoft.com/office/drawing/2014/main" id="{D6A9EB17-0A80-4E37-ACB3-40B3A7DD92DB}"/>
              </a:ext>
            </a:extLst>
          </p:cNvPr>
          <p:cNvSpPr/>
          <p:nvPr/>
        </p:nvSpPr>
        <p:spPr>
          <a:xfrm rot="4539555">
            <a:off x="4142744" y="-80219"/>
            <a:ext cx="1039003" cy="95902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FE23B">
              <a:alpha val="7411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76707-0734-4F8E-A2BC-DF7E16E87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577" y="193251"/>
            <a:ext cx="280440" cy="4273666"/>
          </a:xfrm>
          <a:prstGeom prst="rect">
            <a:avLst/>
          </a:prstGeom>
        </p:spPr>
      </p:pic>
      <p:pic>
        <p:nvPicPr>
          <p:cNvPr id="4" name="Picture 10" descr="Fish Gif Transparent">
            <a:hlinkClick r:id="rId6" action="ppaction://hlinksldjump"/>
            <a:extLst>
              <a:ext uri="{FF2B5EF4-FFF2-40B4-BE49-F238E27FC236}">
                <a16:creationId xmlns:a16="http://schemas.microsoft.com/office/drawing/2014/main" id="{DD8D5FA5-0A12-428E-AF5D-CE7ED2200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565" y="2382943"/>
            <a:ext cx="1942645" cy="194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سمكة ملونة كرتون">
            <a:hlinkClick r:id="rId8" action="ppaction://hlinksldjump"/>
            <a:extLst>
              <a:ext uri="{FF2B5EF4-FFF2-40B4-BE49-F238E27FC236}">
                <a16:creationId xmlns:a16="http://schemas.microsoft.com/office/drawing/2014/main" id="{61904EC5-8175-407E-8509-78A67944CD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12" y="5083844"/>
            <a:ext cx="1627645" cy="115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ute Fish Sticker by Marie Boiseau for iOS &amp;amp; Android | GIPHY">
            <a:hlinkClick r:id="rId10" action="ppaction://hlinksldjump"/>
            <a:extLst>
              <a:ext uri="{FF2B5EF4-FFF2-40B4-BE49-F238E27FC236}">
                <a16:creationId xmlns:a16="http://schemas.microsoft.com/office/drawing/2014/main" id="{0FAB9D9D-D0E5-43B4-8FB7-02A8BCC8F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80" y="3389410"/>
            <a:ext cx="184619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2018 New Jersey Freshwater Fishing Digest - CNBNews">
            <a:hlinkClick r:id="rId12" action="ppaction://hlinksldjump"/>
            <a:extLst>
              <a:ext uri="{FF2B5EF4-FFF2-40B4-BE49-F238E27FC236}">
                <a16:creationId xmlns:a16="http://schemas.microsoft.com/office/drawing/2014/main" id="{C85A3569-28CC-4664-8162-EF5A78B069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606" y="2458304"/>
            <a:ext cx="16573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حكم من الواقع">
            <a:hlinkClick r:id="rId14" action="ppaction://hlinksldjump"/>
            <a:extLst>
              <a:ext uri="{FF2B5EF4-FFF2-40B4-BE49-F238E27FC236}">
                <a16:creationId xmlns:a16="http://schemas.microsoft.com/office/drawing/2014/main" id="{E787B7A5-58DD-4B61-AA32-850C907BE4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35" y="4917968"/>
            <a:ext cx="159532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ixkit-sea-waves-on-a-rocky-shore-1190">
            <a:hlinkClick r:id="" action="ppaction://media"/>
            <a:extLst>
              <a:ext uri="{FF2B5EF4-FFF2-40B4-BE49-F238E27FC236}">
                <a16:creationId xmlns:a16="http://schemas.microsoft.com/office/drawing/2014/main" id="{18F6F5A2-FEA3-483E-939D-8D8BFD8B1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07906" y="7373952"/>
            <a:ext cx="406400" cy="406400"/>
          </a:xfrm>
          <a:prstGeom prst="rect">
            <a:avLst/>
          </a:prstGeom>
        </p:spPr>
      </p:pic>
      <p:pic>
        <p:nvPicPr>
          <p:cNvPr id="1026" name="Picture 2" descr="Texas Cichlid Fish | FJ Items Database Wiki | Fandom">
            <a:hlinkClick r:id="rId17" action="ppaction://hlinksldjump"/>
            <a:extLst>
              <a:ext uri="{FF2B5EF4-FFF2-40B4-BE49-F238E27FC236}">
                <a16:creationId xmlns:a16="http://schemas.microsoft.com/office/drawing/2014/main" id="{964473C7-2D4F-4989-8972-D6868D68D6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099" y="3870218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82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84">
                <p:cTn id="21" repeatCount="10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9 0.00857 L -0.04089 0.0088 C -0.0474 0.00232 -0.06094 -0.01204 -0.06823 -0.01667 C -0.07136 -0.01852 -0.08008 -0.02014 -0.08373 -0.02037 C -0.08555 -0.01991 -0.08737 -0.01898 -0.0892 -0.01806 C -0.08985 -0.01759 -0.09102 -0.01782 -0.09128 -0.01667 C -0.09245 -0.01319 -0.09284 -0.00856 -0.09349 -0.00463 C -0.09466 0.00324 -0.09584 0.01134 -0.09701 0.01944 C -0.0974 0.02269 -0.0974 0.02685 -0.09831 0.02986 C -0.10078 0.03866 -0.10456 0.03796 -0.10951 0.03935 C -0.1125 0.04005 -0.1155 0.04028 -0.11862 0.04028 L -0.13386 0.03519 C -0.1349 0.03472 -0.13633 0.03218 -0.13672 0.0338 C -0.13841 0.04074 -0.13789 0.04884 -0.1388 0.05648 C -0.13933 0.06065 -0.14024 0.06435 -0.14102 0.06829 C -0.15573 0.0662 -0.16146 0.05903 -0.17305 0.08056 C -0.17539 0.08472 -0.17513 0.09213 -0.17656 0.09769 C -0.17709 0.09977 -0.17761 0.10208 -0.17865 0.10278 C -0.1806 0.1044 -0.18281 0.1037 -0.1849 0.10417 C -0.18998 0.1037 -0.19518 0.10185 -0.20039 0.10278 C -0.22292 0.10741 -0.20417 0.10694 -0.21784 0.11759 C -0.21979 0.11921 -0.22201 0.11852 -0.22409 0.11898 C -0.22943 0.11829 -0.24545 0.11597 -0.2513 0.11898 C -0.25378 0.12014 -0.25547 0.12431 -0.25768 0.12685 C -0.25821 0.12755 -0.25899 0.12801 -0.25964 0.12801 C -0.26198 0.12917 -0.26433 0.12986 -0.26667 0.13079 C -0.26901 0.13495 -0.26992 0.13773 -0.27292 0.14028 C -0.27409 0.14097 -0.27526 0.1412 -0.27643 0.14167 C -0.27956 0.1412 -0.28255 0.14074 -0.28555 0.14028 C -0.28698 0.13982 -0.28867 0.14074 -0.28985 0.13889 C -0.29037 0.13773 -0.28763 0.13611 -0.28763 0.13634 L -0.28763 0.13611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763 0.13611 L -0.29896 -0.3627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04 0.02245 L -0.04804 0.02245 C -0.05846 0.01921 -0.06953 0.0206 -0.07903 0.01273 C -0.08424 0.00833 -0.08619 -0.00324 -0.08906 -0.01204 C -0.1039 -0.05718 -0.08958 -0.02407 -0.0983 -0.04375 C -0.10091 -0.0419 -0.10364 -0.04028 -0.10612 -0.03819 C -0.1125 -0.03287 -0.10807 -0.03264 -0.1177 -0.03009 C -0.12174 -0.02894 -0.12591 -0.02917 -0.13007 -0.0287 C -0.14934 -0.04583 -0.12513 -0.02477 -0.14713 -0.04236 C -0.15781 -0.05116 -0.15104 -0.04838 -0.16015 -0.05069 C -0.16158 -0.0463 -0.16393 -0.03171 -0.16953 -0.03542 C -0.17669 -0.04028 -0.17877 -0.04838 -0.18424 -0.05486 C -0.18658 -0.05764 -0.19218 -0.06296 -0.19505 -0.06435 C -0.19778 -0.06574 -0.20065 -0.0662 -0.20351 -0.06713 C -0.20638 -0.06991 -0.20924 -0.07245 -0.21198 -0.07546 C -0.21289 -0.07616 -0.21367 -0.07708 -0.21432 -0.07824 C -0.21497 -0.0794 -0.21497 -0.08171 -0.21588 -0.08241 C -0.21783 -0.08357 -0.22005 -0.08333 -0.222 -0.08357 L -0.222 -0.08357 L -0.222 -0.08357 " pathEditMode="relative" ptsTypes="AAAAAAAAAAAAAAAAAAAA">
                                      <p:cBhvr>
                                        <p:cTn id="4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91 -0.0919 L -0.23424 -0.586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4.375E-6 0.00023 C -0.00091 -0.01389 -0.00247 -0.02732 -0.00247 -0.04074 C -0.00247 -0.06528 -0.00091 -0.08195 0.0017 -0.10394 C -0.00091 -0.10579 -0.00338 -0.10764 -0.00507 -0.10949 C -0.01367 -0.11736 -0.00703 -0.1132 -0.01471 -0.11736 C -0.0151 -0.11921 -0.01614 -0.12107 -0.01601 -0.12315 C -0.01315 -0.13727 -0.00885 -0.14421 -0.00247 -0.15671 C -0.00403 -0.15833 -0.0082 -0.16366 -0.00924 -0.16458 C -0.01132 -0.16597 -0.0138 -0.1669 -0.01601 -0.16806 C -0.01653 -0.16852 -0.02161 -0.17454 -0.02252 -0.17593 C -0.02552 -0.18195 -0.02148 -0.18333 -0.02799 -0.19051 C -0.02903 -0.19236 -0.03229 -0.19213 -0.03437 -0.19282 C -0.03828 -0.19745 -0.03997 -0.19861 -0.03997 -0.20625 C -0.03997 -0.21065 -0.03658 -0.21458 -0.03724 -0.21898 C -0.03724 -0.22014 -0.03997 -0.21759 -0.04075 -0.21667 L -0.04075 -0.21551 L -0.04075 -0.21528 " pathEditMode="relative" rAng="0" ptsTypes="AAAAAAAAAAAAAAAA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5 -0.21528 L -0.03438 -0.7113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-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02 0.00555 L 0.04102 0.00601 C 0.04649 -0.01181 0.04584 -0.00926 0.05287 -0.03681 C 0.05404 -0.04167 0.05521 -0.05278 0.0586 -0.0551 C 0.06094 -0.05672 0.06354 -0.05695 0.06602 -0.05787 C 0.07188 -0.0625 0.07969 -0.06135 0.08373 -0.07199 C 0.08802 -0.08334 0.08229 -0.10834 0.08815 -0.11574 C 0.08959 -0.1176 0.09102 -0.11991 0.09245 -0.1213 C 0.10313 -0.13079 0.11146 -0.12963 0.12396 -0.13264 C 0.1263 -0.13635 0.12904 -0.13912 0.13099 -0.14399 C 0.13281 -0.14862 0.13334 -0.15602 0.13529 -0.16088 C 0.13854 -0.16806 0.14141 -0.16806 0.14544 -0.16945 C 0.15091 -0.17662 0.14636 -0.16991 0.15169 -0.18056 C 0.15274 -0.18264 0.15352 -0.18542 0.15482 -0.18612 C 0.15742 -0.18774 0.16029 -0.18612 0.16315 -0.18612 L 0.16315 -0.18588 " pathEditMode="relative" rAng="0" ptsTypes="AAAAAAAAAAAAAAAA">
                                      <p:cBhvr>
                                        <p:cTn id="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7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15 -0.18588 L 0.2013 -0.6951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98 0.03195 L 0.03698 0.03195 C 0.03971 0.02269 0.04245 0.01343 0.04544 0.0044 C 0.04609 0.00232 0.04674 0.00023 0.04779 -0.00116 C 0.04909 -0.00301 0.05078 -0.0044 0.05234 -0.00532 C 0.05495 -0.00671 0.05755 -0.00741 0.06016 -0.0081 C 0.06289 -0.0088 0.06575 -0.00903 0.06862 -0.00949 C 0.072 -0.00625 0.07552 -0.0037 0.07865 0.00023 C 0.08099 0.00324 0.08268 0.00764 0.0849 0.01111 C 0.08555 0.01227 0.08633 0.01343 0.08711 0.01389 C 0.08919 0.01505 0.09128 0.01482 0.09336 0.01528 C 0.09453 0.01296 0.1013 -0.00139 0.10338 -0.00393 C 0.10677 -0.00787 0.10977 -0.00833 0.11341 -0.00949 C 0.11523 -0.00995 0.11706 -0.01042 0.11888 -0.01065 C 0.12174 -0.00903 0.1306 -0.00417 0.13437 0.00023 C 0.13633 0.00255 0.14453 0.01644 0.14596 0.01667 L 0.15208 0.01806 C 0.15521 0.01528 0.15833 0.01273 0.16146 0.00995 C 0.16276 0.00857 0.1638 0.00579 0.16523 0.00579 C 0.16693 0.00579 0.16836 0.00857 0.16992 0.00995 C 0.1707 0.01111 0.17135 0.01273 0.17227 0.01389 C 0.17552 0.01875 0.18229 0.02778 0.18229 0.02778 C 0.1862 0.02732 0.1901 0.02755 0.19388 0.02639 C 0.19479 0.02616 0.19531 0.02407 0.19622 0.02361 C 0.19844 0.02269 0.20078 0.02269 0.20312 0.02222 C 0.20456 0.02153 0.20885 0.01945 0.21016 0.01945 C 0.21471 0.01921 0.2194 0.01945 0.22409 0.01945 L 0.22409 0.01945 " pathEditMode="relative" ptsTypes="AAAAAAAAAAAAAAAAAAAAAAAAAAAA">
                                      <p:cBhvr>
                                        <p:cTn id="10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53 0.01458 L 0.26068 -0.50023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0.01921 L 0.02578 0.01921 C 0.0319 0.01968 0.03841 0.01713 0.04427 0.02037 C 0.04792 0.02246 0.05026 0.02917 0.05274 0.03426 C 0.0556 0.03982 0.05807 0.04583 0.06055 0.05208 C 0.0625 0.05741 0.06354 0.06366 0.06589 0.06852 C 0.07305 0.08357 0.07461 0.07963 0.08529 0.08102 C 0.1237 0.00671 0.11133 0.03681 0.12695 -0.00278 C 0.12878 -0.00208 0.13073 -0.00185 0.13242 -0.00023 C 0.13972 0.00695 0.14414 0.01621 0.14948 0.02732 C 0.15469 0.03866 0.15977 0.05023 0.16485 0.06181 C 0.17162 0.07662 0.16797 0.07361 0.17344 0.07685 C 0.175 0.07546 0.17656 0.07454 0.178 0.07269 C 0.18229 0.06759 0.19037 0.05625 0.19037 0.05625 C 0.19193 0.05671 0.19362 0.05625 0.19505 0.05764 C 0.20599 0.06783 0.20456 0.07083 0.21367 0.08519 C 0.21498 0.08727 0.21667 0.08866 0.21823 0.09051 C 0.22162 0.08912 0.225 0.08843 0.22826 0.08658 C 0.22995 0.08565 0.23125 0.08264 0.23294 0.08241 C 0.23581 0.08195 0.23867 0.08426 0.24141 0.08519 C 0.24375 0.0882 0.24636 0.09097 0.24844 0.09468 C 0.25065 0.09861 0.2513 0.1007 0.25456 0.10301 C 0.26016 0.10695 0.26589 0.11042 0.27162 0.11389 C 0.27253 0.11783 0.27461 0.13287 0.27852 0.13588 C 0.28021 0.13727 0.28216 0.13681 0.28399 0.13727 C 0.28503 0.13866 0.28581 0.14121 0.28711 0.14144 C 0.31914 0.14861 0.30078 0.1382 0.31107 0.14421 C 0.31823 0.14375 0.32552 0.14236 0.33268 0.14283 C 0.33841 0.14306 0.3349 0.15371 0.33659 0.15926 C 0.33698 0.16088 0.33867 0.15926 0.33972 0.15926 L 0.33972 0.15926 " pathEditMode="relative" ptsTypes="AAAAAAAAAAAAAAAAAAAAAAAAAAAAAAA">
                                      <p:cBhvr>
                                        <p:cTn id="1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2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36 0.15579 L 0.38698 -0.35393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-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100"/>
                            </p:stCondLst>
                            <p:childTnLst>
                              <p:par>
                                <p:cTn id="13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8" descr="2018 New Jersey Freshwater Fishing Digest - CNBNews">
            <a:hlinkClick r:id="rId5" action="ppaction://hlinksldjump"/>
            <a:extLst>
              <a:ext uri="{FF2B5EF4-FFF2-40B4-BE49-F238E27FC236}">
                <a16:creationId xmlns:a16="http://schemas.microsoft.com/office/drawing/2014/main" id="{BE621BCC-229B-4445-96F7-C0BFFBC987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8618" y="2325462"/>
            <a:ext cx="1762000" cy="124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4514;p47">
            <a:extLst>
              <a:ext uri="{FF2B5EF4-FFF2-40B4-BE49-F238E27FC236}">
                <a16:creationId xmlns:a16="http://schemas.microsoft.com/office/drawing/2014/main" id="{0530B589-044F-4944-8D12-99D2D1C9B634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5897B06A-828C-450D-B28F-7B101F3F689E}"/>
              </a:ext>
            </a:extLst>
          </p:cNvPr>
          <p:cNvSpPr txBox="1"/>
          <p:nvPr/>
        </p:nvSpPr>
        <p:spPr>
          <a:xfrm>
            <a:off x="1524942" y="2041826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السؤال </a:t>
            </a:r>
            <a:r>
              <a:rPr lang="en-US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:</a:t>
            </a:r>
            <a:r>
              <a:rPr lang="ar-AE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 </a:t>
            </a:r>
            <a:r>
              <a:rPr lang="ar-KW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من آثار الاحتباس الحراري؟</a:t>
            </a:r>
            <a:endParaRPr sz="28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8713C6F4-B47D-4C88-86A7-9CD9E97EA0A5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9FFF2DA0-74A9-41FE-8239-C283BB4F1EDC}"/>
              </a:ext>
            </a:extLst>
          </p:cNvPr>
          <p:cNvSpPr/>
          <p:nvPr/>
        </p:nvSpPr>
        <p:spPr>
          <a:xfrm>
            <a:off x="434867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ar-KW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نقص منسوب المياه</a:t>
            </a:r>
            <a:endParaRPr lang="ar-AE" sz="24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6121F0A7-EADF-4441-AD2A-7325F9E3E970}"/>
              </a:ext>
            </a:extLst>
          </p:cNvPr>
          <p:cNvSpPr/>
          <p:nvPr/>
        </p:nvSpPr>
        <p:spPr>
          <a:xfrm>
            <a:off x="827033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KW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زيادة الغطاء الجليدي</a:t>
            </a:r>
            <a:endParaRPr lang="ar-AE" sz="24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1D12CF99-BC88-4502-975A-8BC8D9AD044A}"/>
              </a:ext>
            </a:extLst>
          </p:cNvPr>
          <p:cNvSpPr/>
          <p:nvPr/>
        </p:nvSpPr>
        <p:spPr>
          <a:xfrm>
            <a:off x="427018" y="3989664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KW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زيادة درجة الحرارة</a:t>
            </a:r>
            <a:endParaRPr sz="24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</p:spTree>
    <p:extLst>
      <p:ext uri="{BB962C8B-B14F-4D97-AF65-F5344CB8AC3E}">
        <p14:creationId xmlns:p14="http://schemas.microsoft.com/office/powerpoint/2010/main" val="367157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6" descr="Cute Fish Sticker by Marie Boiseau for iOS &amp;amp; Android | GIPHY">
            <a:hlinkClick r:id="rId5" action="ppaction://hlinksldjump"/>
            <a:extLst>
              <a:ext uri="{FF2B5EF4-FFF2-40B4-BE49-F238E27FC236}">
                <a16:creationId xmlns:a16="http://schemas.microsoft.com/office/drawing/2014/main" id="{4C9F0454-9263-4D17-982D-FD54269C35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64" y="2352028"/>
            <a:ext cx="184619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96EAA9F0-64CD-44DB-B884-4AAA8A6D4611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0A4D6A15-5FDA-4348-89CA-983E6A107D94}"/>
              </a:ext>
            </a:extLst>
          </p:cNvPr>
          <p:cNvSpPr txBox="1"/>
          <p:nvPr/>
        </p:nvSpPr>
        <p:spPr>
          <a:xfrm>
            <a:off x="1625320" y="1965919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السؤال </a:t>
            </a:r>
            <a:r>
              <a:rPr lang="en-US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:</a:t>
            </a:r>
            <a:r>
              <a:rPr lang="ar-AE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 </a:t>
            </a:r>
            <a:r>
              <a:rPr lang="ar-KW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من اثار الاحتباس الحراري؟</a:t>
            </a:r>
            <a:endParaRPr sz="28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A6F43527-1508-4E85-858F-41ABE2A49C2F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DA4F3C15-2BF5-4866-B78D-D94955AF84EB}"/>
              </a:ext>
            </a:extLst>
          </p:cNvPr>
          <p:cNvSpPr/>
          <p:nvPr/>
        </p:nvSpPr>
        <p:spPr>
          <a:xfrm>
            <a:off x="42508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ar-KW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نقص الرطوبة</a:t>
            </a:r>
            <a:endParaRPr lang="ar-AE" sz="24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1365E631-DE2A-4A43-90FF-5A94160E57C6}"/>
              </a:ext>
            </a:extLst>
          </p:cNvPr>
          <p:cNvSpPr/>
          <p:nvPr/>
        </p:nvSpPr>
        <p:spPr>
          <a:xfrm>
            <a:off x="4413043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KW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نقص درجة الحرارة</a:t>
            </a:r>
            <a:endParaRPr lang="ar-AE" sz="24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41CC6A84-DC55-42C5-A0C2-1E01FA626AA4}"/>
              </a:ext>
            </a:extLst>
          </p:cNvPr>
          <p:cNvSpPr/>
          <p:nvPr/>
        </p:nvSpPr>
        <p:spPr>
          <a:xfrm>
            <a:off x="8370717" y="3980169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KW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زيادة منسوب المياه</a:t>
            </a:r>
            <a:endParaRPr sz="24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914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حكم من الواقع">
            <a:hlinkClick r:id="rId5" action="ppaction://hlinksldjump"/>
            <a:extLst>
              <a:ext uri="{FF2B5EF4-FFF2-40B4-BE49-F238E27FC236}">
                <a16:creationId xmlns:a16="http://schemas.microsoft.com/office/drawing/2014/main" id="{7D563336-DA88-425A-834D-04F5500843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10" y="2442613"/>
            <a:ext cx="159532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DD096192-FED9-4987-BD4F-1241AD850A2C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3C84C796-5A46-45B2-9EA7-C3DDF36292E7}"/>
              </a:ext>
            </a:extLst>
          </p:cNvPr>
          <p:cNvSpPr txBox="1"/>
          <p:nvPr/>
        </p:nvSpPr>
        <p:spPr>
          <a:xfrm>
            <a:off x="1538877" y="1998938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السؤال </a:t>
            </a:r>
            <a:r>
              <a:rPr lang="en-US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:</a:t>
            </a:r>
            <a:r>
              <a:rPr lang="ar-AE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 </a:t>
            </a:r>
            <a:r>
              <a:rPr lang="ar-KW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 من اثار الاحتباس الحراري؟</a:t>
            </a:r>
            <a:endParaRPr sz="28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EEAC792B-2815-4C28-A096-ABBB243D92D9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4E3F0FF8-74DD-458D-A5DF-A7A818F19145}"/>
              </a:ext>
            </a:extLst>
          </p:cNvPr>
          <p:cNvSpPr/>
          <p:nvPr/>
        </p:nvSpPr>
        <p:spPr>
          <a:xfrm>
            <a:off x="434867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ar-KW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الغطاء الثلجي يزيد</a:t>
            </a:r>
            <a:endParaRPr lang="ar-AE" sz="24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586B5DE7-A3DD-48B5-B72E-C9F79F361213}"/>
              </a:ext>
            </a:extLst>
          </p:cNvPr>
          <p:cNvSpPr/>
          <p:nvPr/>
        </p:nvSpPr>
        <p:spPr>
          <a:xfrm>
            <a:off x="827033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KW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الربيع يأتي </a:t>
            </a:r>
            <a:r>
              <a:rPr lang="ar-KW" sz="2400" b="1" dirty="0" err="1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متاخرا</a:t>
            </a:r>
            <a:endParaRPr lang="ar-AE" sz="24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4766CCD9-65B7-4043-B7D5-9CE6D1C38E90}"/>
              </a:ext>
            </a:extLst>
          </p:cNvPr>
          <p:cNvSpPr/>
          <p:nvPr/>
        </p:nvSpPr>
        <p:spPr>
          <a:xfrm>
            <a:off x="427018" y="3989664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KW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هجرة الحيوانات الى القطب الشمالي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KW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والجنوبي</a:t>
            </a:r>
            <a:endParaRPr sz="24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</p:spTree>
    <p:extLst>
      <p:ext uri="{BB962C8B-B14F-4D97-AF65-F5344CB8AC3E}">
        <p14:creationId xmlns:p14="http://schemas.microsoft.com/office/powerpoint/2010/main" val="6903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سمكة ملونة كرتون">
            <a:hlinkClick r:id="rId5" action="ppaction://hlinksldjump"/>
            <a:extLst>
              <a:ext uri="{FF2B5EF4-FFF2-40B4-BE49-F238E27FC236}">
                <a16:creationId xmlns:a16="http://schemas.microsoft.com/office/drawing/2014/main" id="{EEFA4D83-82A3-4D64-9A30-DE58FE9766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769" y="2334622"/>
            <a:ext cx="2057539" cy="146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9980C6DF-303D-4759-A013-AC5D2B12FC01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20BD1D3C-1E63-448B-A094-02377850C9E0}"/>
              </a:ext>
            </a:extLst>
          </p:cNvPr>
          <p:cNvSpPr txBox="1"/>
          <p:nvPr/>
        </p:nvSpPr>
        <p:spPr>
          <a:xfrm>
            <a:off x="2891201" y="1965919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السؤال </a:t>
            </a:r>
            <a:r>
              <a:rPr lang="en-US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:</a:t>
            </a:r>
            <a:r>
              <a:rPr lang="ar-AE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 </a:t>
            </a:r>
            <a:r>
              <a:rPr lang="ar-KW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كيف يحمي الانسان المواطن الطبيعية والكائنات الحية؟</a:t>
            </a:r>
            <a:endParaRPr sz="28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A54E07B1-068E-463A-81A6-DE61D7C86B43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1424045C-B540-4B5D-BA9A-B5FBCC9BCF3A}"/>
              </a:ext>
            </a:extLst>
          </p:cNvPr>
          <p:cNvSpPr/>
          <p:nvPr/>
        </p:nvSpPr>
        <p:spPr>
          <a:xfrm>
            <a:off x="42508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ar-KW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زيادة الصيد</a:t>
            </a:r>
            <a:endParaRPr lang="ar-AE" sz="24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5C7CD788-59A7-4911-AA68-BB0DC45A504F}"/>
              </a:ext>
            </a:extLst>
          </p:cNvPr>
          <p:cNvSpPr/>
          <p:nvPr/>
        </p:nvSpPr>
        <p:spPr>
          <a:xfrm>
            <a:off x="827033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KW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قطع الاشجار</a:t>
            </a:r>
            <a:endParaRPr lang="ar-AE" sz="24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3D83A90E-9C21-4D56-B703-61982B35B7CA}"/>
              </a:ext>
            </a:extLst>
          </p:cNvPr>
          <p:cNvSpPr/>
          <p:nvPr/>
        </p:nvSpPr>
        <p:spPr>
          <a:xfrm>
            <a:off x="434867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KW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انشاء المحميات الطبيعية</a:t>
            </a:r>
            <a:endParaRPr sz="24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</p:spTree>
    <p:extLst>
      <p:ext uri="{BB962C8B-B14F-4D97-AF65-F5344CB8AC3E}">
        <p14:creationId xmlns:p14="http://schemas.microsoft.com/office/powerpoint/2010/main" val="257688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Texas Cichlid Fish | FJ Items Database Wiki | Fandom">
            <a:hlinkClick r:id="rId5" action="ppaction://hlinksldjump"/>
            <a:extLst>
              <a:ext uri="{FF2B5EF4-FFF2-40B4-BE49-F238E27FC236}">
                <a16:creationId xmlns:a16="http://schemas.microsoft.com/office/drawing/2014/main" id="{202BE187-4BF3-43B7-84EF-2951E3F0A5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089" y="1896310"/>
            <a:ext cx="2176926" cy="21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B5281FC9-E7F4-4293-BC7A-66639B05BA58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F2DC7AED-19EE-4706-95AF-8791EE3438AA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615709C2-1AD4-4925-82B7-4E885EDE8A85}"/>
              </a:ext>
            </a:extLst>
          </p:cNvPr>
          <p:cNvSpPr/>
          <p:nvPr/>
        </p:nvSpPr>
        <p:spPr>
          <a:xfrm>
            <a:off x="42508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ar-KW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قطع الاشجار</a:t>
            </a:r>
            <a:endParaRPr lang="ar-AE" sz="24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33397C69-414D-4410-9A44-F5DC664D4F9D}"/>
              </a:ext>
            </a:extLst>
          </p:cNvPr>
          <p:cNvSpPr/>
          <p:nvPr/>
        </p:nvSpPr>
        <p:spPr>
          <a:xfrm>
            <a:off x="4413043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KW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اغلاق المحميات</a:t>
            </a:r>
            <a:endParaRPr lang="ar-AE" sz="24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22455925-51F7-40B0-AF24-9026F078023A}"/>
              </a:ext>
            </a:extLst>
          </p:cNvPr>
          <p:cNvSpPr/>
          <p:nvPr/>
        </p:nvSpPr>
        <p:spPr>
          <a:xfrm>
            <a:off x="8370717" y="3980169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KW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منع الصيد والرعي الجائر </a:t>
            </a:r>
            <a:endParaRPr sz="24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3" name="Google Shape;4515;p47">
            <a:extLst>
              <a:ext uri="{FF2B5EF4-FFF2-40B4-BE49-F238E27FC236}">
                <a16:creationId xmlns:a16="http://schemas.microsoft.com/office/drawing/2014/main" id="{C27A6B5A-3F43-44DF-9423-3D5929C9CF66}"/>
              </a:ext>
            </a:extLst>
          </p:cNvPr>
          <p:cNvSpPr txBox="1"/>
          <p:nvPr/>
        </p:nvSpPr>
        <p:spPr>
          <a:xfrm>
            <a:off x="2958768" y="2146745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السؤال </a:t>
            </a:r>
            <a:r>
              <a:rPr lang="en-US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:</a:t>
            </a:r>
            <a:r>
              <a:rPr lang="ar-AE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 </a:t>
            </a:r>
            <a:r>
              <a:rPr lang="ar-KW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كيف يحمي الانسان المواطن الطبيعية والكائنات الحية؟</a:t>
            </a:r>
            <a:endParaRPr sz="28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</p:spTree>
    <p:extLst>
      <p:ext uri="{BB962C8B-B14F-4D97-AF65-F5344CB8AC3E}">
        <p14:creationId xmlns:p14="http://schemas.microsoft.com/office/powerpoint/2010/main" val="27901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0" descr="Fish Gif Transparent">
            <a:hlinkClick r:id="rId5" action="ppaction://hlinksldjump"/>
            <a:extLst>
              <a:ext uri="{FF2B5EF4-FFF2-40B4-BE49-F238E27FC236}">
                <a16:creationId xmlns:a16="http://schemas.microsoft.com/office/drawing/2014/main" id="{F2122AE8-A73F-4B34-89F3-2C971EA907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920" y="1871924"/>
            <a:ext cx="2464482" cy="24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A05BEB2B-A7C7-43E4-86F8-2D6A5E83FC3E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81EFCB69-3EFB-417E-AE59-61FC78DEBF4E}"/>
              </a:ext>
            </a:extLst>
          </p:cNvPr>
          <p:cNvSpPr txBox="1"/>
          <p:nvPr/>
        </p:nvSpPr>
        <p:spPr>
          <a:xfrm>
            <a:off x="2891201" y="1965919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السؤال </a:t>
            </a:r>
            <a:r>
              <a:rPr lang="en-US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:</a:t>
            </a:r>
            <a:r>
              <a:rPr lang="ar-AE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 </a:t>
            </a:r>
            <a:r>
              <a:rPr lang="ar-KW" sz="28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الاحتباس الحراري ليس له اثار سلبية على الكائنات الحية</a:t>
            </a:r>
            <a:endParaRPr sz="28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2A506523-E4D3-4329-8762-A1BF43A2B483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73DC0771-21A9-4D23-BFF9-F5C324C566CF}"/>
              </a:ext>
            </a:extLst>
          </p:cNvPr>
          <p:cNvSpPr/>
          <p:nvPr/>
        </p:nvSpPr>
        <p:spPr>
          <a:xfrm>
            <a:off x="6796224" y="4046417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الإجابة </a:t>
            </a:r>
            <a:r>
              <a:rPr lang="ar-KW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صحيحة</a:t>
            </a:r>
            <a:endParaRPr lang="ar-AE" sz="24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77A003DD-B2CA-4AF9-818E-27D0DA9EDD48}"/>
              </a:ext>
            </a:extLst>
          </p:cNvPr>
          <p:cNvSpPr/>
          <p:nvPr/>
        </p:nvSpPr>
        <p:spPr>
          <a:xfrm>
            <a:off x="1703753" y="4046417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AE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الإجابة </a:t>
            </a:r>
            <a:r>
              <a:rPr lang="ar-KW" sz="2400" b="1" dirty="0">
                <a:solidFill>
                  <a:schemeClr val="dk1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خاطئة</a:t>
            </a:r>
            <a:endParaRPr sz="2400" b="1" dirty="0">
              <a:solidFill>
                <a:schemeClr val="dk1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</p:spTree>
    <p:extLst>
      <p:ext uri="{BB962C8B-B14F-4D97-AF65-F5344CB8AC3E}">
        <p14:creationId xmlns:p14="http://schemas.microsoft.com/office/powerpoint/2010/main" val="364481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150</Words>
  <Application>Microsoft Office PowerPoint</Application>
  <PresentationFormat>شاشة عريضة</PresentationFormat>
  <Paragraphs>31</Paragraphs>
  <Slides>8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Sakkal Majalla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سلوى عبدالله فالح الحجيلان</cp:lastModifiedBy>
  <cp:revision>37</cp:revision>
  <dcterms:created xsi:type="dcterms:W3CDTF">2021-07-10T03:53:53Z</dcterms:created>
  <dcterms:modified xsi:type="dcterms:W3CDTF">2022-06-15T06:59:16Z</dcterms:modified>
</cp:coreProperties>
</file>