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  <p:sldMasterId id="2147483695" r:id="rId5"/>
    <p:sldMasterId id="2147483669" r:id="rId6"/>
    <p:sldMasterId id="2147483707" r:id="rId7"/>
  </p:sldMasterIdLst>
  <p:notesMasterIdLst>
    <p:notesMasterId r:id="rId24"/>
  </p:notesMasterIdLst>
  <p:handoutMasterIdLst>
    <p:handoutMasterId r:id="rId25"/>
  </p:handoutMasterIdLst>
  <p:sldIdLst>
    <p:sldId id="305" r:id="rId8"/>
    <p:sldId id="1218" r:id="rId9"/>
    <p:sldId id="300" r:id="rId10"/>
    <p:sldId id="301" r:id="rId11"/>
    <p:sldId id="302" r:id="rId12"/>
    <p:sldId id="1219" r:id="rId13"/>
    <p:sldId id="1217" r:id="rId14"/>
    <p:sldId id="283" r:id="rId15"/>
    <p:sldId id="304" r:id="rId16"/>
    <p:sldId id="262" r:id="rId17"/>
    <p:sldId id="1220" r:id="rId18"/>
    <p:sldId id="256" r:id="rId19"/>
    <p:sldId id="259" r:id="rId20"/>
    <p:sldId id="260" r:id="rId21"/>
    <p:sldId id="271" r:id="rId22"/>
    <p:sldId id="272" r:id="rId23"/>
  </p:sldIdLst>
  <p:sldSz cx="12192000" cy="6858000"/>
  <p:notesSz cx="6888163" cy="100203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6" autoAdjust="0"/>
    <p:restoredTop sz="82514" autoAdjust="0"/>
  </p:normalViewPr>
  <p:slideViewPr>
    <p:cSldViewPr snapToGrid="0">
      <p:cViewPr varScale="1">
        <p:scale>
          <a:sx n="69" d="100"/>
          <a:sy n="69" d="100"/>
        </p:scale>
        <p:origin x="780" y="72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4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755"/>
          </a:xfrm>
          <a:prstGeom prst="rect">
            <a:avLst/>
          </a:prstGeom>
        </p:spPr>
        <p:txBody>
          <a:bodyPr vert="horz" lIns="96616" tIns="48308" rIns="96616" bIns="48308" rtlCol="0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01698" y="0"/>
            <a:ext cx="2984871" cy="502755"/>
          </a:xfrm>
          <a:prstGeom prst="rect">
            <a:avLst/>
          </a:prstGeom>
        </p:spPr>
        <p:txBody>
          <a:bodyPr vert="horz" lIns="96616" tIns="48308" rIns="96616" bIns="48308" rtlCol="0"/>
          <a:lstStyle>
            <a:lvl1pPr algn="r">
              <a:defRPr sz="1300"/>
            </a:lvl1pPr>
          </a:lstStyle>
          <a:p>
            <a:fld id="{75205D04-F2FE-4800-9F83-C1B55869FD57}" type="datetimeFigureOut">
              <a:rPr lang="en-US" smtClean="0"/>
              <a:t>6/4/2023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517547"/>
            <a:ext cx="2984871" cy="502754"/>
          </a:xfrm>
          <a:prstGeom prst="rect">
            <a:avLst/>
          </a:prstGeom>
        </p:spPr>
        <p:txBody>
          <a:bodyPr vert="horz" lIns="96616" tIns="48308" rIns="96616" bIns="48308" rtlCol="0" anchor="b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01698" y="9517547"/>
            <a:ext cx="2984871" cy="502754"/>
          </a:xfrm>
          <a:prstGeom prst="rect">
            <a:avLst/>
          </a:prstGeom>
        </p:spPr>
        <p:txBody>
          <a:bodyPr vert="horz" lIns="96616" tIns="48308" rIns="96616" bIns="48308" rtlCol="0" anchor="b"/>
          <a:lstStyle>
            <a:lvl1pPr algn="r">
              <a:defRPr sz="1300"/>
            </a:lvl1pPr>
          </a:lstStyle>
          <a:p>
            <a:fld id="{4F8E25BC-CF5C-46DD-9507-39926BD44E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84871" cy="502755"/>
          </a:xfrm>
          <a:prstGeom prst="rect">
            <a:avLst/>
          </a:prstGeom>
        </p:spPr>
        <p:txBody>
          <a:bodyPr vert="horz" lIns="96616" tIns="48308" rIns="96616" bIns="48308" rtlCol="0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01698" y="0"/>
            <a:ext cx="2984871" cy="502755"/>
          </a:xfrm>
          <a:prstGeom prst="rect">
            <a:avLst/>
          </a:prstGeom>
        </p:spPr>
        <p:txBody>
          <a:bodyPr vert="horz" lIns="96616" tIns="48308" rIns="96616" bIns="48308" rtlCol="0"/>
          <a:lstStyle>
            <a:lvl1pPr algn="r">
              <a:defRPr sz="1300"/>
            </a:lvl1pPr>
          </a:lstStyle>
          <a:p>
            <a:fld id="{A542E5EE-F6BA-47CB-80D3-F51D9054775F}" type="datetimeFigureOut">
              <a:rPr lang="en-US" smtClean="0"/>
              <a:t>6/4/2023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39738" y="1252538"/>
            <a:ext cx="6008687" cy="33813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16" tIns="48308" rIns="96616" bIns="48308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8817" y="4822269"/>
            <a:ext cx="5510530" cy="3945493"/>
          </a:xfrm>
          <a:prstGeom prst="rect">
            <a:avLst/>
          </a:prstGeom>
        </p:spPr>
        <p:txBody>
          <a:bodyPr vert="horz" lIns="96616" tIns="48308" rIns="96616" bIns="48308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517547"/>
            <a:ext cx="2984871" cy="502754"/>
          </a:xfrm>
          <a:prstGeom prst="rect">
            <a:avLst/>
          </a:prstGeom>
        </p:spPr>
        <p:txBody>
          <a:bodyPr vert="horz" lIns="96616" tIns="48308" rIns="96616" bIns="48308" rtlCol="0" anchor="b"/>
          <a:lstStyle>
            <a:lvl1pPr algn="l">
              <a:defRPr sz="13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01698" y="9517547"/>
            <a:ext cx="2984871" cy="502754"/>
          </a:xfrm>
          <a:prstGeom prst="rect">
            <a:avLst/>
          </a:prstGeom>
        </p:spPr>
        <p:txBody>
          <a:bodyPr vert="horz" lIns="96616" tIns="48308" rIns="96616" bIns="48308" rtlCol="0" anchor="b"/>
          <a:lstStyle>
            <a:lvl1pPr algn="r">
              <a:defRPr sz="1300"/>
            </a:lvl1pPr>
          </a:lstStyle>
          <a:p>
            <a:fld id="{DC1945DD-FB71-4009-A20E-2BAF030D76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2551043" y="2536228"/>
            <a:ext cx="8448188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AD0D66-2637-43D6-A887-A679AFFEA8D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C32BC34-74C8-4973-9298-89694138677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FB476E-CDCD-428F-819F-2EB8C6B100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6200C2-705D-4451-B6C1-58FA9F3C66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A6B62D-1A5A-484A-8D62-DB1EB7685C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3973384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0122D6-4D2E-4CCB-AEB5-E44C2460B7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0A724F-2BA7-44CF-839D-26E4547141D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080521-597D-4F58-B447-13291AFA9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5C1F2F-FE79-435E-9F8A-309C23F537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7D48BF-F2AD-44E2-AF47-F1F067C6DD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186479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99FE1F-6AA9-443E-90F0-31EC84CAA3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40604F7-6FF7-45F3-9B61-120B6C7B14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48E8BF-AF17-471F-B2D1-61799DA849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B2BBFD-5FD0-4E08-B88B-6A6533AB8B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7428AE-A17A-4A1A-BB8D-39EA647363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308388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296A5A-57EF-4D9D-82F5-EA62CD8F66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B2B633-9F31-485E-BB1B-CC86F3C85ED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24A9DCE-CEC7-4495-B47B-583849235B3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EB46BB1-4165-40C0-91F6-CB85335EF7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9261564-D517-4BCB-BFB5-A0F1A2FC1B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4E21B3C-7EC4-454B-82C3-D9407F066E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250202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BA971C-A664-4A9F-8B45-BB9F52ABA6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ACB2DB2-071B-452D-BFBA-F7A5C14EE5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95552C0-45D9-4C28-86C4-6686B27F8F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FF8B6A0-4EBA-485D-8ACC-C2F1055E54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CFC7D46-E7FE-430D-9F9E-BE12BB3FF1E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764DF1F-4556-4180-A041-7C96F4A885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47F7116-C70F-4D0B-BFE7-5C040A8879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63E774-27CB-419F-B9ED-16ACC83D64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1955353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9DD595-E61A-41B8-A4A9-DDD0E6C426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620771B-B5C3-42A8-8C85-F0CC2083D6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BE97DBB-08A1-4096-B173-02C62B0706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AD8D3CC-CB9C-4E52-874D-FA37D64CF3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385982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278992D-3932-4B90-8380-1D887C075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A078B1D-C739-4DCD-BB83-7CC90CFCBD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C47E5DD-E04D-4F35-A29B-5BF2059623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123523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625639-AF23-43D7-8454-5DA3F45B17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E31CC4-667C-423B-BCED-14DE964664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F17C56F-B8B1-4F74-95B8-EA170A13671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857E353-8C59-4474-B708-6928DF3916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C598FC-AA65-4358-A788-89BD7C6D1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5CA470-D164-4894-9384-E54E904805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3063320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6AAD03-8FDB-483A-8E3A-DDC5BD8190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D1C1B1E-78A6-4769-9731-5D6DB9EBA9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ar-A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533EB90-0560-4536-8F23-DA5AEAB02F3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1A47F83-6C37-4095-8F7A-5037D7CF21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08D99F-3B38-4161-BABF-960ADE6B98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E698FDC-905E-47E2-B24B-73DD4F365C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1626385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54B4B0-A576-4C43-92F7-557414F3DD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0E6550D-F784-41FC-B31D-CAFF2A6D25F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A64D46-39C1-4431-A7C7-14E7A73351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ACFE23C-64B5-4341-A420-6416F467A0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ED79B-FBBC-4B73-A084-19A09A948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213761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DDB744E-B289-4A3C-A563-727A69CAE7E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602E62-E787-4604-B8EC-AF5AA79FEB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DEF8E3C-6494-458A-AD35-49EE341D2D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075752-886D-4CE9-B54C-FBA37B35BE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DEBE52-8755-4AB8-91D5-2AAAD254D2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749470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764314A-20D6-4153-8289-735D28C756A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ar-KW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F2F199C1-C09F-425E-A4BB-0D422422B9E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ar-KW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3AF3A61-681C-4E70-AFC7-629F0D6414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83C385-9F9A-49C1-BFA2-14302D5D6B70}" type="datetimeFigureOut">
              <a:rPr lang="ar-KW" smtClean="0"/>
              <a:t>16/11/1444</a:t>
            </a:fld>
            <a:endParaRPr lang="ar-KW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6B9C2350-03CC-4EC6-983C-3BB8191FE3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KW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62F7202A-3D28-4616-9906-383F17BCB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05CCE3-00C4-4594-8F40-8898C33B5606}" type="slidenum">
              <a:rPr lang="ar-KW" smtClean="0"/>
              <a:t>‹#›</a:t>
            </a:fld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77698292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686018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85987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43343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07751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08356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999246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361173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66462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04776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809467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758944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hf hdr="0"/>
  <p:txStyles>
    <p:titleStyle>
      <a:lvl1pPr algn="l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00C5011-F04A-43FF-81D6-4E43D8E152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ar-A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D5CB966-8A79-46A0-A86F-4F9C1B6E93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ar-A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454D53-2AC7-41C4-8C0E-A9D396E02C3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901F68-D6D3-49A1-B801-43DBA0AEAB65}" type="datetimeFigureOut">
              <a:rPr lang="ar-AE" smtClean="0"/>
              <a:t>16/11/1444</a:t>
            </a:fld>
            <a:endParaRPr lang="ar-A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7F90CB-DB53-4073-8D7C-0D336AA36FC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A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6811043-6DEA-4EBE-A286-1DF7827DA6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EF9CE1-31FB-4F9E-A940-1C134C59044F}" type="slidenum">
              <a:rPr lang="ar-AE" smtClean="0"/>
              <a:t>‹#›</a:t>
            </a:fld>
            <a:endParaRPr lang="ar-AE"/>
          </a:p>
        </p:txBody>
      </p:sp>
    </p:spTree>
    <p:extLst>
      <p:ext uri="{BB962C8B-B14F-4D97-AF65-F5344CB8AC3E}">
        <p14:creationId xmlns:p14="http://schemas.microsoft.com/office/powerpoint/2010/main" val="29915026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AE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21208" y="448056"/>
            <a:ext cx="6876288" cy="64008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9496" y="1435608"/>
            <a:ext cx="4416552" cy="397764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39496" y="612648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400" baseline="0">
                <a:solidFill>
                  <a:schemeClr val="bg2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97112" y="6190487"/>
            <a:ext cx="2743200" cy="36576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fld id="{D1BC2EDA-D519-4F34-BF3F-BFFF500F4B0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9058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</p:sldLayoutIdLst>
  <p:txStyles>
    <p:titleStyle>
      <a:lvl1pPr algn="l" defTabSz="914400" rtl="1" eaLnBrk="1" latinLnBrk="0" hangingPunct="1">
        <a:spcBef>
          <a:spcPct val="0"/>
        </a:spcBef>
        <a:buNone/>
        <a:defRPr sz="2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Tx/>
        <a:buNone/>
        <a:defRPr lang="en-US" sz="1200" kern="1200" dirty="0">
          <a:solidFill>
            <a:schemeClr val="tx1"/>
          </a:solidFill>
          <a:latin typeface="+mn-lt"/>
          <a:ea typeface="+mn-ea"/>
          <a:cs typeface="+mn-cs"/>
        </a:defRPr>
      </a:lvl1pPr>
      <a:lvl2pPr marL="2286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>
          <a:solidFill>
            <a:schemeClr val="tx1"/>
          </a:solidFill>
          <a:latin typeface="+mn-lt"/>
          <a:ea typeface="+mn-ea"/>
          <a:cs typeface="+mn-cs"/>
        </a:defRPr>
      </a:lvl2pPr>
      <a:lvl3pPr marL="6858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 smtClean="0">
          <a:solidFill>
            <a:schemeClr val="tx1"/>
          </a:solidFill>
          <a:latin typeface="+mn-lt"/>
          <a:ea typeface="+mn-ea"/>
          <a:cs typeface="+mn-cs"/>
        </a:defRPr>
      </a:lvl4pPr>
      <a:lvl5pPr marL="16002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 smtClean="0">
          <a:solidFill>
            <a:schemeClr val="tx1"/>
          </a:solidFill>
          <a:latin typeface="+mn-lt"/>
          <a:ea typeface="+mn-ea"/>
          <a:cs typeface="+mn-cs"/>
        </a:defRPr>
      </a:lvl5pPr>
      <a:lvl6pPr marL="20574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 smtClean="0">
          <a:solidFill>
            <a:schemeClr val="tx1"/>
          </a:solidFill>
          <a:latin typeface="+mn-lt"/>
          <a:ea typeface="+mn-ea"/>
          <a:cs typeface="+mn-cs"/>
        </a:defRPr>
      </a:lvl6pPr>
      <a:lvl7pPr marL="25146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 smtClean="0">
          <a:solidFill>
            <a:schemeClr val="tx1"/>
          </a:solidFill>
          <a:latin typeface="+mn-lt"/>
          <a:ea typeface="+mn-ea"/>
          <a:cs typeface="+mn-cs"/>
        </a:defRPr>
      </a:lvl7pPr>
      <a:lvl8pPr marL="2971800" indent="-228600" algn="r" defTabSz="914400" rtl="1" eaLnBrk="1" latinLnBrk="0" hangingPunct="1">
        <a:lnSpc>
          <a:spcPct val="150000"/>
        </a:lnSpc>
        <a:spcBef>
          <a:spcPts val="1000"/>
        </a:spcBef>
        <a:spcAft>
          <a:spcPts val="1200"/>
        </a:spcAft>
        <a:buFont typeface="Arial" panose="020B0604020202020204" pitchFamily="34" charset="0"/>
        <a:buChar char="•"/>
        <a:defRPr lang="en-US" sz="1200" kern="1200" dirty="0" smtClean="0">
          <a:solidFill>
            <a:schemeClr val="tx1"/>
          </a:solidFill>
          <a:latin typeface="+mn-lt"/>
          <a:ea typeface="+mn-ea"/>
          <a:cs typeface="+mn-cs"/>
        </a:defRPr>
      </a:lvl8pPr>
      <a:lvl9pPr marL="3429000" indent="-228600" algn="r" defTabSz="914400" rtl="1" eaLnBrk="1" latinLnBrk="0" hangingPunct="1">
        <a:lnSpc>
          <a:spcPct val="90000"/>
        </a:lnSpc>
        <a:spcBef>
          <a:spcPct val="3000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DD5D9A-AF8D-4D7A-8521-91ED037CDDD6}" type="datetimeFigureOut">
              <a:rPr lang="en-GB" smtClean="0"/>
              <a:t>04/06/2023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2495EA-5B96-4737-AA85-2E941B69DB1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5711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g"/><Relationship Id="rId3" Type="http://schemas.openxmlformats.org/officeDocument/2006/relationships/slideLayout" Target="../slideLayouts/slideLayout38.xml"/><Relationship Id="rId7" Type="http://schemas.openxmlformats.org/officeDocument/2006/relationships/image" Target="../media/image28.gif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3.wdp"/><Relationship Id="rId5" Type="http://schemas.openxmlformats.org/officeDocument/2006/relationships/image" Target="../media/image27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" Target="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hyperlink" Target="http://pngimg.com/download/43464" TargetMode="External"/><Relationship Id="rId18" Type="http://schemas.openxmlformats.org/officeDocument/2006/relationships/image" Target="../media/image21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6.png"/><Relationship Id="rId12" Type="http://schemas.openxmlformats.org/officeDocument/2006/relationships/image" Target="../media/image18.png"/><Relationship Id="rId17" Type="http://schemas.openxmlformats.org/officeDocument/2006/relationships/hyperlink" Target="http://www.pngall.com/filmstrip-png" TargetMode="External"/><Relationship Id="rId2" Type="http://schemas.microsoft.com/office/2007/relationships/media" Target="../media/media1.mp3"/><Relationship Id="rId16" Type="http://schemas.openxmlformats.org/officeDocument/2006/relationships/image" Target="../media/image20.png"/><Relationship Id="rId1" Type="http://schemas.openxmlformats.org/officeDocument/2006/relationships/audio" Target="NULL" TargetMode="External"/><Relationship Id="rId6" Type="http://schemas.openxmlformats.org/officeDocument/2006/relationships/image" Target="../media/image15.jpeg"/><Relationship Id="rId11" Type="http://schemas.openxmlformats.org/officeDocument/2006/relationships/slide" Target="slide8.xml"/><Relationship Id="rId5" Type="http://schemas.microsoft.com/office/2007/relationships/hdphoto" Target="../media/hdphoto1.wdp"/><Relationship Id="rId15" Type="http://schemas.openxmlformats.org/officeDocument/2006/relationships/hyperlink" Target="http://www.pngall.com/popcorn-png" TargetMode="External"/><Relationship Id="rId10" Type="http://schemas.openxmlformats.org/officeDocument/2006/relationships/hyperlink" Target="http://www.audiolibrogratis.com/2013/01/neuromarketing-seducir-al-consumidor.html" TargetMode="External"/><Relationship Id="rId4" Type="http://schemas.openxmlformats.org/officeDocument/2006/relationships/image" Target="../media/image14.png"/><Relationship Id="rId9" Type="http://schemas.openxmlformats.org/officeDocument/2006/relationships/image" Target="../media/image17.png"/><Relationship Id="rId1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G_2259.jpeg" descr="IMG_2259.jpeg">
            <a:extLst>
              <a:ext uri="{FF2B5EF4-FFF2-40B4-BE49-F238E27FC236}">
                <a16:creationId xmlns:a16="http://schemas.microsoft.com/office/drawing/2014/main" id="{4CE883EF-08B0-4A91-A4AC-4762C3B71F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472" r="12327"/>
          <a:stretch>
            <a:fillRect/>
          </a:stretch>
        </p:blipFill>
        <p:spPr>
          <a:xfrm>
            <a:off x="88924" y="1610919"/>
            <a:ext cx="4045753" cy="4943475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3829878" y="2121009"/>
            <a:ext cx="8154388" cy="2819400"/>
          </a:xfrm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</a:pPr>
            <a:r>
              <a:rPr lang="ar-KW" sz="4400" b="1" dirty="0">
                <a:solidFill>
                  <a:srgbClr val="FF0000"/>
                </a:solidFill>
              </a:rPr>
              <a:t>(8-2): المحيط</a:t>
            </a:r>
            <a:br>
              <a:rPr lang="ar-KW" sz="4400" b="1" dirty="0">
                <a:solidFill>
                  <a:srgbClr val="FF0000"/>
                </a:solidFill>
              </a:rPr>
            </a:br>
            <a:br>
              <a:rPr lang="ar-KW" sz="4400" b="1" dirty="0">
                <a:solidFill>
                  <a:srgbClr val="FF0000"/>
                </a:solidFill>
              </a:rPr>
            </a:br>
            <a:r>
              <a:rPr lang="ar-KW" sz="4400" b="1" dirty="0">
                <a:solidFill>
                  <a:srgbClr val="FF0000"/>
                </a:solidFill>
              </a:rPr>
              <a:t>إ</a:t>
            </a:r>
            <a:r>
              <a:rPr lang="ar-SA" sz="4400" b="1" dirty="0">
                <a:solidFill>
                  <a:srgbClr val="FF0000"/>
                </a:solidFill>
              </a:rPr>
              <a:t>عداد </a:t>
            </a:r>
            <a:r>
              <a:rPr lang="ar-KW" sz="4400" b="1" dirty="0">
                <a:solidFill>
                  <a:srgbClr val="FF0000"/>
                </a:solidFill>
              </a:rPr>
              <a:t>المعلمة: أ. نوره راشد</a:t>
            </a: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6BCC75EB-5186-4469-8154-4393AC818884}"/>
              </a:ext>
            </a:extLst>
          </p:cNvPr>
          <p:cNvSpPr txBox="1"/>
          <p:nvPr/>
        </p:nvSpPr>
        <p:spPr>
          <a:xfrm>
            <a:off x="3373666" y="5042118"/>
            <a:ext cx="8610600" cy="181588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رئيسة قسم الرياضيات : هنادي العمران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مديرة المدرسة : أ / ليلى حسين  اكبر </a:t>
            </a: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2" descr="C:\Users\User\Dropbox\ملفات مشتركه للمدرسة\مدرسة الصفا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24494" y="251383"/>
            <a:ext cx="1620658" cy="1156118"/>
          </a:xfrm>
          <a:prstGeom prst="rect">
            <a:avLst/>
          </a:prstGeom>
          <a:noFill/>
        </p:spPr>
      </p:pic>
      <p:pic>
        <p:nvPicPr>
          <p:cNvPr id="6" name="كائن 3"/>
          <p:cNvPicPr>
            <a:picLocks noChangeArrowheads="1"/>
          </p:cNvPicPr>
          <p:nvPr/>
        </p:nvPicPr>
        <p:blipFill>
          <a:blip r:embed="rId4"/>
          <a:srcRect l="-25317" t="-526" r="-5721" b="-5632"/>
          <a:stretch>
            <a:fillRect/>
          </a:stretch>
        </p:blipFill>
        <p:spPr bwMode="auto">
          <a:xfrm>
            <a:off x="8665608" y="154196"/>
            <a:ext cx="26797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A11472E4-4B78-90E2-D4FC-8B51ECFF325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01510" y="280215"/>
            <a:ext cx="1878863" cy="1315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16246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7EBF8947-2623-414C-B083-62FA78F656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6695" y="854766"/>
            <a:ext cx="11474244" cy="565319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455B338-6890-43B6-8D53-CAA0F71A42F1}"/>
              </a:ext>
            </a:extLst>
          </p:cNvPr>
          <p:cNvSpPr txBox="1"/>
          <p:nvPr/>
        </p:nvSpPr>
        <p:spPr>
          <a:xfrm>
            <a:off x="280434" y="88434"/>
            <a:ext cx="2953718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3600" b="1" dirty="0">
                <a:solidFill>
                  <a:srgbClr val="FF0000"/>
                </a:solidFill>
              </a:rPr>
              <a:t>صفحة 64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BA6952A-0249-4960-A1F6-40C9FAD84D20}"/>
              </a:ext>
            </a:extLst>
          </p:cNvPr>
          <p:cNvSpPr/>
          <p:nvPr/>
        </p:nvSpPr>
        <p:spPr>
          <a:xfrm>
            <a:off x="5367131" y="3604592"/>
            <a:ext cx="6321288" cy="100716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D44B80E-2FC9-4114-0BA2-0C5C38D39D1B}"/>
              </a:ext>
            </a:extLst>
          </p:cNvPr>
          <p:cNvSpPr txBox="1"/>
          <p:nvPr/>
        </p:nvSpPr>
        <p:spPr>
          <a:xfrm>
            <a:off x="10486861" y="4798889"/>
            <a:ext cx="108228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120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36DC81-5926-D540-22C1-5457B5853882}"/>
              </a:ext>
            </a:extLst>
          </p:cNvPr>
          <p:cNvSpPr txBox="1"/>
          <p:nvPr/>
        </p:nvSpPr>
        <p:spPr>
          <a:xfrm>
            <a:off x="9279700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50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64D42D-C846-AEE0-6373-154DFC752F2C}"/>
              </a:ext>
            </a:extLst>
          </p:cNvPr>
          <p:cNvSpPr txBox="1"/>
          <p:nvPr/>
        </p:nvSpPr>
        <p:spPr>
          <a:xfrm>
            <a:off x="7856560" y="4798889"/>
            <a:ext cx="108228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120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C4C14F4-2C38-E819-A865-33285BF67B17}"/>
              </a:ext>
            </a:extLst>
          </p:cNvPr>
          <p:cNvSpPr txBox="1"/>
          <p:nvPr/>
        </p:nvSpPr>
        <p:spPr>
          <a:xfrm>
            <a:off x="6719606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50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FBD4C1A-5DC7-0C11-66C5-0F8014D098FC}"/>
              </a:ext>
            </a:extLst>
          </p:cNvPr>
          <p:cNvSpPr txBox="1"/>
          <p:nvPr/>
        </p:nvSpPr>
        <p:spPr>
          <a:xfrm>
            <a:off x="8696959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437854F-EC3F-1515-B040-1A2C43F1F8F3}"/>
              </a:ext>
            </a:extLst>
          </p:cNvPr>
          <p:cNvSpPr txBox="1"/>
          <p:nvPr/>
        </p:nvSpPr>
        <p:spPr>
          <a:xfrm>
            <a:off x="7341475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2AE0C8-087C-656D-EC68-D9A8C68EA41E}"/>
              </a:ext>
            </a:extLst>
          </p:cNvPr>
          <p:cNvSpPr txBox="1"/>
          <p:nvPr/>
        </p:nvSpPr>
        <p:spPr>
          <a:xfrm>
            <a:off x="9883281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B9BF311-1B36-0EF4-5C37-6634CC7B0197}"/>
              </a:ext>
            </a:extLst>
          </p:cNvPr>
          <p:cNvSpPr txBox="1"/>
          <p:nvPr/>
        </p:nvSpPr>
        <p:spPr>
          <a:xfrm>
            <a:off x="6213561" y="4798889"/>
            <a:ext cx="756971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D8AF173-5CDD-6AB7-4DA8-F9F85FFBD347}"/>
              </a:ext>
            </a:extLst>
          </p:cNvPr>
          <p:cNvSpPr txBox="1"/>
          <p:nvPr/>
        </p:nvSpPr>
        <p:spPr>
          <a:xfrm>
            <a:off x="4743302" y="4798889"/>
            <a:ext cx="168490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4000" b="1" dirty="0">
                <a:solidFill>
                  <a:srgbClr val="FF0000"/>
                </a:solidFill>
              </a:rPr>
              <a:t>340 سم</a:t>
            </a:r>
          </a:p>
        </p:txBody>
      </p:sp>
    </p:spTree>
    <p:extLst>
      <p:ext uri="{BB962C8B-B14F-4D97-AF65-F5344CB8AC3E}">
        <p14:creationId xmlns:p14="http://schemas.microsoft.com/office/powerpoint/2010/main" val="2186865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3A9F0132-31AA-F374-CCA1-3742BD829C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261" t="6654" r="7808" b="31591"/>
          <a:stretch/>
        </p:blipFill>
        <p:spPr>
          <a:xfrm>
            <a:off x="2968487" y="1808923"/>
            <a:ext cx="7123043" cy="4167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2316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0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Document 6"/>
          <p:cNvSpPr/>
          <p:nvPr/>
        </p:nvSpPr>
        <p:spPr>
          <a:xfrm flipV="1">
            <a:off x="0" y="3517604"/>
            <a:ext cx="12192000" cy="3340395"/>
          </a:xfrm>
          <a:prstGeom prst="flowChartDocument">
            <a:avLst/>
          </a:prstGeom>
          <a:solidFill>
            <a:srgbClr val="60B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914" y="1514142"/>
            <a:ext cx="3404025" cy="312179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0993" y="1345328"/>
            <a:ext cx="6086191" cy="312179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54" y="-114704"/>
            <a:ext cx="2472197" cy="18292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>
            <a:clrChange>
              <a:clrFrom>
                <a:srgbClr val="466991"/>
              </a:clrFrom>
              <a:clrTo>
                <a:srgbClr val="46699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5384" y="4391788"/>
            <a:ext cx="6022822" cy="2258558"/>
          </a:xfrm>
          <a:prstGeom prst="rect">
            <a:avLst/>
          </a:prstGeom>
        </p:spPr>
      </p:pic>
      <p:pic>
        <p:nvPicPr>
          <p:cNvPr id="15" name="smurf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641010" y="283065"/>
            <a:ext cx="487363" cy="487363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3262634" y="770427"/>
            <a:ext cx="4120039" cy="186204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ar-SA" sz="115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Arabic Typesetting" panose="03020402040406030203" pitchFamily="66" charset="-78"/>
                <a:cs typeface="Arabic Typesetting" panose="03020402040406030203" pitchFamily="66" charset="-78"/>
              </a:rPr>
              <a:t>قرية السنافر</a:t>
            </a:r>
            <a:endParaRPr lang="en-US" sz="1150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Arabic Typesetting" panose="03020402040406030203" pitchFamily="66" charset="-78"/>
              <a:cs typeface="Arabic Typesetting" panose="03020402040406030203" pitchFamily="66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85783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4)">
                                      <p:cBhvr>
                                        <p:cTn id="12" dur="62089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0.01898 L 0.16996 0.06273 L 0.37083 0.02523 L 0.47916 -0.00949 L 0.60555 0.00162 L 0.65017 0.01041 " pathEditMode="relative" rAng="0" ptsTypes="AAAAAA">
                                      <p:cBhvr>
                                        <p:cTn id="1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361" y="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5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0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owchart: Document 1"/>
          <p:cNvSpPr/>
          <p:nvPr/>
        </p:nvSpPr>
        <p:spPr>
          <a:xfrm flipV="1">
            <a:off x="0" y="3266660"/>
            <a:ext cx="12192000" cy="3581668"/>
          </a:xfrm>
          <a:prstGeom prst="flowChartDocument">
            <a:avLst/>
          </a:prstGeom>
          <a:solidFill>
            <a:srgbClr val="60B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8023" y="2259045"/>
            <a:ext cx="2829822" cy="3422419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705437" y="3970254"/>
            <a:ext cx="7097149" cy="1908690"/>
          </a:xfrm>
          <a:prstGeom prst="roundRect">
            <a:avLst/>
          </a:prstGeom>
          <a:solidFill>
            <a:srgbClr val="FF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KW" sz="5400" b="1" dirty="0">
                <a:solidFill>
                  <a:srgbClr val="000066"/>
                </a:solidFill>
                <a:latin typeface="Sakkal Majalla" panose="02000000000000000000" pitchFamily="2" charset="-78"/>
                <a:cs typeface="Sakkal Majalla" panose="02000000000000000000" pitchFamily="2" charset="-78"/>
              </a:rPr>
              <a:t>16 + 16 + 16 + 16 = 64 سم</a:t>
            </a:r>
            <a:endParaRPr lang="en-GB" sz="5400" b="1" dirty="0">
              <a:solidFill>
                <a:srgbClr val="000066"/>
              </a:solidFill>
              <a:latin typeface="Sakkal Majalla" panose="02000000000000000000" pitchFamily="2" charset="-78"/>
              <a:cs typeface="Sakkal Majalla" panose="02000000000000000000" pitchFamily="2" charset="-78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6C19B49-54D0-EAAD-8B68-FD0224B448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834" t="17324" r="2822" b="5741"/>
          <a:stretch/>
        </p:blipFill>
        <p:spPr>
          <a:xfrm>
            <a:off x="1815549" y="433696"/>
            <a:ext cx="4876926" cy="318476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31969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0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owchart: Document 1"/>
          <p:cNvSpPr/>
          <p:nvPr/>
        </p:nvSpPr>
        <p:spPr>
          <a:xfrm flipV="1">
            <a:off x="0" y="3428999"/>
            <a:ext cx="12192000" cy="3427609"/>
          </a:xfrm>
          <a:prstGeom prst="flowChartDocument">
            <a:avLst/>
          </a:prstGeom>
          <a:solidFill>
            <a:srgbClr val="60B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625" y="911375"/>
            <a:ext cx="2555227" cy="3629926"/>
          </a:xfrm>
          <a:prstGeom prst="rect">
            <a:avLst/>
          </a:prstGeom>
        </p:spPr>
      </p:pic>
      <p:sp>
        <p:nvSpPr>
          <p:cNvPr id="6" name="Rounded Rectangle 13">
            <a:extLst>
              <a:ext uri="{FF2B5EF4-FFF2-40B4-BE49-F238E27FC236}">
                <a16:creationId xmlns:a16="http://schemas.microsoft.com/office/drawing/2014/main" id="{4B6D596A-F82B-8CC0-44ED-6134CD44AF1D}"/>
              </a:ext>
            </a:extLst>
          </p:cNvPr>
          <p:cNvSpPr/>
          <p:nvPr/>
        </p:nvSpPr>
        <p:spPr>
          <a:xfrm>
            <a:off x="3952220" y="4288306"/>
            <a:ext cx="7097149" cy="1908690"/>
          </a:xfrm>
          <a:prstGeom prst="roundRect">
            <a:avLst/>
          </a:prstGeom>
          <a:solidFill>
            <a:srgbClr val="FF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ar-KW" sz="5400" b="1" spc="300" dirty="0">
                <a:solidFill>
                  <a:srgbClr val="000066"/>
                </a:solidFill>
                <a:latin typeface="Sakkal Majalla" panose="02000000000000000000" pitchFamily="2" charset="-78"/>
                <a:cs typeface="Sakkal Majalla" panose="02000000000000000000" pitchFamily="2" charset="-78"/>
              </a:rPr>
              <a:t>3 + 9 + 6 + 3 + 3 + 6 = 30 م</a:t>
            </a:r>
            <a:endParaRPr lang="en-GB" sz="5400" b="1" spc="300" dirty="0">
              <a:solidFill>
                <a:srgbClr val="000066"/>
              </a:solidFill>
              <a:latin typeface="Sakkal Majalla" panose="02000000000000000000" pitchFamily="2" charset="-78"/>
              <a:cs typeface="Sakkal Majalla" panose="02000000000000000000" pitchFamily="2" charset="-78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97C8A6D-C8B1-1A47-F904-BF7AB2570B45}"/>
              </a:ext>
            </a:extLst>
          </p:cNvPr>
          <p:cNvPicPr>
            <a:picLocks/>
          </p:cNvPicPr>
          <p:nvPr/>
        </p:nvPicPr>
        <p:blipFill rotWithShape="1">
          <a:blip r:embed="rId3"/>
          <a:srcRect t="16782"/>
          <a:stretch/>
        </p:blipFill>
        <p:spPr>
          <a:xfrm>
            <a:off x="5148926" y="661004"/>
            <a:ext cx="5040000" cy="329542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57120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EFB160-E0D3-41BA-8348-D4627AC92A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29747" y="786337"/>
            <a:ext cx="2971800" cy="787273"/>
          </a:xfrm>
        </p:spPr>
        <p:txBody>
          <a:bodyPr anchor="ctr"/>
          <a:lstStyle/>
          <a:p>
            <a:pPr algn="ctr"/>
            <a:r>
              <a:rPr lang="ar-KW" sz="4000" b="1" spc="0" dirty="0">
                <a:latin typeface="Sakkal Majalla" panose="02000000000000000000" pitchFamily="2" charset="-78"/>
                <a:cs typeface="Sakkal Majalla" panose="02000000000000000000" pitchFamily="2" charset="-78"/>
              </a:rPr>
              <a:t>التقييم المختصر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2EF018A-3247-40F1-2325-2E38CEB9C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075" y="3526113"/>
            <a:ext cx="11753850" cy="14954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C5F8B2F1-6230-4808-9B04-020C38064C63}"/>
              </a:ext>
            </a:extLst>
          </p:cNvPr>
          <p:cNvSpPr txBox="1"/>
          <p:nvPr/>
        </p:nvSpPr>
        <p:spPr>
          <a:xfrm>
            <a:off x="4658137" y="2756451"/>
            <a:ext cx="7229061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r" rtl="1"/>
            <a:r>
              <a:rPr lang="ar-KW" sz="2400" b="1" dirty="0">
                <a:solidFill>
                  <a:schemeClr val="bg1"/>
                </a:solidFill>
              </a:rPr>
              <a:t>ظللي (أ) إذا كانت العبارة صحيحة، وظللي (ب) إذا كانت العبارة خاطئة: 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27FCF48-3CCE-472A-836A-2C4B8851EB0D}"/>
              </a:ext>
            </a:extLst>
          </p:cNvPr>
          <p:cNvSpPr/>
          <p:nvPr/>
        </p:nvSpPr>
        <p:spPr>
          <a:xfrm>
            <a:off x="2052429" y="4061790"/>
            <a:ext cx="483705" cy="516834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KW"/>
          </a:p>
        </p:txBody>
      </p:sp>
    </p:spTree>
    <p:extLst>
      <p:ext uri="{BB962C8B-B14F-4D97-AF65-F5344CB8AC3E}">
        <p14:creationId xmlns:p14="http://schemas.microsoft.com/office/powerpoint/2010/main" val="2741974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Diagram&#10;&#10;Description automatically generated">
            <a:extLst>
              <a:ext uri="{FF2B5EF4-FFF2-40B4-BE49-F238E27FC236}">
                <a16:creationId xmlns:a16="http://schemas.microsoft.com/office/drawing/2014/main" id="{38EE9FD4-8A98-FC14-8B82-22E58DC3E93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</a:blip>
          <a:srcRect l="4172" t="16953" b="16953"/>
          <a:stretch/>
        </p:blipFill>
        <p:spPr>
          <a:xfrm>
            <a:off x="3213652" y="0"/>
            <a:ext cx="8978348" cy="5495193"/>
          </a:xfr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FEFB160-E0D3-41BA-8348-D4627AC92A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/>
          <a:lstStyle/>
          <a:p>
            <a:pPr algn="ctr"/>
            <a:r>
              <a:rPr lang="ar-KW" sz="4000" b="1" spc="0" dirty="0">
                <a:latin typeface="Sakkal Majalla" panose="02000000000000000000" pitchFamily="2" charset="-78"/>
                <a:cs typeface="Sakkal Majalla" panose="02000000000000000000" pitchFamily="2" charset="-78"/>
              </a:rPr>
              <a:t>الخاتمـــــــــــــــــة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5F8B2F1-6230-4808-9B04-020C38064C63}"/>
              </a:ext>
            </a:extLst>
          </p:cNvPr>
          <p:cNvSpPr txBox="1"/>
          <p:nvPr/>
        </p:nvSpPr>
        <p:spPr>
          <a:xfrm>
            <a:off x="2822711" y="2967335"/>
            <a:ext cx="7229061" cy="120032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ar-KW" sz="72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ماذا تعلمــــــــــنا اليوم ؟</a:t>
            </a:r>
          </a:p>
        </p:txBody>
      </p:sp>
    </p:spTree>
    <p:extLst>
      <p:ext uri="{BB962C8B-B14F-4D97-AF65-F5344CB8AC3E}">
        <p14:creationId xmlns:p14="http://schemas.microsoft.com/office/powerpoint/2010/main" val="8160447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BB40F0F-333E-83C7-28D5-B794C770BF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86426" y="2804026"/>
            <a:ext cx="7388992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57557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2" action="ppaction://hlinksldjump"/>
            <a:extLst>
              <a:ext uri="{FF2B5EF4-FFF2-40B4-BE49-F238E27FC236}">
                <a16:creationId xmlns:a16="http://schemas.microsoft.com/office/drawing/2014/main" id="{EDC12427-F746-49AD-8B6C-FE68F319B6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719" y="720055"/>
            <a:ext cx="3578186" cy="2414084"/>
          </a:xfrm>
          <a:prstGeom prst="rect">
            <a:avLst/>
          </a:prstGeom>
        </p:spPr>
      </p:pic>
      <p:pic>
        <p:nvPicPr>
          <p:cNvPr id="9" name="Picture 8">
            <a:hlinkClick r:id="rId4" action="ppaction://hlinksldjump"/>
            <a:extLst>
              <a:ext uri="{FF2B5EF4-FFF2-40B4-BE49-F238E27FC236}">
                <a16:creationId xmlns:a16="http://schemas.microsoft.com/office/drawing/2014/main" id="{33F57ED6-2DA3-44D6-A41B-67656272CFF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719" y="3723861"/>
            <a:ext cx="3578186" cy="2414083"/>
          </a:xfrm>
          <a:prstGeom prst="rect">
            <a:avLst/>
          </a:prstGeom>
        </p:spPr>
      </p:pic>
      <p:pic>
        <p:nvPicPr>
          <p:cNvPr id="8" name="Picture 10" descr="Mailman &lt;strong&gt;clipart&lt;/strong&gt; sent, Mailman sent &lt;strong&gt;Transparent&lt;/strong&gt; FREE for ...">
            <a:extLst>
              <a:ext uri="{FF2B5EF4-FFF2-40B4-BE49-F238E27FC236}">
                <a16:creationId xmlns:a16="http://schemas.microsoft.com/office/drawing/2014/main" id="{F2A2C39A-FD92-4F98-BECA-59A8109ADB4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-3911"/>
          <a:stretch/>
        </p:blipFill>
        <p:spPr>
          <a:xfrm>
            <a:off x="6450933" y="126333"/>
            <a:ext cx="4572000" cy="677378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430034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99E4027-5994-4F43-A2B8-0EEA41A731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83" y="999122"/>
            <a:ext cx="6239535" cy="518964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C949613-170F-4441-8B43-8F28A8ED418F}"/>
              </a:ext>
            </a:extLst>
          </p:cNvPr>
          <p:cNvSpPr txBox="1"/>
          <p:nvPr/>
        </p:nvSpPr>
        <p:spPr>
          <a:xfrm>
            <a:off x="2368619" y="2115727"/>
            <a:ext cx="3058851" cy="52322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algn="ctr" defTabSz="685800"/>
            <a:r>
              <a:rPr lang="ar-KW" sz="28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اذكري اسم الشكل التالي:</a:t>
            </a:r>
            <a:endParaRPr lang="ar-SA" sz="2800" b="1" dirty="0">
              <a:solidFill>
                <a:prstClr val="black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pic>
        <p:nvPicPr>
          <p:cNvPr id="12" name="Picture 11">
            <a:hlinkClick r:id="rId3" action="ppaction://hlinksldjump"/>
            <a:extLst>
              <a:ext uri="{FF2B5EF4-FFF2-40B4-BE49-F238E27FC236}">
                <a16:creationId xmlns:a16="http://schemas.microsoft.com/office/drawing/2014/main" id="{CB78B008-842E-43B6-A419-1ED4130D83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74" y="287774"/>
            <a:ext cx="899159" cy="780355"/>
          </a:xfrm>
          <a:prstGeom prst="rect">
            <a:avLst/>
          </a:prstGeom>
        </p:spPr>
      </p:pic>
      <p:pic>
        <p:nvPicPr>
          <p:cNvPr id="5" name="Picture 10" descr="Mailman &lt;strong&gt;clipart&lt;/strong&gt; sent, Mailman sent &lt;strong&gt;Transparent&lt;/strong&gt; FREE for ...">
            <a:extLst>
              <a:ext uri="{FF2B5EF4-FFF2-40B4-BE49-F238E27FC236}">
                <a16:creationId xmlns:a16="http://schemas.microsoft.com/office/drawing/2014/main" id="{C1EE6A53-A81D-49C0-A2C9-77B7483B8C5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-3911"/>
          <a:stretch/>
        </p:blipFill>
        <p:spPr>
          <a:xfrm>
            <a:off x="6450933" y="126333"/>
            <a:ext cx="4572000" cy="6773780"/>
          </a:xfrm>
          <a:prstGeom prst="ellipse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A96BBE0C-5AD6-47AA-8208-942EB63B3905}"/>
              </a:ext>
            </a:extLst>
          </p:cNvPr>
          <p:cNvGrpSpPr/>
          <p:nvPr/>
        </p:nvGrpSpPr>
        <p:grpSpPr>
          <a:xfrm>
            <a:off x="2277937" y="2782954"/>
            <a:ext cx="2246244" cy="1073426"/>
            <a:chOff x="2277937" y="2782954"/>
            <a:chExt cx="2246244" cy="1073426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B6D50CDA-3BAE-472F-AE18-9FFA947BEEED}"/>
                </a:ext>
              </a:extLst>
            </p:cNvPr>
            <p:cNvSpPr/>
            <p:nvPr/>
          </p:nvSpPr>
          <p:spPr>
            <a:xfrm>
              <a:off x="2277937" y="2782954"/>
              <a:ext cx="2246244" cy="107342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A479E8A-4FF5-466B-96C3-1EF12B1FD60F}"/>
                </a:ext>
              </a:extLst>
            </p:cNvPr>
            <p:cNvSpPr/>
            <p:nvPr/>
          </p:nvSpPr>
          <p:spPr>
            <a:xfrm>
              <a:off x="4366591" y="3664226"/>
              <a:ext cx="157589" cy="192154"/>
            </a:xfrm>
            <a:prstGeom prst="rect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</p:grpSp>
    </p:spTree>
    <p:extLst>
      <p:ext uri="{BB962C8B-B14F-4D97-AF65-F5344CB8AC3E}">
        <p14:creationId xmlns:p14="http://schemas.microsoft.com/office/powerpoint/2010/main" val="375904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99E4027-5994-4F43-A2B8-0EEA41A731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83" y="999122"/>
            <a:ext cx="6239535" cy="518964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C949613-170F-4441-8B43-8F28A8ED418F}"/>
              </a:ext>
            </a:extLst>
          </p:cNvPr>
          <p:cNvSpPr txBox="1"/>
          <p:nvPr/>
        </p:nvSpPr>
        <p:spPr>
          <a:xfrm>
            <a:off x="2348742" y="2080605"/>
            <a:ext cx="3058851" cy="523220"/>
          </a:xfrm>
          <a:prstGeom prst="rect">
            <a:avLst/>
          </a:prstGeom>
          <a:noFill/>
        </p:spPr>
        <p:txBody>
          <a:bodyPr wrap="none" rtlCol="1">
            <a:spAutoFit/>
          </a:bodyPr>
          <a:lstStyle/>
          <a:p>
            <a:pPr algn="ctr" defTabSz="685800"/>
            <a:r>
              <a:rPr lang="ar-KW" sz="2800" b="1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اذكري اسم الشكل التالي:</a:t>
            </a:r>
            <a:endParaRPr lang="ar-SA" sz="2800" b="1" dirty="0">
              <a:solidFill>
                <a:prstClr val="black"/>
              </a:solidFill>
              <a:latin typeface="Calibri" panose="020F0502020204030204"/>
              <a:cs typeface="Arial" panose="020B0604020202020204" pitchFamily="34" charset="0"/>
            </a:endParaRPr>
          </a:p>
        </p:txBody>
      </p:sp>
      <p:pic>
        <p:nvPicPr>
          <p:cNvPr id="12" name="Picture 11">
            <a:hlinkClick r:id="rId3" action="ppaction://hlinksldjump"/>
            <a:extLst>
              <a:ext uri="{FF2B5EF4-FFF2-40B4-BE49-F238E27FC236}">
                <a16:creationId xmlns:a16="http://schemas.microsoft.com/office/drawing/2014/main" id="{CB78B008-842E-43B6-A419-1ED4130D83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74" y="287774"/>
            <a:ext cx="899159" cy="780355"/>
          </a:xfrm>
          <a:prstGeom prst="rect">
            <a:avLst/>
          </a:prstGeom>
        </p:spPr>
      </p:pic>
      <p:pic>
        <p:nvPicPr>
          <p:cNvPr id="5" name="Picture 10" descr="Mailman &lt;strong&gt;clipart&lt;/strong&gt; sent, Mailman sent &lt;strong&gt;Transparent&lt;/strong&gt; FREE for ...">
            <a:extLst>
              <a:ext uri="{FF2B5EF4-FFF2-40B4-BE49-F238E27FC236}">
                <a16:creationId xmlns:a16="http://schemas.microsoft.com/office/drawing/2014/main" id="{C1EE6A53-A81D-49C0-A2C9-77B7483B8C5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-3911"/>
          <a:stretch/>
        </p:blipFill>
        <p:spPr>
          <a:xfrm>
            <a:off x="6450933" y="126333"/>
            <a:ext cx="4572000" cy="6773780"/>
          </a:xfrm>
          <a:prstGeom prst="ellipse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E2901D8B-7B65-4837-885B-31CCECAFF025}"/>
              </a:ext>
            </a:extLst>
          </p:cNvPr>
          <p:cNvGrpSpPr/>
          <p:nvPr/>
        </p:nvGrpSpPr>
        <p:grpSpPr>
          <a:xfrm>
            <a:off x="2610678" y="2849217"/>
            <a:ext cx="1994452" cy="907774"/>
            <a:chOff x="2610678" y="2849217"/>
            <a:chExt cx="1994452" cy="907774"/>
          </a:xfrm>
        </p:grpSpPr>
        <p:sp>
          <p:nvSpPr>
            <p:cNvPr id="6" name="Parallelogram 5">
              <a:extLst>
                <a:ext uri="{FF2B5EF4-FFF2-40B4-BE49-F238E27FC236}">
                  <a16:creationId xmlns:a16="http://schemas.microsoft.com/office/drawing/2014/main" id="{FFB522EF-9C5B-476D-BB83-CFCE00AD1685}"/>
                </a:ext>
              </a:extLst>
            </p:cNvPr>
            <p:cNvSpPr/>
            <p:nvPr/>
          </p:nvSpPr>
          <p:spPr>
            <a:xfrm>
              <a:off x="2610678" y="2849217"/>
              <a:ext cx="1994452" cy="907774"/>
            </a:xfrm>
            <a:prstGeom prst="parallelogram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KW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0EAD3AE-4C40-4413-9265-E9BF1B4580E5}"/>
                </a:ext>
              </a:extLst>
            </p:cNvPr>
            <p:cNvCxnSpPr>
              <a:cxnSpLocks/>
            </p:cNvCxnSpPr>
            <p:nvPr/>
          </p:nvCxnSpPr>
          <p:spPr>
            <a:xfrm>
              <a:off x="4412974" y="3268058"/>
              <a:ext cx="145773" cy="2451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C74DC82-E559-4875-A1CF-71927F696E2D}"/>
                </a:ext>
              </a:extLst>
            </p:cNvPr>
            <p:cNvCxnSpPr>
              <a:cxnSpLocks/>
            </p:cNvCxnSpPr>
            <p:nvPr/>
          </p:nvCxnSpPr>
          <p:spPr>
            <a:xfrm>
              <a:off x="2670313" y="3192590"/>
              <a:ext cx="145773" cy="245165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8193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33C705B8-6ECA-5F4F-1371-C1E44F8340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5491" y="1769360"/>
            <a:ext cx="7382896" cy="4657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5686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http://cs317929.vk.me/v317929102/5efd/LgK-qOy4P-Q.jpg">
            <a:extLst>
              <a:ext uri="{FF2B5EF4-FFF2-40B4-BE49-F238E27FC236}">
                <a16:creationId xmlns:a16="http://schemas.microsoft.com/office/drawing/2014/main" id="{F947B627-B982-479C-AC99-321E5AEE86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8539" l="5795" r="95530">
                        <a14:foregroundMark x1="21026" y1="26514" x2="29636" y2="12526"/>
                        <a14:foregroundMark x1="32616" y1="10021" x2="45033" y2="5846"/>
                        <a14:foregroundMark x1="43212" y1="33194" x2="43212" y2="47182"/>
                        <a14:backgroundMark x1="80132" y1="71608" x2="77318" y2="7640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55" r="8040"/>
          <a:stretch/>
        </p:blipFill>
        <p:spPr bwMode="auto">
          <a:xfrm>
            <a:off x="4654298" y="10"/>
            <a:ext cx="7537707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esign – Page 4 – 2:48AM – Everything Kuwait">
            <a:extLst>
              <a:ext uri="{FF2B5EF4-FFF2-40B4-BE49-F238E27FC236}">
                <a16:creationId xmlns:a16="http://schemas.microsoft.com/office/drawing/2014/main" id="{FD3DC23A-77E4-4977-8B0E-96DAEFAEEE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42" b="-3"/>
          <a:stretch/>
        </p:blipFill>
        <p:spPr bwMode="auto">
          <a:xfrm>
            <a:off x="962403" y="979071"/>
            <a:ext cx="6409944" cy="4583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inescape delivery in Kuwait | Cinescape menu | Talabat">
            <a:extLst>
              <a:ext uri="{FF2B5EF4-FFF2-40B4-BE49-F238E27FC236}">
                <a16:creationId xmlns:a16="http://schemas.microsoft.com/office/drawing/2014/main" id="{37F00951-EF09-43CB-B72E-15CD5E6A0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47725" y="4000500"/>
            <a:ext cx="38100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 picture containing cup, coffee, beverage, food&#10;&#10;Description automatically generated">
            <a:extLst>
              <a:ext uri="{FF2B5EF4-FFF2-40B4-BE49-F238E27FC236}">
                <a16:creationId xmlns:a16="http://schemas.microsoft.com/office/drawing/2014/main" id="{95C67E20-6272-46F2-B88A-68DC31B83E2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1472795" y="4994929"/>
            <a:ext cx="1722033" cy="154639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31C466C-C75B-4C1B-8945-34454D7DCBAC}"/>
              </a:ext>
            </a:extLst>
          </p:cNvPr>
          <p:cNvSpPr txBox="1"/>
          <p:nvPr/>
        </p:nvSpPr>
        <p:spPr>
          <a:xfrm>
            <a:off x="4136996" y="5149049"/>
            <a:ext cx="41068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46">
              <a:defRPr/>
            </a:pPr>
            <a:endParaRPr lang="en-US" sz="900" dirty="0">
              <a:solidFill>
                <a:prstClr val="black"/>
              </a:solidFill>
              <a:latin typeface="Century Gothic" panose="020B0502020202020204"/>
              <a:sym typeface="Helvetica Neue"/>
            </a:endParaRPr>
          </a:p>
        </p:txBody>
      </p:sp>
      <p:sp>
        <p:nvSpPr>
          <p:cNvPr id="8" name="Rectangle: Rounded Corners 7">
            <a:hlinkClick r:id="rId11" action="ppaction://hlinksldjump"/>
            <a:extLst>
              <a:ext uri="{FF2B5EF4-FFF2-40B4-BE49-F238E27FC236}">
                <a16:creationId xmlns:a16="http://schemas.microsoft.com/office/drawing/2014/main" id="{40CFD69D-F708-485C-BEBB-81ED8062EFB5}"/>
              </a:ext>
            </a:extLst>
          </p:cNvPr>
          <p:cNvSpPr/>
          <p:nvPr/>
        </p:nvSpPr>
        <p:spPr>
          <a:xfrm>
            <a:off x="4847208" y="4740678"/>
            <a:ext cx="2263806" cy="639205"/>
          </a:xfrm>
          <a:prstGeom prst="roundRect">
            <a:avLst/>
          </a:prstGeom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446">
              <a:defRPr/>
            </a:pPr>
            <a:endParaRPr lang="en-US">
              <a:solidFill>
                <a:prstClr val="black"/>
              </a:solidFill>
              <a:latin typeface="Century Gothic" panose="020B0502020202020204"/>
              <a:sym typeface="Helvetica Neue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F2BD810-5016-4B40-8E5C-762C90C69BF1}"/>
              </a:ext>
            </a:extLst>
          </p:cNvPr>
          <p:cNvSpPr/>
          <p:nvPr/>
        </p:nvSpPr>
        <p:spPr>
          <a:xfrm>
            <a:off x="5424314" y="4721366"/>
            <a:ext cx="110959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 defTabSz="914446">
              <a:defRPr/>
            </a:pPr>
            <a:r>
              <a:rPr lang="ar-KW" sz="4000" b="1" dirty="0">
                <a:ln>
                  <a:solidFill>
                    <a:sysClr val="windowText" lastClr="000000"/>
                  </a:solidFill>
                </a:ln>
                <a:solidFill>
                  <a:srgbClr val="C00000"/>
                </a:solidFill>
                <a:latin typeface="Afsaneh Font" panose="02000700000000000000" pitchFamily="2" charset="-78"/>
                <a:cs typeface="Akhbar MT" pitchFamily="2" charset="-78"/>
                <a:sym typeface="Helvetica Neue"/>
              </a:rPr>
              <a:t>دخول </a:t>
            </a:r>
            <a:endParaRPr lang="en-US" sz="4000" b="1" dirty="0">
              <a:ln>
                <a:solidFill>
                  <a:sysClr val="windowText" lastClr="000000"/>
                </a:solidFill>
              </a:ln>
              <a:solidFill>
                <a:srgbClr val="C00000"/>
              </a:solidFill>
              <a:latin typeface="Afsaneh Font" panose="02000700000000000000" pitchFamily="2" charset="-78"/>
              <a:cs typeface="Akhbar MT" pitchFamily="2" charset="-78"/>
              <a:sym typeface="Helvetica Neue"/>
            </a:endParaRPr>
          </a:p>
        </p:txBody>
      </p:sp>
      <p:pic>
        <p:nvPicPr>
          <p:cNvPr id="14" name="Picture 13" descr="A picture containing flower, popcorn, white, plant&#10;&#10;Description automatically generated">
            <a:extLst>
              <a:ext uri="{FF2B5EF4-FFF2-40B4-BE49-F238E27FC236}">
                <a16:creationId xmlns:a16="http://schemas.microsoft.com/office/drawing/2014/main" id="{F7567D5D-ED49-4BDB-B85F-6F8A94168B3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2678602" y="6141766"/>
            <a:ext cx="736322" cy="697275"/>
          </a:xfrm>
          <a:prstGeom prst="rect">
            <a:avLst/>
          </a:prstGeom>
        </p:spPr>
      </p:pic>
      <p:pic>
        <p:nvPicPr>
          <p:cNvPr id="17" name="Picture 16" descr="A close-up of a mushroom&#10;&#10;Description automatically generated with low confidence">
            <a:extLst>
              <a:ext uri="{FF2B5EF4-FFF2-40B4-BE49-F238E27FC236}">
                <a16:creationId xmlns:a16="http://schemas.microsoft.com/office/drawing/2014/main" id="{FCCA2ADB-B97F-4560-B749-04FB0F45DA0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5"/>
              </a:ext>
            </a:extLst>
          </a:blip>
          <a:stretch>
            <a:fillRect/>
          </a:stretch>
        </p:blipFill>
        <p:spPr>
          <a:xfrm>
            <a:off x="1564339" y="6372003"/>
            <a:ext cx="440996" cy="326207"/>
          </a:xfrm>
          <a:prstGeom prst="rect">
            <a:avLst/>
          </a:prstGeom>
        </p:spPr>
      </p:pic>
      <p:pic>
        <p:nvPicPr>
          <p:cNvPr id="26" name="Picture 25" descr="A picture containing flower, popcorn, white, plant&#10;&#10;Description automatically generated">
            <a:extLst>
              <a:ext uri="{FF2B5EF4-FFF2-40B4-BE49-F238E27FC236}">
                <a16:creationId xmlns:a16="http://schemas.microsoft.com/office/drawing/2014/main" id="{9AF45847-55E1-4098-8E4F-F825C2E9396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 rot="19458604">
            <a:off x="8642" y="6203255"/>
            <a:ext cx="747698" cy="708048"/>
          </a:xfrm>
          <a:prstGeom prst="rect">
            <a:avLst/>
          </a:prstGeom>
        </p:spPr>
      </p:pic>
      <p:pic>
        <p:nvPicPr>
          <p:cNvPr id="27" name="Picture 26" descr="A close-up of a mushroom&#10;&#10;Description automatically generated with low confidence">
            <a:extLst>
              <a:ext uri="{FF2B5EF4-FFF2-40B4-BE49-F238E27FC236}">
                <a16:creationId xmlns:a16="http://schemas.microsoft.com/office/drawing/2014/main" id="{50C2F1CD-6703-4B5A-95C5-02F075756319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5"/>
              </a:ext>
            </a:extLst>
          </a:blip>
          <a:stretch>
            <a:fillRect/>
          </a:stretch>
        </p:blipFill>
        <p:spPr>
          <a:xfrm>
            <a:off x="-55731" y="5978662"/>
            <a:ext cx="440996" cy="326207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27FFD90C-E7B1-4134-8DEA-C8B5021D2D89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 rot="19754561">
            <a:off x="-360912" y="277304"/>
            <a:ext cx="5255440" cy="156982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9F0DF1F-0E8C-48CA-AB7E-1BACB1BC0C5D}"/>
              </a:ext>
            </a:extLst>
          </p:cNvPr>
          <p:cNvSpPr txBox="1"/>
          <p:nvPr/>
        </p:nvSpPr>
        <p:spPr>
          <a:xfrm>
            <a:off x="150000" y="5756796"/>
            <a:ext cx="12192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46">
              <a:defRPr/>
            </a:pPr>
            <a:endParaRPr lang="en-US" sz="900" dirty="0">
              <a:solidFill>
                <a:prstClr val="black"/>
              </a:solidFill>
              <a:latin typeface="Century Gothic" panose="020B0502020202020204"/>
              <a:sym typeface="Helvetica Neue"/>
            </a:endParaRPr>
          </a:p>
        </p:txBody>
      </p:sp>
      <p:pic>
        <p:nvPicPr>
          <p:cNvPr id="35" name="Super 8 Projector Sound Effects &amp; Old Film Animation Motion Graphic">
            <a:hlinkClick r:id="" action="ppaction://media"/>
            <a:extLst>
              <a:ext uri="{FF2B5EF4-FFF2-40B4-BE49-F238E27FC236}">
                <a16:creationId xmlns:a16="http://schemas.microsoft.com/office/drawing/2014/main" id="{1482F60E-D004-40D1-B9E1-10874ABC655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83" end="35383.4166"/>
                </p14:media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-1090251" y="195869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977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47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5A7945A-A017-F492-7B56-340B283921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299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المحيط">
            <a:hlinkClick r:id="" action="ppaction://media"/>
            <a:extLst>
              <a:ext uri="{FF2B5EF4-FFF2-40B4-BE49-F238E27FC236}">
                <a16:creationId xmlns:a16="http://schemas.microsoft.com/office/drawing/2014/main" id="{8069EAA5-06EB-4C35-B5DA-18100A9E9531}"/>
              </a:ext>
            </a:extLst>
          </p:cNvPr>
          <p:cNvPicPr>
            <a:picLocks noGrp="1" noChangeAspect="1"/>
          </p:cNvPicPr>
          <p:nvPr>
            <p:ph sz="quarter" idx="13"/>
            <a:videoFile r:link="rId1"/>
            <p:extLst>
              <p:ext uri="{DAA4B4D4-6D71-4841-9C94-3DE7FCFB9230}">
                <p14:media xmlns:p14="http://schemas.microsoft.com/office/powerpoint/2010/main" r:embed="rId2">
                  <p14:trim st="4509" end="212428.831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</p:spPr>
      </p:pic>
    </p:spTree>
    <p:extLst>
      <p:ext uri="{BB962C8B-B14F-4D97-AF65-F5344CB8AC3E}">
        <p14:creationId xmlns:p14="http://schemas.microsoft.com/office/powerpoint/2010/main" val="4224697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377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D517AF28-3AE7-4783-9F5D-33E354C4965B}" vid="{10077450-8D78-498D-896F-B87C8E8E6BCF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powerpoint tutorial">
  <a:themeElements>
    <a:clrScheme name="Custom 27">
      <a:dk1>
        <a:srgbClr val="000000"/>
      </a:dk1>
      <a:lt1>
        <a:srgbClr val="FFFFFF"/>
      </a:lt1>
      <a:dk2>
        <a:srgbClr val="005F73"/>
      </a:dk2>
      <a:lt2>
        <a:srgbClr val="E7E6E6"/>
      </a:lt2>
      <a:accent1>
        <a:srgbClr val="6A205F"/>
      </a:accent1>
      <a:accent2>
        <a:srgbClr val="C74F66"/>
      </a:accent2>
      <a:accent3>
        <a:srgbClr val="C40C67"/>
      </a:accent3>
      <a:accent4>
        <a:srgbClr val="FF7675"/>
      </a:accent4>
      <a:accent5>
        <a:srgbClr val="0696D0"/>
      </a:accent5>
      <a:accent6>
        <a:srgbClr val="360070"/>
      </a:accent6>
      <a:hlink>
        <a:srgbClr val="0563C1"/>
      </a:hlink>
      <a:folHlink>
        <a:srgbClr val="954F72"/>
      </a:folHlink>
    </a:clrScheme>
    <a:fontScheme name="Gill Sans MT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eeling overwhelmed _Win32_CP_v14.potx" id="{9E9BB963-45A3-4556-B30D-AC91459E9FF6}" vid="{B46082C7-2098-4B63-B68F-AAE9FA161BEA}"/>
    </a:ext>
  </a:extLst>
</a:theme>
</file>

<file path=ppt/theme/theme4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E38612B0-484D-43EC-BFF0-034DF82E508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BA4540F8-4AB0-4B8E-9D80-DBBF6B688A1C}">
  <ds:schemaRefs>
    <ds:schemaRef ds:uri="http://schemas.microsoft.com/office/2006/metadata/properties"/>
    <ds:schemaRef ds:uri="71af3243-3dd4-4a8d-8c0d-dd76da1f02a5"/>
    <ds:schemaRef ds:uri="http://purl.org/dc/terms/"/>
    <ds:schemaRef ds:uri="http://schemas.microsoft.com/office/infopath/2007/PartnerControls"/>
    <ds:schemaRef ds:uri="http://www.w3.org/XML/1998/namespace"/>
    <ds:schemaRef ds:uri="http://schemas.microsoft.com/office/2006/documentManagement/types"/>
    <ds:schemaRef ds:uri="http://schemas.openxmlformats.org/package/2006/metadata/core-properties"/>
    <ds:schemaRef ds:uri="16c05727-aa75-4e4a-9b5f-8a80a1165891"/>
    <ds:schemaRef ds:uri="http://purl.org/dc/dcmitype/"/>
    <ds:schemaRef ds:uri="230e9df3-be65-4c73-a93b-d1236ebd677e"/>
    <ds:schemaRef ds:uri="http://schemas.microsoft.com/sharepoint/v3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7D7AD63E-21C5-4BDF-A0FA-A2AD672B55C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Botanical pitch deck</Template>
  <TotalTime>1012</TotalTime>
  <Words>103</Words>
  <Application>Microsoft Office PowerPoint</Application>
  <PresentationFormat>شاشة عريضة</PresentationFormat>
  <Paragraphs>24</Paragraphs>
  <Slides>16</Slides>
  <Notes>0</Notes>
  <HiddenSlides>0</HiddenSlides>
  <MMClips>3</MMClips>
  <ScaleCrop>false</ScaleCrop>
  <HeadingPairs>
    <vt:vector size="6" baseType="variant">
      <vt:variant>
        <vt:lpstr>الخطوط المستخدمة</vt:lpstr>
      </vt:variant>
      <vt:variant>
        <vt:i4>10</vt:i4>
      </vt:variant>
      <vt:variant>
        <vt:lpstr>نسق</vt:lpstr>
      </vt:variant>
      <vt:variant>
        <vt:i4>4</vt:i4>
      </vt:variant>
      <vt:variant>
        <vt:lpstr>عناوين الشرائح</vt:lpstr>
      </vt:variant>
      <vt:variant>
        <vt:i4>16</vt:i4>
      </vt:variant>
    </vt:vector>
  </HeadingPairs>
  <TitlesOfParts>
    <vt:vector size="30" baseType="lpstr">
      <vt:lpstr>Afsaneh Font</vt:lpstr>
      <vt:lpstr>Arabic Typesetting</vt:lpstr>
      <vt:lpstr>Arial</vt:lpstr>
      <vt:lpstr>Calibri</vt:lpstr>
      <vt:lpstr>Calibri Light</vt:lpstr>
      <vt:lpstr>Century Gothic</vt:lpstr>
      <vt:lpstr>Gill Sans MT</vt:lpstr>
      <vt:lpstr>Sakkal Majalla</vt:lpstr>
      <vt:lpstr>Segoe UI</vt:lpstr>
      <vt:lpstr>Sylfaen</vt:lpstr>
      <vt:lpstr>Office Theme</vt:lpstr>
      <vt:lpstr>2_Office Theme</vt:lpstr>
      <vt:lpstr>powerpoint tutorial</vt:lpstr>
      <vt:lpstr>1_Office Theme</vt:lpstr>
      <vt:lpstr>(8-2): المحيط  إعداد المعلمة: أ. نوره راشد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التقييم المختصر</vt:lpstr>
      <vt:lpstr>الخاتمـــــــــــــــــة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(8-2): المحيط (8-3): مساحات مناطق الأشكال الرباعية (المستطيل - متوازي الأضلاع)</dc:title>
  <dc:creator>نوره راشد محمد علي</dc:creator>
  <cp:lastModifiedBy>Lenovo</cp:lastModifiedBy>
  <cp:revision>12</cp:revision>
  <cp:lastPrinted>2022-03-21T04:28:23Z</cp:lastPrinted>
  <dcterms:created xsi:type="dcterms:W3CDTF">2022-03-20T15:53:43Z</dcterms:created>
  <dcterms:modified xsi:type="dcterms:W3CDTF">2023-06-04T18:36:38Z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