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media1.mp4" ContentType="video/unknown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صورة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صورة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ca51a38-f0c9-49e6-a0b9-da3e713dab3a.jpeg" descr="fca51a38-f0c9-49e6-a0b9-da3e713dab3a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3716" y="636201"/>
            <a:ext cx="17776568" cy="12443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صفحة ٥١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٥١</a:t>
            </a:r>
          </a:p>
        </p:txBody>
      </p:sp>
      <p:sp>
        <p:nvSpPr>
          <p:cNvPr id="207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8" name="أبناء الرسولﷺ من السيدة خديجة بنت خويلد"/>
          <p:cNvSpPr txBox="1"/>
          <p:nvPr>
            <p:ph type="ctrTitle"/>
          </p:nvPr>
        </p:nvSpPr>
        <p:spPr>
          <a:xfrm>
            <a:off x="-1414995" y="-1750986"/>
            <a:ext cx="27213990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أبناء الرسولﷺ من السيدة خديجة بنت خويلد</a:t>
            </a:r>
          </a:p>
        </p:txBody>
      </p:sp>
      <p:sp>
        <p:nvSpPr>
          <p:cNvPr id="209" name="زينب - رقية - أم كلثوم - فاطمة ."/>
          <p:cNvSpPr txBox="1"/>
          <p:nvPr/>
        </p:nvSpPr>
        <p:spPr>
          <a:xfrm>
            <a:off x="613288" y="8593292"/>
            <a:ext cx="23157424" cy="2549948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     زينب - رقية - أم كلثوم - فاطمة .</a:t>
            </a:r>
          </a:p>
        </p:txBody>
      </p:sp>
      <p:sp>
        <p:nvSpPr>
          <p:cNvPr id="210" name="القاسم - عبدالله    ماتا طفلين قبل الإسلام"/>
          <p:cNvSpPr txBox="1"/>
          <p:nvPr/>
        </p:nvSpPr>
        <p:spPr>
          <a:xfrm>
            <a:off x="613288" y="4454404"/>
            <a:ext cx="23157424" cy="2549948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                 القاسم - عبدالله    </a:t>
            </a: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ماتا طفلين قبل الإسلام</a:t>
            </a:r>
          </a:p>
        </p:txBody>
      </p:sp>
      <p:sp>
        <p:nvSpPr>
          <p:cNvPr id="211" name="الذكور :"/>
          <p:cNvSpPr/>
          <p:nvPr/>
        </p:nvSpPr>
        <p:spPr>
          <a:xfrm>
            <a:off x="17980555" y="4819747"/>
            <a:ext cx="5573323" cy="1819262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81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 الذكور :</a:t>
            </a:r>
          </a:p>
        </p:txBody>
      </p:sp>
      <p:sp>
        <p:nvSpPr>
          <p:cNvPr id="212" name="الإناث :"/>
          <p:cNvSpPr/>
          <p:nvPr/>
        </p:nvSpPr>
        <p:spPr>
          <a:xfrm>
            <a:off x="17980555" y="9027458"/>
            <a:ext cx="5573323" cy="1819262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b="1" sz="81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  الإناث :</a:t>
            </a:r>
          </a:p>
        </p:txBody>
      </p: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05391" y="3380380"/>
            <a:ext cx="3868928" cy="3868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481819" y="7732474"/>
            <a:ext cx="3516072" cy="3516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صفحة ٥١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٥١</a:t>
            </a:r>
          </a:p>
        </p:txBody>
      </p:sp>
      <p:sp>
        <p:nvSpPr>
          <p:cNvPr id="217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8" name="مستطيل"/>
          <p:cNvSpPr txBox="1"/>
          <p:nvPr/>
        </p:nvSpPr>
        <p:spPr>
          <a:xfrm>
            <a:off x="1738746" y="4204459"/>
            <a:ext cx="20906508" cy="8015429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</p:txBody>
      </p:sp>
      <p:pic>
        <p:nvPicPr>
          <p:cNvPr id="219" name="IMG_3716.png" descr="IMG_3716.png"/>
          <p:cNvPicPr>
            <a:picLocks noChangeAspect="1"/>
          </p:cNvPicPr>
          <p:nvPr/>
        </p:nvPicPr>
        <p:blipFill>
          <a:blip r:embed="rId3">
            <a:extLst/>
          </a:blip>
          <a:srcRect l="5712" t="59917" r="10419" b="25922"/>
          <a:stretch>
            <a:fillRect/>
          </a:stretch>
        </p:blipFill>
        <p:spPr>
          <a:xfrm>
            <a:off x="2572540" y="4768242"/>
            <a:ext cx="19239077" cy="702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ابراهيم…"/>
          <p:cNvSpPr txBox="1"/>
          <p:nvPr/>
        </p:nvSpPr>
        <p:spPr>
          <a:xfrm>
            <a:off x="-3840882" y="5795341"/>
            <a:ext cx="24880723" cy="5663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rtl="0"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pPr>
            <a:r>
              <a:t>ابراهيم</a:t>
            </a:r>
          </a:p>
          <a:p>
            <a:pPr rtl="0"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pPr>
            <a:r>
              <a:t>مارية القبطية</a:t>
            </a:r>
          </a:p>
          <a:p>
            <a:pPr rtl="0"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pPr>
            <a:r>
              <a:t>مات وهو طفل</a:t>
            </a:r>
          </a:p>
        </p:txBody>
      </p:sp>
      <p:sp>
        <p:nvSpPr>
          <p:cNvPr id="221" name="أبناء الرسولﷺ من السيدة خديجة بنت خويلد"/>
          <p:cNvSpPr txBox="1"/>
          <p:nvPr>
            <p:ph type="ctrTitle"/>
          </p:nvPr>
        </p:nvSpPr>
        <p:spPr>
          <a:xfrm>
            <a:off x="-1414995" y="-1750986"/>
            <a:ext cx="27213990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أبناء الرسولﷺ من السيدة خديجة بنت خويلد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مستطيل"/>
          <p:cNvSpPr/>
          <p:nvPr/>
        </p:nvSpPr>
        <p:spPr>
          <a:xfrm>
            <a:off x="2112313" y="1115441"/>
            <a:ext cx="20955430" cy="11485118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5111" y="4019758"/>
            <a:ext cx="8259214" cy="825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تمرين"/>
          <p:cNvSpPr txBox="1"/>
          <p:nvPr>
            <p:ph type="ctrTitle"/>
          </p:nvPr>
        </p:nvSpPr>
        <p:spPr>
          <a:xfrm>
            <a:off x="14539717" y="5439755"/>
            <a:ext cx="7312605" cy="187573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>
              <a:defRPr spc="-206" sz="10300"/>
            </a:lvl1pPr>
          </a:lstStyle>
          <a:p>
            <a:pPr rtl="0">
              <a:defRPr/>
            </a:pPr>
            <a:r>
              <a:t>تمرين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مستطيل"/>
          <p:cNvSpPr/>
          <p:nvPr/>
        </p:nvSpPr>
        <p:spPr>
          <a:xfrm>
            <a:off x="11980654" y="9940676"/>
            <a:ext cx="3606913" cy="1218747"/>
          </a:xfrm>
          <a:prstGeom prst="rect">
            <a:avLst/>
          </a:prstGeom>
          <a:solidFill>
            <a:srgbClr val="FFF99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مستطيل"/>
          <p:cNvSpPr/>
          <p:nvPr/>
        </p:nvSpPr>
        <p:spPr>
          <a:xfrm>
            <a:off x="280649" y="1115441"/>
            <a:ext cx="23822702" cy="12092819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9" name="تمرين"/>
          <p:cNvSpPr txBox="1"/>
          <p:nvPr>
            <p:ph type="ctrTitle"/>
          </p:nvPr>
        </p:nvSpPr>
        <p:spPr>
          <a:xfrm>
            <a:off x="16433779" y="416371"/>
            <a:ext cx="7312606" cy="179338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 defTabSz="2389572">
              <a:defRPr spc="-201" sz="10094"/>
            </a:lvl1pPr>
          </a:lstStyle>
          <a:p>
            <a:pPr rtl="0">
              <a:defRPr/>
            </a:pPr>
            <a:r>
              <a:t>تمرين</a:t>
            </a:r>
          </a:p>
        </p:txBody>
      </p:sp>
      <p:sp>
        <p:nvSpPr>
          <p:cNvPr id="230" name="ابحث عن الإسم الذي لم يتكرر :"/>
          <p:cNvSpPr txBox="1"/>
          <p:nvPr/>
        </p:nvSpPr>
        <p:spPr>
          <a:xfrm>
            <a:off x="6463839" y="2592162"/>
            <a:ext cx="11456322" cy="1058901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ابحث عن الإسم الذي لم يتكرر :</a:t>
            </a:r>
          </a:p>
        </p:txBody>
      </p:sp>
      <p:graphicFrame>
        <p:nvGraphicFramePr>
          <p:cNvPr id="231" name="الجدول ١"/>
          <p:cNvGraphicFramePr/>
          <p:nvPr/>
        </p:nvGraphicFramePr>
        <p:xfrm>
          <a:off x="23527804" y="4370661"/>
          <a:ext cx="15411624" cy="8255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3849731"/>
                <a:gridCol w="3849731"/>
                <a:gridCol w="3849731"/>
                <a:gridCol w="3849731"/>
              </a:tblGrid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أم كلثوم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عبدالله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أم كلثوم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أم كلثوم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القاسم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عبدالله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عبدالله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عبدالله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فاطمة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رقية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73716"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القاسم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القاسم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0">
                        <a:defRPr/>
                      </a:pPr>
                      <a:r>
                        <a:rPr b="1" sz="5300"/>
                        <a:t>زينب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مستطيل"/>
          <p:cNvSpPr/>
          <p:nvPr/>
        </p:nvSpPr>
        <p:spPr>
          <a:xfrm>
            <a:off x="2848107" y="444119"/>
            <a:ext cx="18596925" cy="1773493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36" name="صورة"/>
          <p:cNvGrpSpPr/>
          <p:nvPr/>
        </p:nvGrpSpPr>
        <p:grpSpPr>
          <a:xfrm>
            <a:off x="798600" y="2420430"/>
            <a:ext cx="6239626" cy="5432338"/>
            <a:chOff x="0" y="0"/>
            <a:chExt cx="6239624" cy="5432337"/>
          </a:xfrm>
        </p:grpSpPr>
        <p:pic>
          <p:nvPicPr>
            <p:cNvPr id="235" name="صورة" descr="صورة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335" t="0" r="18245" b="14062"/>
            <a:stretch>
              <a:fillRect/>
            </a:stretch>
          </p:blipFill>
          <p:spPr>
            <a:xfrm>
              <a:off x="215900" y="641350"/>
              <a:ext cx="5807825" cy="45750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239625" cy="5432338"/>
            </a:xfrm>
            <a:prstGeom prst="rect">
              <a:avLst/>
            </a:prstGeom>
            <a:effectLst/>
          </p:spPr>
        </p:pic>
      </p:grpSp>
      <p:sp>
        <p:nvSpPr>
          <p:cNvPr id="237" name="وفاء السيدة خديجة رضي الله عنها للرسول ﷺ"/>
          <p:cNvSpPr txBox="1"/>
          <p:nvPr>
            <p:ph type="ctrTitle"/>
          </p:nvPr>
        </p:nvSpPr>
        <p:spPr>
          <a:xfrm>
            <a:off x="-3446308" y="-2750536"/>
            <a:ext cx="31276616" cy="4648201"/>
          </a:xfrm>
          <a:prstGeom prst="rect">
            <a:avLst/>
          </a:prstGeom>
        </p:spPr>
        <p:txBody>
          <a:bodyPr/>
          <a:lstStyle/>
          <a:p>
            <a:pPr algn="ctr" rtl="0">
              <a:defRPr spc="-152" sz="7600"/>
            </a:pPr>
            <a:r>
              <a:t>وفاء السيدة </a:t>
            </a:r>
            <a:r>
              <a:rPr>
                <a:solidFill>
                  <a:srgbClr val="831100"/>
                </a:solidFill>
              </a:rPr>
              <a:t>خديجة</a:t>
            </a:r>
            <a:r>
              <a:t> </a:t>
            </a:r>
            <a:r>
              <a:rPr spc="-64" sz="3200"/>
              <a:t>رضي الله عنها</a:t>
            </a:r>
            <a:r>
              <a:t> </a:t>
            </a:r>
            <a:r>
              <a:rPr>
                <a:solidFill>
                  <a:srgbClr val="831100"/>
                </a:solidFill>
              </a:rPr>
              <a:t>للرسول</a:t>
            </a:r>
            <a:r>
              <a:t> ﷺ </a:t>
            </a:r>
          </a:p>
        </p:txBody>
      </p:sp>
      <p:sp>
        <p:nvSpPr>
          <p:cNvPr id="238" name="عندما مكث  ﷺ شهراً كاملاً في غار حراء وفرت له كل شيء حتى عاد إلى بيته ."/>
          <p:cNvSpPr txBox="1"/>
          <p:nvPr/>
        </p:nvSpPr>
        <p:spPr>
          <a:xfrm>
            <a:off x="6100082" y="3491900"/>
            <a:ext cx="15750700" cy="2814382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7000">
                <a:solidFill>
                  <a:srgbClr val="000000"/>
                </a:solidFill>
              </a:defRPr>
            </a:pPr>
            <a:r>
              <a:t>عندما مكث  ﷺ شهراً كاملاً في </a:t>
            </a:r>
            <a:r>
              <a:rPr>
                <a:solidFill>
                  <a:srgbClr val="E22400"/>
                </a:solidFill>
              </a:rPr>
              <a:t>غار حراء</a:t>
            </a:r>
            <a:r>
              <a:t> وفرت له كل شيء حتى عاد إلى بيته . </a:t>
            </a:r>
          </a:p>
        </p:txBody>
      </p:sp>
      <p:sp>
        <p:nvSpPr>
          <p:cNvPr id="239" name="وعندما نزل عليه الوحي أخذته إلى ابن عمها ( ورقة بن نوفل ) لتطمئن عليه ."/>
          <p:cNvSpPr txBox="1"/>
          <p:nvPr/>
        </p:nvSpPr>
        <p:spPr>
          <a:xfrm>
            <a:off x="7747093" y="6742175"/>
            <a:ext cx="15750700" cy="2814382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7000">
                <a:solidFill>
                  <a:srgbClr val="000000"/>
                </a:solidFill>
              </a:defRPr>
            </a:pPr>
            <a:r>
              <a:t>وعندما نزل عليه الوحي أخذته إلى ابن عمها ( </a:t>
            </a:r>
            <a:r>
              <a:rPr>
                <a:solidFill>
                  <a:srgbClr val="791A3D"/>
                </a:solidFill>
              </a:rPr>
              <a:t>ورقة بن نوفل </a:t>
            </a:r>
            <a:r>
              <a:t>) لتطمئن عليه .</a:t>
            </a:r>
          </a:p>
        </p:txBody>
      </p:sp>
      <p:sp>
        <p:nvSpPr>
          <p:cNvPr id="240" name="ساعدته بمالها ودافعت عنه ضد كفار قريش وتحملت معه أعباء الدعوة الإسلامية ."/>
          <p:cNvSpPr txBox="1"/>
          <p:nvPr/>
        </p:nvSpPr>
        <p:spPr>
          <a:xfrm>
            <a:off x="3300163" y="10466047"/>
            <a:ext cx="15750700" cy="2814382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7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ساعدته بمالها ودافعت عنه ضد كفار قريش وتحملت معه أعباء الدعوة الإسلامية .</a:t>
            </a:r>
          </a:p>
        </p:txBody>
      </p:sp>
      <p:pic>
        <p:nvPicPr>
          <p:cNvPr id="24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24780" y="10545489"/>
            <a:ext cx="3533525" cy="2655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مستطيل"/>
          <p:cNvSpPr/>
          <p:nvPr/>
        </p:nvSpPr>
        <p:spPr>
          <a:xfrm>
            <a:off x="2848107" y="444119"/>
            <a:ext cx="18596925" cy="1773493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4" name="وفاء السيدة خديجة رضي الله عنها للرسول ﷺ"/>
          <p:cNvSpPr txBox="1"/>
          <p:nvPr>
            <p:ph type="ctrTitle"/>
          </p:nvPr>
        </p:nvSpPr>
        <p:spPr>
          <a:xfrm>
            <a:off x="-2814954" y="-2668186"/>
            <a:ext cx="31276616" cy="4648201"/>
          </a:xfrm>
          <a:prstGeom prst="rect">
            <a:avLst/>
          </a:prstGeom>
        </p:spPr>
        <p:txBody>
          <a:bodyPr/>
          <a:lstStyle/>
          <a:p>
            <a:pPr algn="ctr" rtl="0">
              <a:defRPr spc="-152" sz="7600"/>
            </a:pPr>
            <a:r>
              <a:t>وفاء السيدة </a:t>
            </a:r>
            <a:r>
              <a:rPr>
                <a:solidFill>
                  <a:srgbClr val="831100"/>
                </a:solidFill>
              </a:rPr>
              <a:t>خديجة</a:t>
            </a:r>
            <a:r>
              <a:t> </a:t>
            </a:r>
            <a:r>
              <a:rPr spc="-64" sz="3200"/>
              <a:t>رضي الله عنها</a:t>
            </a:r>
            <a:r>
              <a:t> </a:t>
            </a:r>
            <a:r>
              <a:rPr>
                <a:solidFill>
                  <a:srgbClr val="831100"/>
                </a:solidFill>
              </a:rPr>
              <a:t>للرسول</a:t>
            </a:r>
            <a:r>
              <a:t> ﷺ </a:t>
            </a:r>
          </a:p>
        </p:txBody>
      </p:sp>
      <p:sp>
        <p:nvSpPr>
          <p:cNvPr id="245" name="مستطيل"/>
          <p:cNvSpPr txBox="1"/>
          <p:nvPr/>
        </p:nvSpPr>
        <p:spPr>
          <a:xfrm>
            <a:off x="631269" y="4204459"/>
            <a:ext cx="23121462" cy="5874313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</p:txBody>
      </p:sp>
      <p:pic>
        <p:nvPicPr>
          <p:cNvPr id="246" name="IMG_3717.png" descr="IMG_3717.png"/>
          <p:cNvPicPr>
            <a:picLocks noChangeAspect="1"/>
          </p:cNvPicPr>
          <p:nvPr/>
        </p:nvPicPr>
        <p:blipFill>
          <a:blip r:embed="rId3">
            <a:extLst/>
          </a:blip>
          <a:srcRect l="9398" t="37403" r="2832" b="53671"/>
          <a:stretch>
            <a:fillRect/>
          </a:stretch>
        </p:blipFill>
        <p:spPr>
          <a:xfrm>
            <a:off x="1450641" y="4849271"/>
            <a:ext cx="21837851" cy="4804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مستطيل"/>
          <p:cNvSpPr/>
          <p:nvPr/>
        </p:nvSpPr>
        <p:spPr>
          <a:xfrm>
            <a:off x="2848107" y="444119"/>
            <a:ext cx="18596925" cy="1773493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9" name="وفاء السيدة خديجة رضي الله عنها للرسول ﷺ"/>
          <p:cNvSpPr txBox="1"/>
          <p:nvPr>
            <p:ph type="ctrTitle"/>
          </p:nvPr>
        </p:nvSpPr>
        <p:spPr>
          <a:xfrm>
            <a:off x="-3144357" y="-2750536"/>
            <a:ext cx="31276616" cy="4648201"/>
          </a:xfrm>
          <a:prstGeom prst="rect">
            <a:avLst/>
          </a:prstGeom>
        </p:spPr>
        <p:txBody>
          <a:bodyPr/>
          <a:lstStyle/>
          <a:p>
            <a:pPr algn="ctr" rtl="0">
              <a:defRPr spc="-152" sz="7600"/>
            </a:pPr>
            <a:r>
              <a:t>وفاء السيدة </a:t>
            </a:r>
            <a:r>
              <a:rPr>
                <a:solidFill>
                  <a:srgbClr val="831100"/>
                </a:solidFill>
              </a:rPr>
              <a:t>خديجة</a:t>
            </a:r>
            <a:r>
              <a:t> </a:t>
            </a:r>
            <a:r>
              <a:rPr spc="-64" sz="3200"/>
              <a:t>رضي الله عنها</a:t>
            </a:r>
            <a:r>
              <a:t> </a:t>
            </a:r>
            <a:r>
              <a:rPr>
                <a:solidFill>
                  <a:srgbClr val="831100"/>
                </a:solidFill>
              </a:rPr>
              <a:t>للرسول</a:t>
            </a:r>
            <a:r>
              <a:t> ﷺ </a:t>
            </a:r>
          </a:p>
        </p:txBody>
      </p:sp>
      <p:sp>
        <p:nvSpPr>
          <p:cNvPr id="250" name="مستطيل"/>
          <p:cNvSpPr txBox="1"/>
          <p:nvPr/>
        </p:nvSpPr>
        <p:spPr>
          <a:xfrm>
            <a:off x="1693316" y="3051551"/>
            <a:ext cx="20906508" cy="10321243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</p:txBody>
      </p:sp>
      <p:pic>
        <p:nvPicPr>
          <p:cNvPr id="251" name="IMG_3717.png" descr="IMG_3717.png"/>
          <p:cNvPicPr>
            <a:picLocks noChangeAspect="1"/>
          </p:cNvPicPr>
          <p:nvPr/>
        </p:nvPicPr>
        <p:blipFill>
          <a:blip r:embed="rId3">
            <a:extLst/>
          </a:blip>
          <a:srcRect l="6922" t="46224" r="1639" b="33089"/>
          <a:stretch>
            <a:fillRect/>
          </a:stretch>
        </p:blipFill>
        <p:spPr>
          <a:xfrm>
            <a:off x="2447031" y="3514459"/>
            <a:ext cx="18939214" cy="926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ساعدته بمالها"/>
          <p:cNvSpPr txBox="1"/>
          <p:nvPr/>
        </p:nvSpPr>
        <p:spPr>
          <a:xfrm>
            <a:off x="4370720" y="6466582"/>
            <a:ext cx="6445087" cy="1316258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7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ساعدته بمالها</a:t>
            </a:r>
          </a:p>
        </p:txBody>
      </p:sp>
      <p:sp>
        <p:nvSpPr>
          <p:cNvPr id="253" name="دافعت عنه"/>
          <p:cNvSpPr txBox="1"/>
          <p:nvPr/>
        </p:nvSpPr>
        <p:spPr>
          <a:xfrm>
            <a:off x="4370720" y="8112339"/>
            <a:ext cx="6445087" cy="1453509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7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دافعت عنه</a:t>
            </a:r>
          </a:p>
        </p:txBody>
      </p:sp>
      <p:sp>
        <p:nvSpPr>
          <p:cNvPr id="254" name="تحملت معه أعباء…"/>
          <p:cNvSpPr txBox="1"/>
          <p:nvPr/>
        </p:nvSpPr>
        <p:spPr>
          <a:xfrm>
            <a:off x="4288370" y="9895347"/>
            <a:ext cx="6609788" cy="191071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594360" rtl="0">
              <a:defRPr b="1" sz="5040">
                <a:solidFill>
                  <a:srgbClr val="000000"/>
                </a:solidFill>
              </a:defRPr>
            </a:pPr>
            <a:r>
              <a:t>تحملت معه أعباء </a:t>
            </a:r>
          </a:p>
          <a:p>
            <a:pPr defTabSz="594360" rtl="0">
              <a:defRPr b="1" sz="5040">
                <a:solidFill>
                  <a:srgbClr val="000000"/>
                </a:solidFill>
              </a:defRPr>
            </a:pPr>
            <a:r>
              <a:t>الدعوة الاسلامية</a:t>
            </a:r>
          </a:p>
        </p:txBody>
      </p:sp>
      <p:sp>
        <p:nvSpPr>
          <p:cNvPr id="255" name="وفاء…"/>
          <p:cNvSpPr/>
          <p:nvPr/>
        </p:nvSpPr>
        <p:spPr>
          <a:xfrm>
            <a:off x="12037318" y="6993533"/>
            <a:ext cx="4514628" cy="4514627"/>
          </a:xfrm>
          <a:prstGeom prst="ellipse">
            <a:avLst/>
          </a:prstGeom>
          <a:solidFill>
            <a:srgbClr val="CDE8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وفاء</a:t>
            </a:r>
          </a:p>
          <a:p>
            <a:pPr defTabSz="825500" rtl="0"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السيدة</a:t>
            </a:r>
          </a:p>
          <a:p>
            <a:pPr defTabSz="825500" rtl="0">
              <a:defRPr sz="5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خديجة</a:t>
            </a:r>
          </a:p>
        </p:txBody>
      </p:sp>
      <p:sp>
        <p:nvSpPr>
          <p:cNvPr id="256" name="خط"/>
          <p:cNvSpPr/>
          <p:nvPr/>
        </p:nvSpPr>
        <p:spPr>
          <a:xfrm>
            <a:off x="11010024" y="7375639"/>
            <a:ext cx="201265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خط"/>
          <p:cNvSpPr/>
          <p:nvPr/>
        </p:nvSpPr>
        <p:spPr>
          <a:xfrm>
            <a:off x="10866258" y="9020915"/>
            <a:ext cx="115236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خط"/>
          <p:cNvSpPr/>
          <p:nvPr/>
        </p:nvSpPr>
        <p:spPr>
          <a:xfrm>
            <a:off x="10927577" y="10991180"/>
            <a:ext cx="197818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4" grpId="3"/>
      <p:bldP build="whole" bldLvl="1" animBg="1" rev="0" advAuto="0" spid="253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صفحة ٥٢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٥٢</a:t>
            </a:r>
          </a:p>
        </p:txBody>
      </p:sp>
      <p:sp>
        <p:nvSpPr>
          <p:cNvPr id="261" name="مستطيل"/>
          <p:cNvSpPr/>
          <p:nvPr/>
        </p:nvSpPr>
        <p:spPr>
          <a:xfrm>
            <a:off x="2354004" y="608820"/>
            <a:ext cx="18385832" cy="2002831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62" name="لم يتزوج عليها طوال حياتها ."/>
          <p:cNvSpPr txBox="1"/>
          <p:nvPr/>
        </p:nvSpPr>
        <p:spPr>
          <a:xfrm>
            <a:off x="7726683" y="3628005"/>
            <a:ext cx="15330324" cy="151217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لم يتزوج عليها طوال حياتها .</a:t>
            </a:r>
          </a:p>
        </p:txBody>
      </p:sp>
      <p:sp>
        <p:nvSpPr>
          <p:cNvPr id="263" name="وفاء الرسول ﷺ للسيدة خديجة رضي الله عنها"/>
          <p:cNvSpPr txBox="1"/>
          <p:nvPr>
            <p:ph type="ctrTitle"/>
          </p:nvPr>
        </p:nvSpPr>
        <p:spPr>
          <a:xfrm>
            <a:off x="-2238500" y="-213112"/>
            <a:ext cx="27213989" cy="2616887"/>
          </a:xfrm>
          <a:prstGeom prst="rect">
            <a:avLst/>
          </a:prstGeom>
        </p:spPr>
        <p:txBody>
          <a:bodyPr/>
          <a:lstStyle/>
          <a:p>
            <a:pPr algn="ctr" rtl="0">
              <a:defRPr spc="-152" sz="7600"/>
            </a:pPr>
            <a:r>
              <a:t>وفاء </a:t>
            </a:r>
            <a:r>
              <a:rPr>
                <a:solidFill>
                  <a:srgbClr val="831100"/>
                </a:solidFill>
              </a:rPr>
              <a:t>الرسول</a:t>
            </a:r>
            <a:r>
              <a:t> ﷺ للسيدة </a:t>
            </a:r>
            <a:r>
              <a:rPr>
                <a:solidFill>
                  <a:srgbClr val="B51A00"/>
                </a:solidFill>
              </a:rPr>
              <a:t>خديجة</a:t>
            </a:r>
            <a:r>
              <a:t> </a:t>
            </a:r>
            <a:r>
              <a:rPr spc="-64" sz="3200"/>
              <a:t>رضي الله عنها</a:t>
            </a:r>
          </a:p>
        </p:txBody>
      </p:sp>
      <p:sp>
        <p:nvSpPr>
          <p:cNvPr id="264" name="وبعد موتها كان يسأل عن صديقاتها ويكرمهن بالهدايا ."/>
          <p:cNvSpPr txBox="1"/>
          <p:nvPr/>
        </p:nvSpPr>
        <p:spPr>
          <a:xfrm>
            <a:off x="4087635" y="6188279"/>
            <a:ext cx="14918571" cy="2761185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وبعد موتها كان يسأل عن صديقاتها ويكرمهن بالهدايا .</a:t>
            </a:r>
          </a:p>
        </p:txBody>
      </p:sp>
      <p:sp>
        <p:nvSpPr>
          <p:cNvPr id="265" name="كان يذكرها بالخير دائماً ."/>
          <p:cNvSpPr txBox="1"/>
          <p:nvPr/>
        </p:nvSpPr>
        <p:spPr>
          <a:xfrm>
            <a:off x="8081194" y="10251986"/>
            <a:ext cx="13303693" cy="174105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كان يذكرها بالخير دائماً .</a:t>
            </a:r>
          </a:p>
        </p:txBody>
      </p: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5311" t="7720" r="5355" b="15289"/>
          <a:stretch>
            <a:fillRect/>
          </a:stretch>
        </p:blipFill>
        <p:spPr>
          <a:xfrm flipH="1">
            <a:off x="19907681" y="5841059"/>
            <a:ext cx="3373685" cy="314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558" fill="norm" stroke="1" extrusionOk="0">
                <a:moveTo>
                  <a:pt x="12764" y="4"/>
                </a:moveTo>
                <a:cubicBezTo>
                  <a:pt x="12466" y="42"/>
                  <a:pt x="12166" y="313"/>
                  <a:pt x="11956" y="775"/>
                </a:cubicBezTo>
                <a:cubicBezTo>
                  <a:pt x="11753" y="1224"/>
                  <a:pt x="11653" y="1315"/>
                  <a:pt x="11507" y="1184"/>
                </a:cubicBezTo>
                <a:cubicBezTo>
                  <a:pt x="11404" y="1092"/>
                  <a:pt x="11047" y="1036"/>
                  <a:pt x="10712" y="1062"/>
                </a:cubicBezTo>
                <a:cubicBezTo>
                  <a:pt x="10191" y="1102"/>
                  <a:pt x="10083" y="1171"/>
                  <a:pt x="9965" y="1536"/>
                </a:cubicBezTo>
                <a:cubicBezTo>
                  <a:pt x="9868" y="1835"/>
                  <a:pt x="9876" y="2048"/>
                  <a:pt x="9995" y="2252"/>
                </a:cubicBezTo>
                <a:cubicBezTo>
                  <a:pt x="10146" y="2513"/>
                  <a:pt x="10098" y="2576"/>
                  <a:pt x="9531" y="2846"/>
                </a:cubicBezTo>
                <a:cubicBezTo>
                  <a:pt x="8976" y="3110"/>
                  <a:pt x="8897" y="3207"/>
                  <a:pt x="8897" y="3620"/>
                </a:cubicBezTo>
                <a:cubicBezTo>
                  <a:pt x="8897" y="4485"/>
                  <a:pt x="9915" y="5163"/>
                  <a:pt x="11159" y="5127"/>
                </a:cubicBezTo>
                <a:cubicBezTo>
                  <a:pt x="11648" y="5113"/>
                  <a:pt x="12516" y="4884"/>
                  <a:pt x="12191" y="4854"/>
                </a:cubicBezTo>
                <a:cubicBezTo>
                  <a:pt x="12098" y="4846"/>
                  <a:pt x="11788" y="4690"/>
                  <a:pt x="11502" y="4508"/>
                </a:cubicBezTo>
                <a:cubicBezTo>
                  <a:pt x="11020" y="4202"/>
                  <a:pt x="10999" y="4164"/>
                  <a:pt x="11237" y="3977"/>
                </a:cubicBezTo>
                <a:cubicBezTo>
                  <a:pt x="11456" y="3804"/>
                  <a:pt x="11538" y="3818"/>
                  <a:pt x="11795" y="4078"/>
                </a:cubicBezTo>
                <a:cubicBezTo>
                  <a:pt x="11960" y="4245"/>
                  <a:pt x="12204" y="4383"/>
                  <a:pt x="12338" y="4383"/>
                </a:cubicBezTo>
                <a:cubicBezTo>
                  <a:pt x="12471" y="4383"/>
                  <a:pt x="12615" y="4481"/>
                  <a:pt x="12658" y="4601"/>
                </a:cubicBezTo>
                <a:cubicBezTo>
                  <a:pt x="12754" y="4871"/>
                  <a:pt x="13135" y="4736"/>
                  <a:pt x="13135" y="4432"/>
                </a:cubicBezTo>
                <a:cubicBezTo>
                  <a:pt x="13135" y="4310"/>
                  <a:pt x="13203" y="4077"/>
                  <a:pt x="13284" y="3914"/>
                </a:cubicBezTo>
                <a:cubicBezTo>
                  <a:pt x="13408" y="3666"/>
                  <a:pt x="13480" y="3646"/>
                  <a:pt x="13734" y="3792"/>
                </a:cubicBezTo>
                <a:cubicBezTo>
                  <a:pt x="14030" y="3963"/>
                  <a:pt x="14029" y="3970"/>
                  <a:pt x="13761" y="4189"/>
                </a:cubicBezTo>
                <a:cubicBezTo>
                  <a:pt x="13503" y="4402"/>
                  <a:pt x="13507" y="4408"/>
                  <a:pt x="13842" y="4304"/>
                </a:cubicBezTo>
                <a:cubicBezTo>
                  <a:pt x="14228" y="4184"/>
                  <a:pt x="15121" y="3520"/>
                  <a:pt x="15288" y="3228"/>
                </a:cubicBezTo>
                <a:cubicBezTo>
                  <a:pt x="15359" y="3104"/>
                  <a:pt x="15550" y="3081"/>
                  <a:pt x="15874" y="3160"/>
                </a:cubicBezTo>
                <a:cubicBezTo>
                  <a:pt x="16732" y="3368"/>
                  <a:pt x="16849" y="3582"/>
                  <a:pt x="16445" y="4203"/>
                </a:cubicBezTo>
                <a:cubicBezTo>
                  <a:pt x="16270" y="4471"/>
                  <a:pt x="16175" y="4511"/>
                  <a:pt x="16026" y="4377"/>
                </a:cubicBezTo>
                <a:cubicBezTo>
                  <a:pt x="15761" y="4141"/>
                  <a:pt x="15189" y="4339"/>
                  <a:pt x="15389" y="4598"/>
                </a:cubicBezTo>
                <a:cubicBezTo>
                  <a:pt x="15471" y="4703"/>
                  <a:pt x="15494" y="4835"/>
                  <a:pt x="15442" y="4890"/>
                </a:cubicBezTo>
                <a:cubicBezTo>
                  <a:pt x="15198" y="5153"/>
                  <a:pt x="15840" y="4947"/>
                  <a:pt x="16291" y="4617"/>
                </a:cubicBezTo>
                <a:cubicBezTo>
                  <a:pt x="16608" y="4385"/>
                  <a:pt x="16835" y="4304"/>
                  <a:pt x="16891" y="4402"/>
                </a:cubicBezTo>
                <a:cubicBezTo>
                  <a:pt x="16942" y="4491"/>
                  <a:pt x="17333" y="4538"/>
                  <a:pt x="17780" y="4511"/>
                </a:cubicBezTo>
                <a:cubicBezTo>
                  <a:pt x="18426" y="4472"/>
                  <a:pt x="18566" y="4505"/>
                  <a:pt x="18527" y="4688"/>
                </a:cubicBezTo>
                <a:cubicBezTo>
                  <a:pt x="18272" y="5888"/>
                  <a:pt x="18142" y="7142"/>
                  <a:pt x="18262" y="7222"/>
                </a:cubicBezTo>
                <a:cubicBezTo>
                  <a:pt x="18342" y="7275"/>
                  <a:pt x="18276" y="7424"/>
                  <a:pt x="18108" y="7563"/>
                </a:cubicBezTo>
                <a:cubicBezTo>
                  <a:pt x="17859" y="7769"/>
                  <a:pt x="17747" y="8265"/>
                  <a:pt x="17384" y="10772"/>
                </a:cubicBezTo>
                <a:cubicBezTo>
                  <a:pt x="17147" y="12404"/>
                  <a:pt x="16931" y="13965"/>
                  <a:pt x="16904" y="14238"/>
                </a:cubicBezTo>
                <a:cubicBezTo>
                  <a:pt x="16827" y="15030"/>
                  <a:pt x="15996" y="15783"/>
                  <a:pt x="15632" y="15391"/>
                </a:cubicBezTo>
                <a:cubicBezTo>
                  <a:pt x="15580" y="15335"/>
                  <a:pt x="15622" y="15180"/>
                  <a:pt x="15725" y="15047"/>
                </a:cubicBezTo>
                <a:cubicBezTo>
                  <a:pt x="15952" y="14757"/>
                  <a:pt x="16478" y="9073"/>
                  <a:pt x="16465" y="7045"/>
                </a:cubicBezTo>
                <a:lnTo>
                  <a:pt x="16457" y="5674"/>
                </a:lnTo>
                <a:lnTo>
                  <a:pt x="14963" y="5634"/>
                </a:lnTo>
                <a:cubicBezTo>
                  <a:pt x="13532" y="5592"/>
                  <a:pt x="13465" y="5603"/>
                  <a:pt x="13307" y="5936"/>
                </a:cubicBezTo>
                <a:cubicBezTo>
                  <a:pt x="13216" y="6127"/>
                  <a:pt x="13126" y="6611"/>
                  <a:pt x="13105" y="7010"/>
                </a:cubicBezTo>
                <a:cubicBezTo>
                  <a:pt x="13052" y="8003"/>
                  <a:pt x="12793" y="7925"/>
                  <a:pt x="12741" y="6901"/>
                </a:cubicBezTo>
                <a:lnTo>
                  <a:pt x="12699" y="6067"/>
                </a:lnTo>
                <a:lnTo>
                  <a:pt x="11328" y="6023"/>
                </a:lnTo>
                <a:cubicBezTo>
                  <a:pt x="10323" y="5991"/>
                  <a:pt x="9967" y="5928"/>
                  <a:pt x="9993" y="5789"/>
                </a:cubicBezTo>
                <a:cubicBezTo>
                  <a:pt x="10018" y="5649"/>
                  <a:pt x="9735" y="5600"/>
                  <a:pt x="8932" y="5604"/>
                </a:cubicBezTo>
                <a:cubicBezTo>
                  <a:pt x="7539" y="5610"/>
                  <a:pt x="7201" y="5855"/>
                  <a:pt x="7201" y="6860"/>
                </a:cubicBezTo>
                <a:cubicBezTo>
                  <a:pt x="7201" y="7233"/>
                  <a:pt x="7241" y="7751"/>
                  <a:pt x="7289" y="8010"/>
                </a:cubicBezTo>
                <a:lnTo>
                  <a:pt x="7377" y="8481"/>
                </a:lnTo>
                <a:lnTo>
                  <a:pt x="8703" y="8524"/>
                </a:lnTo>
                <a:cubicBezTo>
                  <a:pt x="10373" y="8579"/>
                  <a:pt x="10525" y="8856"/>
                  <a:pt x="8917" y="8917"/>
                </a:cubicBezTo>
                <a:lnTo>
                  <a:pt x="7736" y="8960"/>
                </a:lnTo>
                <a:lnTo>
                  <a:pt x="7817" y="9601"/>
                </a:lnTo>
                <a:cubicBezTo>
                  <a:pt x="7860" y="9953"/>
                  <a:pt x="7970" y="11011"/>
                  <a:pt x="8061" y="11952"/>
                </a:cubicBezTo>
                <a:cubicBezTo>
                  <a:pt x="8251" y="13903"/>
                  <a:pt x="8183" y="14121"/>
                  <a:pt x="7398" y="14121"/>
                </a:cubicBezTo>
                <a:cubicBezTo>
                  <a:pt x="6777" y="14121"/>
                  <a:pt x="5620" y="14601"/>
                  <a:pt x="5098" y="15075"/>
                </a:cubicBezTo>
                <a:cubicBezTo>
                  <a:pt x="4782" y="15361"/>
                  <a:pt x="4446" y="15473"/>
                  <a:pt x="3682" y="15554"/>
                </a:cubicBezTo>
                <a:lnTo>
                  <a:pt x="2680" y="15660"/>
                </a:lnTo>
                <a:lnTo>
                  <a:pt x="2680" y="17799"/>
                </a:lnTo>
                <a:cubicBezTo>
                  <a:pt x="2680" y="19556"/>
                  <a:pt x="2716" y="19923"/>
                  <a:pt x="2877" y="19856"/>
                </a:cubicBezTo>
                <a:cubicBezTo>
                  <a:pt x="5104" y="18936"/>
                  <a:pt x="7190" y="18875"/>
                  <a:pt x="9621" y="19663"/>
                </a:cubicBezTo>
                <a:cubicBezTo>
                  <a:pt x="10506" y="19949"/>
                  <a:pt x="11389" y="20218"/>
                  <a:pt x="11583" y="20260"/>
                </a:cubicBezTo>
                <a:cubicBezTo>
                  <a:pt x="12066" y="20363"/>
                  <a:pt x="13585" y="20238"/>
                  <a:pt x="14077" y="20053"/>
                </a:cubicBezTo>
                <a:cubicBezTo>
                  <a:pt x="14668" y="19830"/>
                  <a:pt x="21111" y="14249"/>
                  <a:pt x="21170" y="13908"/>
                </a:cubicBezTo>
                <a:cubicBezTo>
                  <a:pt x="21198" y="13749"/>
                  <a:pt x="21112" y="13556"/>
                  <a:pt x="20983" y="13478"/>
                </a:cubicBezTo>
                <a:cubicBezTo>
                  <a:pt x="20774" y="13352"/>
                  <a:pt x="20790" y="13295"/>
                  <a:pt x="21112" y="12974"/>
                </a:cubicBezTo>
                <a:cubicBezTo>
                  <a:pt x="21520" y="12566"/>
                  <a:pt x="21553" y="12405"/>
                  <a:pt x="21284" y="12165"/>
                </a:cubicBezTo>
                <a:cubicBezTo>
                  <a:pt x="21155" y="12050"/>
                  <a:pt x="20950" y="12044"/>
                  <a:pt x="20630" y="12143"/>
                </a:cubicBezTo>
                <a:cubicBezTo>
                  <a:pt x="20140" y="12294"/>
                  <a:pt x="19855" y="12220"/>
                  <a:pt x="19994" y="11979"/>
                </a:cubicBezTo>
                <a:cubicBezTo>
                  <a:pt x="20154" y="11701"/>
                  <a:pt x="19269" y="11848"/>
                  <a:pt x="18517" y="12225"/>
                </a:cubicBezTo>
                <a:cubicBezTo>
                  <a:pt x="18096" y="12436"/>
                  <a:pt x="17698" y="12553"/>
                  <a:pt x="17634" y="12483"/>
                </a:cubicBezTo>
                <a:cubicBezTo>
                  <a:pt x="17569" y="12414"/>
                  <a:pt x="17743" y="11266"/>
                  <a:pt x="18017" y="9930"/>
                </a:cubicBezTo>
                <a:cubicBezTo>
                  <a:pt x="18292" y="8595"/>
                  <a:pt x="18488" y="7382"/>
                  <a:pt x="18454" y="7236"/>
                </a:cubicBezTo>
                <a:cubicBezTo>
                  <a:pt x="18419" y="7089"/>
                  <a:pt x="18468" y="6917"/>
                  <a:pt x="18562" y="6854"/>
                </a:cubicBezTo>
                <a:cubicBezTo>
                  <a:pt x="18657" y="6792"/>
                  <a:pt x="18814" y="6265"/>
                  <a:pt x="18911" y="5685"/>
                </a:cubicBezTo>
                <a:cubicBezTo>
                  <a:pt x="19121" y="4425"/>
                  <a:pt x="19060" y="4350"/>
                  <a:pt x="17729" y="4230"/>
                </a:cubicBezTo>
                <a:cubicBezTo>
                  <a:pt x="16893" y="4155"/>
                  <a:pt x="16880" y="4147"/>
                  <a:pt x="16836" y="3658"/>
                </a:cubicBezTo>
                <a:cubicBezTo>
                  <a:pt x="16795" y="3207"/>
                  <a:pt x="16466" y="2870"/>
                  <a:pt x="15861" y="2666"/>
                </a:cubicBezTo>
                <a:cubicBezTo>
                  <a:pt x="15805" y="2647"/>
                  <a:pt x="15755" y="2289"/>
                  <a:pt x="15753" y="1871"/>
                </a:cubicBezTo>
                <a:lnTo>
                  <a:pt x="15750" y="1111"/>
                </a:lnTo>
                <a:lnTo>
                  <a:pt x="15114" y="1116"/>
                </a:lnTo>
                <a:cubicBezTo>
                  <a:pt x="14765" y="1120"/>
                  <a:pt x="14353" y="1154"/>
                  <a:pt x="14201" y="1192"/>
                </a:cubicBezTo>
                <a:cubicBezTo>
                  <a:pt x="14007" y="1241"/>
                  <a:pt x="13870" y="1146"/>
                  <a:pt x="13746" y="874"/>
                </a:cubicBezTo>
                <a:cubicBezTo>
                  <a:pt x="13649" y="659"/>
                  <a:pt x="13440" y="354"/>
                  <a:pt x="13279" y="198"/>
                </a:cubicBezTo>
                <a:cubicBezTo>
                  <a:pt x="13122" y="44"/>
                  <a:pt x="12943" y="-18"/>
                  <a:pt x="12764" y="4"/>
                </a:cubicBezTo>
                <a:close/>
                <a:moveTo>
                  <a:pt x="13698" y="4925"/>
                </a:moveTo>
                <a:cubicBezTo>
                  <a:pt x="13599" y="4932"/>
                  <a:pt x="13595" y="4954"/>
                  <a:pt x="13701" y="4991"/>
                </a:cubicBezTo>
                <a:cubicBezTo>
                  <a:pt x="14050" y="5112"/>
                  <a:pt x="15357" y="5195"/>
                  <a:pt x="15243" y="5089"/>
                </a:cubicBezTo>
                <a:cubicBezTo>
                  <a:pt x="15211" y="5059"/>
                  <a:pt x="14771" y="4995"/>
                  <a:pt x="14266" y="4950"/>
                </a:cubicBezTo>
                <a:cubicBezTo>
                  <a:pt x="13991" y="4925"/>
                  <a:pt x="13797" y="4918"/>
                  <a:pt x="13698" y="4925"/>
                </a:cubicBezTo>
                <a:close/>
                <a:moveTo>
                  <a:pt x="1211" y="14456"/>
                </a:moveTo>
                <a:cubicBezTo>
                  <a:pt x="525" y="14424"/>
                  <a:pt x="199" y="14470"/>
                  <a:pt x="118" y="14609"/>
                </a:cubicBezTo>
                <a:cubicBezTo>
                  <a:pt x="-17" y="14837"/>
                  <a:pt x="-47" y="20974"/>
                  <a:pt x="85" y="21344"/>
                </a:cubicBezTo>
                <a:cubicBezTo>
                  <a:pt x="157" y="21546"/>
                  <a:pt x="354" y="21582"/>
                  <a:pt x="1178" y="21546"/>
                </a:cubicBezTo>
                <a:lnTo>
                  <a:pt x="2185" y="21502"/>
                </a:lnTo>
                <a:lnTo>
                  <a:pt x="2185" y="18001"/>
                </a:lnTo>
                <a:lnTo>
                  <a:pt x="2185" y="14502"/>
                </a:lnTo>
                <a:lnTo>
                  <a:pt x="1211" y="14456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مستطيل"/>
          <p:cNvSpPr/>
          <p:nvPr/>
        </p:nvSpPr>
        <p:spPr>
          <a:xfrm>
            <a:off x="2112313" y="1115441"/>
            <a:ext cx="20955430" cy="11485118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5111" y="4019758"/>
            <a:ext cx="8259214" cy="825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تمرين"/>
          <p:cNvSpPr txBox="1"/>
          <p:nvPr>
            <p:ph type="ctrTitle"/>
          </p:nvPr>
        </p:nvSpPr>
        <p:spPr>
          <a:xfrm>
            <a:off x="14539717" y="5439755"/>
            <a:ext cx="7312605" cy="187573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>
              <a:defRPr spc="-206" sz="10300"/>
            </a:lvl1pPr>
          </a:lstStyle>
          <a:p>
            <a:pPr rtl="0">
              <a:defRPr/>
            </a:pPr>
            <a:r>
              <a:t>تمرين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مستطيل"/>
          <p:cNvSpPr/>
          <p:nvPr/>
        </p:nvSpPr>
        <p:spPr>
          <a:xfrm>
            <a:off x="280649" y="1115441"/>
            <a:ext cx="23822702" cy="11845767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3" name="تمرين"/>
          <p:cNvSpPr txBox="1"/>
          <p:nvPr>
            <p:ph type="ctrTitle"/>
          </p:nvPr>
        </p:nvSpPr>
        <p:spPr>
          <a:xfrm>
            <a:off x="16433779" y="416371"/>
            <a:ext cx="7312606" cy="179338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 defTabSz="2389572">
              <a:defRPr spc="-201" sz="10094"/>
            </a:lvl1pPr>
          </a:lstStyle>
          <a:p>
            <a:pPr rtl="0">
              <a:defRPr/>
            </a:pPr>
            <a:r>
              <a:t>تمرين</a:t>
            </a:r>
          </a:p>
        </p:txBody>
      </p:sp>
      <p:sp>
        <p:nvSpPr>
          <p:cNvPr id="274" name="من هذه الشخصية  ؟"/>
          <p:cNvSpPr txBox="1"/>
          <p:nvPr/>
        </p:nvSpPr>
        <p:spPr>
          <a:xfrm>
            <a:off x="8220650" y="2180410"/>
            <a:ext cx="7476047" cy="103145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من هذه الشخصية  ؟</a:t>
            </a:r>
          </a:p>
        </p:txBody>
      </p: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28911" y="4109049"/>
            <a:ext cx="3516072" cy="3516073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من هي المرأة التي أرسلتها السيدة خديجة لتحدث النبي  ﷺ في أمر الزواج ؟"/>
          <p:cNvSpPr/>
          <p:nvPr/>
        </p:nvSpPr>
        <p:spPr>
          <a:xfrm>
            <a:off x="8344553" y="4674140"/>
            <a:ext cx="12975829" cy="4728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110" y="2603"/>
                </a:lnTo>
                <a:lnTo>
                  <a:pt x="180" y="2603"/>
                </a:lnTo>
                <a:cubicBezTo>
                  <a:pt x="80" y="2603"/>
                  <a:pt x="0" y="2824"/>
                  <a:pt x="0" y="3097"/>
                </a:cubicBezTo>
                <a:lnTo>
                  <a:pt x="0" y="21107"/>
                </a:lnTo>
                <a:cubicBezTo>
                  <a:pt x="0" y="21379"/>
                  <a:pt x="80" y="21600"/>
                  <a:pt x="180" y="21600"/>
                </a:cubicBezTo>
                <a:lnTo>
                  <a:pt x="18366" y="21600"/>
                </a:lnTo>
                <a:cubicBezTo>
                  <a:pt x="18465" y="21600"/>
                  <a:pt x="18546" y="21379"/>
                  <a:pt x="18546" y="21107"/>
                </a:cubicBezTo>
                <a:lnTo>
                  <a:pt x="18546" y="4581"/>
                </a:lnTo>
                <a:lnTo>
                  <a:pt x="21600" y="0"/>
                </a:lnTo>
                <a:close/>
              </a:path>
            </a:pathLst>
          </a:custGeom>
          <a:solidFill>
            <a:srgbClr val="606E5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b="1" spc="-148" sz="7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من هي المرأة التي أرسلتها السيدة خديجة لتحدث النبي  ﷺ في أمر الزواج ؟</a:t>
            </a:r>
          </a:p>
        </p:txBody>
      </p:sp>
      <p:sp>
        <p:nvSpPr>
          <p:cNvPr id="277" name="صديقتها نفيسة بنت منية"/>
          <p:cNvSpPr txBox="1"/>
          <p:nvPr/>
        </p:nvSpPr>
        <p:spPr>
          <a:xfrm>
            <a:off x="9428595" y="9992782"/>
            <a:ext cx="8769730" cy="1524194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2218888">
              <a:lnSpc>
                <a:spcPct val="80000"/>
              </a:lnSpc>
              <a:defRPr b="1" spc="-138" sz="6916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صديقتها نفيسة بنت منية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صفحة ٥٠"/>
          <p:cNvSpPr txBox="1"/>
          <p:nvPr>
            <p:ph type="body" idx="21"/>
          </p:nvPr>
        </p:nvSpPr>
        <p:spPr>
          <a:xfrm>
            <a:off x="8949452" y="11859862"/>
            <a:ext cx="14222891" cy="57011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12750">
              <a:defRPr sz="2500"/>
            </a:lvl1pPr>
          </a:lstStyle>
          <a:p>
            <a:pPr rtl="0">
              <a:defRPr/>
            </a:pPr>
            <a:r>
              <a:t>صفحة ٥٠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8933684" y="5796905"/>
            <a:ext cx="14394835" cy="4704920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5" name="زواج الرسول  ﷺ…"/>
          <p:cNvSpPr txBox="1"/>
          <p:nvPr>
            <p:ph type="ctrTitle"/>
          </p:nvPr>
        </p:nvSpPr>
        <p:spPr>
          <a:xfrm>
            <a:off x="4657651" y="5413512"/>
            <a:ext cx="21971004" cy="4648201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t>زواج الرسول  ﷺ </a:t>
            </a:r>
          </a:p>
          <a:p>
            <a:pPr algn="ctr" rtl="0">
              <a:defRPr/>
            </a:pPr>
            <a:r>
              <a:t>بالسيدة خديجة </a:t>
            </a:r>
            <a:r>
              <a:rPr spc="-64" sz="3200"/>
              <a:t>رضي الله عنها</a:t>
            </a:r>
          </a:p>
        </p:txBody>
      </p:sp>
      <p:sp>
        <p:nvSpPr>
          <p:cNvPr id="156" name="عنوان الدرس :"/>
          <p:cNvSpPr txBox="1"/>
          <p:nvPr/>
        </p:nvSpPr>
        <p:spPr>
          <a:xfrm>
            <a:off x="14891182" y="3404737"/>
            <a:ext cx="6765866" cy="1496745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عنوان الدرس 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مستطيل"/>
          <p:cNvSpPr/>
          <p:nvPr/>
        </p:nvSpPr>
        <p:spPr>
          <a:xfrm>
            <a:off x="280649" y="1115441"/>
            <a:ext cx="23822702" cy="11845767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0" name="تمرين"/>
          <p:cNvSpPr txBox="1"/>
          <p:nvPr>
            <p:ph type="ctrTitle"/>
          </p:nvPr>
        </p:nvSpPr>
        <p:spPr>
          <a:xfrm>
            <a:off x="16433779" y="416371"/>
            <a:ext cx="7312606" cy="179338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 defTabSz="2389572">
              <a:defRPr spc="-201" sz="10094"/>
            </a:lvl1pPr>
          </a:lstStyle>
          <a:p>
            <a:pPr rtl="0">
              <a:defRPr/>
            </a:pPr>
            <a:r>
              <a:t>تمرين</a:t>
            </a:r>
          </a:p>
        </p:txBody>
      </p:sp>
      <p:sp>
        <p:nvSpPr>
          <p:cNvPr id="281" name="من هذه الشخصية  ؟"/>
          <p:cNvSpPr txBox="1"/>
          <p:nvPr/>
        </p:nvSpPr>
        <p:spPr>
          <a:xfrm>
            <a:off x="8220650" y="2180410"/>
            <a:ext cx="7476047" cy="103145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من هذه الشخصية  ؟</a:t>
            </a:r>
          </a:p>
        </p:txBody>
      </p:sp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28936" y="4039184"/>
            <a:ext cx="3868929" cy="386892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من هو الرجل الذي خطب منه الرسول  ﷺ السيدة خديجة ؟"/>
          <p:cNvSpPr/>
          <p:nvPr/>
        </p:nvSpPr>
        <p:spPr>
          <a:xfrm>
            <a:off x="8426904" y="4674140"/>
            <a:ext cx="12975829" cy="4728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6110" y="2603"/>
                </a:lnTo>
                <a:lnTo>
                  <a:pt x="180" y="2603"/>
                </a:lnTo>
                <a:cubicBezTo>
                  <a:pt x="80" y="2603"/>
                  <a:pt x="0" y="2824"/>
                  <a:pt x="0" y="3097"/>
                </a:cubicBezTo>
                <a:lnTo>
                  <a:pt x="0" y="21107"/>
                </a:lnTo>
                <a:cubicBezTo>
                  <a:pt x="0" y="21379"/>
                  <a:pt x="80" y="21600"/>
                  <a:pt x="180" y="21600"/>
                </a:cubicBezTo>
                <a:lnTo>
                  <a:pt x="18366" y="21600"/>
                </a:lnTo>
                <a:cubicBezTo>
                  <a:pt x="18465" y="21600"/>
                  <a:pt x="18546" y="21379"/>
                  <a:pt x="18546" y="21107"/>
                </a:cubicBezTo>
                <a:lnTo>
                  <a:pt x="18546" y="4581"/>
                </a:lnTo>
                <a:lnTo>
                  <a:pt x="21600" y="0"/>
                </a:lnTo>
                <a:close/>
              </a:path>
            </a:pathLst>
          </a:custGeom>
          <a:solidFill>
            <a:srgbClr val="606E5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b="1" spc="-148" sz="7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من هو الرجل الذي خطب منه الرسول  ﷺ السيدة خديجة ؟</a:t>
            </a:r>
          </a:p>
        </p:txBody>
      </p:sp>
      <p:sp>
        <p:nvSpPr>
          <p:cNvPr id="284" name="عمها عمرو بن أسد"/>
          <p:cNvSpPr txBox="1"/>
          <p:nvPr/>
        </p:nvSpPr>
        <p:spPr>
          <a:xfrm>
            <a:off x="10608953" y="10404535"/>
            <a:ext cx="6765866" cy="1496744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2267655">
              <a:lnSpc>
                <a:spcPct val="80000"/>
              </a:lnSpc>
              <a:defRPr b="1" spc="-141" sz="7068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عمها عمرو بن أسد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صفحة ٥٣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٥٣</a:t>
            </a:r>
          </a:p>
        </p:txBody>
      </p:sp>
      <p:sp>
        <p:nvSpPr>
          <p:cNvPr id="287" name="مستطيل"/>
          <p:cNvSpPr/>
          <p:nvPr/>
        </p:nvSpPr>
        <p:spPr>
          <a:xfrm>
            <a:off x="11249763" y="1597027"/>
            <a:ext cx="6966555" cy="1728328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8" name="الوفاء"/>
          <p:cNvSpPr txBox="1"/>
          <p:nvPr/>
        </p:nvSpPr>
        <p:spPr>
          <a:xfrm>
            <a:off x="11350107" y="4310593"/>
            <a:ext cx="6765867" cy="1496745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 الوفاء</a:t>
            </a:r>
          </a:p>
        </p:txBody>
      </p:sp>
      <p:sp>
        <p:nvSpPr>
          <p:cNvPr id="289" name="القيمة :"/>
          <p:cNvSpPr txBox="1"/>
          <p:nvPr>
            <p:ph type="ctrTitle"/>
          </p:nvPr>
        </p:nvSpPr>
        <p:spPr>
          <a:xfrm>
            <a:off x="3720089" y="7184"/>
            <a:ext cx="22739608" cy="319334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القيمة :</a:t>
            </a:r>
          </a:p>
        </p:txBody>
      </p:sp>
      <p:sp>
        <p:nvSpPr>
          <p:cNvPr id="290" name="١- أقتدي بوفاء السيدة خديجة رضي الله عنها .…"/>
          <p:cNvSpPr txBox="1"/>
          <p:nvPr/>
        </p:nvSpPr>
        <p:spPr>
          <a:xfrm>
            <a:off x="7340039" y="9326264"/>
            <a:ext cx="15499708" cy="2729256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2145738" rtl="0">
              <a:lnSpc>
                <a:spcPct val="80000"/>
              </a:lnSpc>
              <a:defRPr b="1" spc="-133" sz="6687">
                <a:solidFill>
                  <a:srgbClr val="000000"/>
                </a:solidFill>
              </a:defRPr>
            </a:pPr>
            <a:r>
              <a:t>١- أقتدي بوفاء السيدة خديجة رضي الله عنها .</a:t>
            </a:r>
          </a:p>
          <a:p>
            <a:pPr defTabSz="2145738" rtl="0">
              <a:lnSpc>
                <a:spcPct val="80000"/>
              </a:lnSpc>
              <a:defRPr b="1" spc="-133" sz="6687">
                <a:solidFill>
                  <a:srgbClr val="000000"/>
                </a:solidFill>
              </a:defRPr>
            </a:pPr>
            <a:r>
              <a:t>٢- أقرأ سيرة رسولي  ﷺ .</a:t>
            </a:r>
          </a:p>
        </p:txBody>
      </p:sp>
      <p:sp>
        <p:nvSpPr>
          <p:cNvPr id="291" name="مستطيل"/>
          <p:cNvSpPr/>
          <p:nvPr/>
        </p:nvSpPr>
        <p:spPr>
          <a:xfrm>
            <a:off x="10810560" y="6917406"/>
            <a:ext cx="8558665" cy="1730408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2" name="مظاهرها السلوكية :"/>
          <p:cNvSpPr txBox="1"/>
          <p:nvPr/>
        </p:nvSpPr>
        <p:spPr>
          <a:xfrm>
            <a:off x="1482898" y="5772184"/>
            <a:ext cx="27213989" cy="2616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مظاهرها السلوكية 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8" grpId="1"/>
      <p:bldP build="whole" bldLvl="1" animBg="1" rev="0" advAuto="0" spid="29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صفحة ٥٤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٥٤</a:t>
            </a:r>
          </a:p>
        </p:txBody>
      </p:sp>
      <p:sp>
        <p:nvSpPr>
          <p:cNvPr id="295" name="مستطيل"/>
          <p:cNvSpPr/>
          <p:nvPr/>
        </p:nvSpPr>
        <p:spPr>
          <a:xfrm>
            <a:off x="17014302" y="1844079"/>
            <a:ext cx="6966555" cy="1728328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6" name="التقويم :"/>
          <p:cNvSpPr txBox="1"/>
          <p:nvPr>
            <p:ph type="ctrTitle"/>
          </p:nvPr>
        </p:nvSpPr>
        <p:spPr>
          <a:xfrm>
            <a:off x="7631740" y="706677"/>
            <a:ext cx="27213989" cy="2616886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التقويم :</a:t>
            </a:r>
          </a:p>
        </p:txBody>
      </p:sp>
      <p:pic>
        <p:nvPicPr>
          <p:cNvPr id="297" name="IMG_3722.jpeg" descr="IMG_37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717" y="4612761"/>
            <a:ext cx="21776566" cy="707320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حمزة"/>
          <p:cNvSpPr txBox="1"/>
          <p:nvPr/>
        </p:nvSpPr>
        <p:spPr>
          <a:xfrm>
            <a:off x="523698" y="6882096"/>
            <a:ext cx="7587105" cy="25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حمزة</a:t>
            </a:r>
          </a:p>
        </p:txBody>
      </p:sp>
      <p:sp>
        <p:nvSpPr>
          <p:cNvPr id="299" name="شهرين"/>
          <p:cNvSpPr txBox="1"/>
          <p:nvPr/>
        </p:nvSpPr>
        <p:spPr>
          <a:xfrm>
            <a:off x="523698" y="7997304"/>
            <a:ext cx="7587105" cy="253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شهرين</a:t>
            </a:r>
          </a:p>
        </p:txBody>
      </p:sp>
      <p:sp>
        <p:nvSpPr>
          <p:cNvPr id="300" name="١٥ سنة"/>
          <p:cNvSpPr txBox="1"/>
          <p:nvPr/>
        </p:nvSpPr>
        <p:spPr>
          <a:xfrm>
            <a:off x="650698" y="8124304"/>
            <a:ext cx="7333105" cy="349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١٥ سنة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2"/>
      <p:bldP build="whole" bldLvl="1" animBg="1" rev="0" advAuto="0" spid="300" grpId="3"/>
      <p:bldP build="whole" bldLvl="1" animBg="1" rev="0" advAuto="0" spid="2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صفحة ٥٠"/>
          <p:cNvSpPr txBox="1"/>
          <p:nvPr>
            <p:ph type="body" idx="21"/>
          </p:nvPr>
        </p:nvSpPr>
        <p:spPr>
          <a:xfrm>
            <a:off x="8867101" y="12930420"/>
            <a:ext cx="14222891" cy="570114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12750">
              <a:defRPr sz="2500"/>
            </a:lvl1pPr>
          </a:lstStyle>
          <a:p>
            <a:pPr rtl="0">
              <a:defRPr/>
            </a:pPr>
            <a:r>
              <a:t>صفحة ٥٠</a:t>
            </a:r>
          </a:p>
        </p:txBody>
      </p:sp>
      <p:sp>
        <p:nvSpPr>
          <p:cNvPr id="159" name="مستطيل"/>
          <p:cNvSpPr/>
          <p:nvPr/>
        </p:nvSpPr>
        <p:spPr>
          <a:xfrm>
            <a:off x="2194663" y="142165"/>
            <a:ext cx="20955431" cy="12253723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نشيد بحثت عن زوج ارشد ﷺ خديجة رضي الله عنها.mp4" descr="نشيد بحثت عن زوج ارشد ﷺ خديجة رضي الله عنها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811550" y="683709"/>
            <a:ext cx="19858907" cy="1117063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سماعات رأس"/>
          <p:cNvSpPr/>
          <p:nvPr/>
        </p:nvSpPr>
        <p:spPr>
          <a:xfrm>
            <a:off x="20196830" y="9590859"/>
            <a:ext cx="2115675" cy="202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fill="norm" stroke="1" extrusionOk="0">
                <a:moveTo>
                  <a:pt x="10800" y="0"/>
                </a:moveTo>
                <a:cubicBezTo>
                  <a:pt x="4844" y="0"/>
                  <a:pt x="0" y="4546"/>
                  <a:pt x="0" y="10137"/>
                </a:cubicBezTo>
                <a:lnTo>
                  <a:pt x="0" y="17707"/>
                </a:lnTo>
                <a:cubicBezTo>
                  <a:pt x="0" y="18367"/>
                  <a:pt x="513" y="18899"/>
                  <a:pt x="1139" y="18899"/>
                </a:cubicBezTo>
                <a:cubicBezTo>
                  <a:pt x="1771" y="18899"/>
                  <a:pt x="2278" y="18362"/>
                  <a:pt x="2278" y="17707"/>
                </a:cubicBezTo>
                <a:lnTo>
                  <a:pt x="2278" y="10137"/>
                </a:lnTo>
                <a:cubicBezTo>
                  <a:pt x="2278" y="5861"/>
                  <a:pt x="6097" y="2380"/>
                  <a:pt x="10795" y="2380"/>
                </a:cubicBezTo>
                <a:cubicBezTo>
                  <a:pt x="15492" y="2380"/>
                  <a:pt x="19309" y="5861"/>
                  <a:pt x="19309" y="10137"/>
                </a:cubicBezTo>
                <a:lnTo>
                  <a:pt x="19309" y="17707"/>
                </a:lnTo>
                <a:cubicBezTo>
                  <a:pt x="19309" y="18367"/>
                  <a:pt x="19822" y="18899"/>
                  <a:pt x="20448" y="18899"/>
                </a:cubicBezTo>
                <a:cubicBezTo>
                  <a:pt x="21075" y="18899"/>
                  <a:pt x="21589" y="18362"/>
                  <a:pt x="21589" y="17707"/>
                </a:cubicBezTo>
                <a:lnTo>
                  <a:pt x="21589" y="10137"/>
                </a:lnTo>
                <a:cubicBezTo>
                  <a:pt x="21600" y="4546"/>
                  <a:pt x="16756" y="0"/>
                  <a:pt x="10800" y="0"/>
                </a:cubicBezTo>
                <a:close/>
                <a:moveTo>
                  <a:pt x="4121" y="12089"/>
                </a:moveTo>
                <a:cubicBezTo>
                  <a:pt x="3840" y="12089"/>
                  <a:pt x="3613" y="12326"/>
                  <a:pt x="3613" y="12619"/>
                </a:cubicBezTo>
                <a:lnTo>
                  <a:pt x="3613" y="21071"/>
                </a:lnTo>
                <a:cubicBezTo>
                  <a:pt x="3613" y="21364"/>
                  <a:pt x="3845" y="21600"/>
                  <a:pt x="4121" y="21600"/>
                </a:cubicBezTo>
                <a:lnTo>
                  <a:pt x="7312" y="21600"/>
                </a:lnTo>
                <a:cubicBezTo>
                  <a:pt x="7593" y="21600"/>
                  <a:pt x="7820" y="21364"/>
                  <a:pt x="7820" y="21071"/>
                </a:cubicBezTo>
                <a:lnTo>
                  <a:pt x="7820" y="12619"/>
                </a:lnTo>
                <a:cubicBezTo>
                  <a:pt x="7820" y="12326"/>
                  <a:pt x="7593" y="12089"/>
                  <a:pt x="7312" y="12089"/>
                </a:cubicBezTo>
                <a:lnTo>
                  <a:pt x="4121" y="12089"/>
                </a:lnTo>
                <a:close/>
                <a:moveTo>
                  <a:pt x="14288" y="12089"/>
                </a:moveTo>
                <a:cubicBezTo>
                  <a:pt x="14007" y="12089"/>
                  <a:pt x="13780" y="12326"/>
                  <a:pt x="13780" y="12619"/>
                </a:cubicBezTo>
                <a:lnTo>
                  <a:pt x="13780" y="21071"/>
                </a:lnTo>
                <a:cubicBezTo>
                  <a:pt x="13780" y="21364"/>
                  <a:pt x="14007" y="21600"/>
                  <a:pt x="14288" y="21600"/>
                </a:cubicBezTo>
                <a:lnTo>
                  <a:pt x="17479" y="21600"/>
                </a:lnTo>
                <a:cubicBezTo>
                  <a:pt x="17754" y="21600"/>
                  <a:pt x="17987" y="21364"/>
                  <a:pt x="17987" y="21071"/>
                </a:cubicBezTo>
                <a:lnTo>
                  <a:pt x="17987" y="12619"/>
                </a:lnTo>
                <a:cubicBezTo>
                  <a:pt x="17987" y="12326"/>
                  <a:pt x="17759" y="12089"/>
                  <a:pt x="17479" y="12089"/>
                </a:cubicBezTo>
                <a:lnTo>
                  <a:pt x="14288" y="12089"/>
                </a:lnTo>
                <a:close/>
              </a:path>
            </a:pathLst>
          </a:cu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7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0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6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مستطيل"/>
          <p:cNvSpPr/>
          <p:nvPr/>
        </p:nvSpPr>
        <p:spPr>
          <a:xfrm>
            <a:off x="2112313" y="1115441"/>
            <a:ext cx="20955430" cy="11485118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5111" y="4019758"/>
            <a:ext cx="8259214" cy="825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تمرين"/>
          <p:cNvSpPr txBox="1"/>
          <p:nvPr>
            <p:ph type="ctrTitle"/>
          </p:nvPr>
        </p:nvSpPr>
        <p:spPr>
          <a:xfrm>
            <a:off x="14539717" y="5439755"/>
            <a:ext cx="7312605" cy="187573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>
              <a:defRPr spc="-206" sz="10300"/>
            </a:lvl1pPr>
          </a:lstStyle>
          <a:p>
            <a:pPr rtl="0">
              <a:defRPr/>
            </a:pPr>
            <a:r>
              <a:t>تمرين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مستطيل"/>
          <p:cNvSpPr/>
          <p:nvPr/>
        </p:nvSpPr>
        <p:spPr>
          <a:xfrm>
            <a:off x="280649" y="1115441"/>
            <a:ext cx="23822702" cy="12092819"/>
          </a:xfrm>
          <a:prstGeom prst="rect">
            <a:avLst/>
          </a:prstGeom>
          <a:ln w="88900">
            <a:solidFill>
              <a:srgbClr val="72787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8" name="في عمر ٢٥ سنة ذهب في رحلة إلى الشام بمال السيدة خديجة"/>
          <p:cNvSpPr/>
          <p:nvPr/>
        </p:nvSpPr>
        <p:spPr>
          <a:xfrm>
            <a:off x="8658473" y="6586789"/>
            <a:ext cx="2881443" cy="6272669"/>
          </a:xfrm>
          <a:prstGeom prst="rect">
            <a:avLst/>
          </a:prstGeom>
          <a:solidFill>
            <a:srgbClr val="4668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b="1" spc="-104" sz="5200">
                <a:solidFill>
                  <a:srgbClr val="000000"/>
                </a:solidFill>
              </a:defRPr>
            </a:pPr>
            <a:r>
              <a:t> </a:t>
            </a:r>
          </a:p>
          <a:p>
            <a:pPr rtl="0">
              <a:lnSpc>
                <a:spcPct val="80000"/>
              </a:lnSpc>
              <a:defRPr b="1" spc="-104" sz="5200">
                <a:solidFill>
                  <a:srgbClr val="000000"/>
                </a:solidFill>
              </a:defRPr>
            </a:pPr>
            <a:r>
              <a:t>في عمر ٢٥ سنة ذهب في رحلة إلى الشام بمال السيدة خديجة </a:t>
            </a:r>
          </a:p>
        </p:txBody>
      </p:sp>
      <p:sp>
        <p:nvSpPr>
          <p:cNvPr id="169" name="في عمر ٦ سنوات ماتت أمه ورعاه جده"/>
          <p:cNvSpPr/>
          <p:nvPr/>
        </p:nvSpPr>
        <p:spPr>
          <a:xfrm>
            <a:off x="20319795" y="6358901"/>
            <a:ext cx="2881444" cy="6272670"/>
          </a:xfrm>
          <a:prstGeom prst="rect">
            <a:avLst/>
          </a:prstGeom>
          <a:solidFill>
            <a:srgbClr val="FBB84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b="1" spc="-110" sz="5500">
                <a:solidFill>
                  <a:srgbClr val="000000"/>
                </a:solidFill>
              </a:defRPr>
            </a:pPr>
            <a:r>
              <a:t> </a:t>
            </a:r>
          </a:p>
          <a:p>
            <a:pPr rtl="0">
              <a:lnSpc>
                <a:spcPct val="80000"/>
              </a:lnSpc>
              <a:defRPr b="1" spc="-110" sz="5500">
                <a:solidFill>
                  <a:srgbClr val="000000"/>
                </a:solidFill>
              </a:defRPr>
            </a:pPr>
            <a:r>
              <a:t>في عمر ٦ سنوات ماتت أمه ورعاه جده</a:t>
            </a:r>
          </a:p>
        </p:txBody>
      </p:sp>
      <p:sp>
        <p:nvSpPr>
          <p:cNvPr id="170" name="في عمر ١٢ سنة ذهب مع عمه أبو طالب رحلة إلى الشام"/>
          <p:cNvSpPr/>
          <p:nvPr/>
        </p:nvSpPr>
        <p:spPr>
          <a:xfrm>
            <a:off x="12479291" y="6358901"/>
            <a:ext cx="2881444" cy="6272670"/>
          </a:xfrm>
          <a:prstGeom prst="rect">
            <a:avLst/>
          </a:prstGeom>
          <a:solidFill>
            <a:srgbClr val="FA2EE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b="1" spc="-104" sz="5200">
                <a:solidFill>
                  <a:srgbClr val="000000"/>
                </a:solidFill>
              </a:defRPr>
            </a:pPr>
            <a:r>
              <a:t> </a:t>
            </a:r>
          </a:p>
          <a:p>
            <a:pPr rtl="0">
              <a:lnSpc>
                <a:spcPct val="80000"/>
              </a:lnSpc>
              <a:defRPr b="1" spc="-104" sz="5200">
                <a:solidFill>
                  <a:srgbClr val="000000"/>
                </a:solidFill>
              </a:defRPr>
            </a:pPr>
            <a:r>
              <a:t>في عمر ١٢ سنة ذهب مع عمه أبو طالب رحلة إلى الشام</a:t>
            </a:r>
          </a:p>
        </p:txBody>
      </p:sp>
      <p:sp>
        <p:nvSpPr>
          <p:cNvPr id="171" name="تمرين"/>
          <p:cNvSpPr txBox="1"/>
          <p:nvPr>
            <p:ph type="ctrTitle"/>
          </p:nvPr>
        </p:nvSpPr>
        <p:spPr>
          <a:xfrm>
            <a:off x="16433779" y="416371"/>
            <a:ext cx="7312606" cy="1793382"/>
          </a:xfrm>
          <a:prstGeom prst="rect">
            <a:avLst/>
          </a:prstGeom>
          <a:solidFill>
            <a:srgbClr val="667264"/>
          </a:solidFill>
          <a:ln w="101600">
            <a:solidFill>
              <a:srgbClr val="000000"/>
            </a:solidFill>
          </a:ln>
        </p:spPr>
        <p:txBody>
          <a:bodyPr/>
          <a:lstStyle>
            <a:lvl1pPr algn="ctr" defTabSz="2389572">
              <a:defRPr spc="-201" sz="10094"/>
            </a:lvl1pPr>
          </a:lstStyle>
          <a:p>
            <a:pPr rtl="0">
              <a:defRPr/>
            </a:pPr>
            <a:r>
              <a:t>تمرين</a:t>
            </a:r>
          </a:p>
        </p:txBody>
      </p:sp>
      <p:sp>
        <p:nvSpPr>
          <p:cNvPr id="172" name="في عمر ٨ سنوات مات جده ورعاه عمه أبو طالب"/>
          <p:cNvSpPr/>
          <p:nvPr/>
        </p:nvSpPr>
        <p:spPr>
          <a:xfrm>
            <a:off x="16300110" y="6358901"/>
            <a:ext cx="2881444" cy="6272670"/>
          </a:xfrm>
          <a:prstGeom prst="rect">
            <a:avLst/>
          </a:prstGeom>
          <a:solidFill>
            <a:srgbClr val="FF499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lnSpc>
                <a:spcPct val="80000"/>
              </a:lnSpc>
              <a:defRPr b="1" spc="-110" sz="5500">
                <a:solidFill>
                  <a:srgbClr val="000000"/>
                </a:solidFill>
              </a:defRPr>
            </a:pPr>
            <a:r>
              <a:t> </a:t>
            </a:r>
          </a:p>
          <a:p>
            <a:pPr rtl="0">
              <a:lnSpc>
                <a:spcPct val="80000"/>
              </a:lnSpc>
              <a:defRPr b="1" spc="-110" sz="5500">
                <a:solidFill>
                  <a:srgbClr val="000000"/>
                </a:solidFill>
              </a:defRPr>
            </a:pPr>
            <a:r>
              <a:t>في عمر ٨ سنوات مات جده ورعاه عمه أبو طالب</a:t>
            </a:r>
          </a:p>
        </p:txBody>
      </p:sp>
      <p:sp>
        <p:nvSpPr>
          <p:cNvPr id="173" name="لنستذكر معاً أحداث في سيرة النبي ﷺ  :"/>
          <p:cNvSpPr txBox="1"/>
          <p:nvPr/>
        </p:nvSpPr>
        <p:spPr>
          <a:xfrm>
            <a:off x="8490623" y="2839214"/>
            <a:ext cx="11456323" cy="1058900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825500">
              <a:defRPr b="1" sz="5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لنستذكر معاً أحداث في سيرة النبي ﷺ  :</a:t>
            </a:r>
          </a:p>
        </p:txBody>
      </p:sp>
      <p:pic>
        <p:nvPicPr>
          <p:cNvPr id="174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rcRect l="5636" t="17380" r="5634" b="56869"/>
          <a:stretch>
            <a:fillRect/>
          </a:stretch>
        </p:blipFill>
        <p:spPr>
          <a:xfrm>
            <a:off x="8694357" y="4421789"/>
            <a:ext cx="14639926" cy="3186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3" fill="norm" stroke="1" extrusionOk="0">
                <a:moveTo>
                  <a:pt x="19627" y="0"/>
                </a:moveTo>
                <a:cubicBezTo>
                  <a:pt x="19580" y="19"/>
                  <a:pt x="19098" y="1299"/>
                  <a:pt x="18544" y="2873"/>
                </a:cubicBezTo>
                <a:cubicBezTo>
                  <a:pt x="17986" y="4458"/>
                  <a:pt x="17335" y="6249"/>
                  <a:pt x="17098" y="6854"/>
                </a:cubicBezTo>
                <a:lnTo>
                  <a:pt x="16665" y="7954"/>
                </a:lnTo>
                <a:lnTo>
                  <a:pt x="15219" y="3955"/>
                </a:lnTo>
                <a:cubicBezTo>
                  <a:pt x="14423" y="1755"/>
                  <a:pt x="13730" y="36"/>
                  <a:pt x="13679" y="129"/>
                </a:cubicBezTo>
                <a:cubicBezTo>
                  <a:pt x="13628" y="223"/>
                  <a:pt x="12971" y="1998"/>
                  <a:pt x="12220" y="4075"/>
                </a:cubicBezTo>
                <a:cubicBezTo>
                  <a:pt x="11469" y="6152"/>
                  <a:pt x="10827" y="7855"/>
                  <a:pt x="10794" y="7855"/>
                </a:cubicBezTo>
                <a:cubicBezTo>
                  <a:pt x="10760" y="7855"/>
                  <a:pt x="10121" y="6149"/>
                  <a:pt x="9374" y="4070"/>
                </a:cubicBezTo>
                <a:cubicBezTo>
                  <a:pt x="8626" y="1992"/>
                  <a:pt x="7966" y="205"/>
                  <a:pt x="7908" y="100"/>
                </a:cubicBezTo>
                <a:cubicBezTo>
                  <a:pt x="7850" y="-5"/>
                  <a:pt x="7271" y="1406"/>
                  <a:pt x="6622" y="3232"/>
                </a:cubicBezTo>
                <a:cubicBezTo>
                  <a:pt x="5973" y="5059"/>
                  <a:pt x="5321" y="6872"/>
                  <a:pt x="5173" y="7262"/>
                </a:cubicBezTo>
                <a:lnTo>
                  <a:pt x="4904" y="7970"/>
                </a:lnTo>
                <a:lnTo>
                  <a:pt x="4316" y="6408"/>
                </a:lnTo>
                <a:cubicBezTo>
                  <a:pt x="3992" y="5547"/>
                  <a:pt x="3335" y="3734"/>
                  <a:pt x="2854" y="2379"/>
                </a:cubicBezTo>
                <a:cubicBezTo>
                  <a:pt x="2373" y="1024"/>
                  <a:pt x="1945" y="-27"/>
                  <a:pt x="1903" y="49"/>
                </a:cubicBezTo>
                <a:cubicBezTo>
                  <a:pt x="1861" y="125"/>
                  <a:pt x="1417" y="1339"/>
                  <a:pt x="914" y="2744"/>
                </a:cubicBezTo>
                <a:lnTo>
                  <a:pt x="0" y="5297"/>
                </a:lnTo>
                <a:lnTo>
                  <a:pt x="1" y="10802"/>
                </a:lnTo>
                <a:lnTo>
                  <a:pt x="1" y="16201"/>
                </a:lnTo>
                <a:cubicBezTo>
                  <a:pt x="43" y="16370"/>
                  <a:pt x="125" y="16625"/>
                  <a:pt x="190" y="16840"/>
                </a:cubicBezTo>
                <a:lnTo>
                  <a:pt x="922" y="18920"/>
                </a:lnTo>
                <a:cubicBezTo>
                  <a:pt x="1348" y="20135"/>
                  <a:pt x="1690" y="21015"/>
                  <a:pt x="1837" y="21323"/>
                </a:cubicBezTo>
                <a:cubicBezTo>
                  <a:pt x="1899" y="21423"/>
                  <a:pt x="1952" y="21476"/>
                  <a:pt x="1993" y="21489"/>
                </a:cubicBezTo>
                <a:cubicBezTo>
                  <a:pt x="2112" y="21299"/>
                  <a:pt x="2458" y="20424"/>
                  <a:pt x="2845" y="19312"/>
                </a:cubicBezTo>
                <a:cubicBezTo>
                  <a:pt x="3284" y="18051"/>
                  <a:pt x="3926" y="16254"/>
                  <a:pt x="4272" y="15318"/>
                </a:cubicBezTo>
                <a:lnTo>
                  <a:pt x="4901" y="13616"/>
                </a:lnTo>
                <a:lnTo>
                  <a:pt x="5172" y="14330"/>
                </a:lnTo>
                <a:cubicBezTo>
                  <a:pt x="5321" y="14724"/>
                  <a:pt x="5966" y="16526"/>
                  <a:pt x="6606" y="18329"/>
                </a:cubicBezTo>
                <a:cubicBezTo>
                  <a:pt x="7079" y="19663"/>
                  <a:pt x="7436" y="20589"/>
                  <a:pt x="7651" y="21100"/>
                </a:cubicBezTo>
                <a:cubicBezTo>
                  <a:pt x="7749" y="21274"/>
                  <a:pt x="7841" y="21411"/>
                  <a:pt x="7931" y="21462"/>
                </a:cubicBezTo>
                <a:cubicBezTo>
                  <a:pt x="8043" y="21271"/>
                  <a:pt x="8369" y="20436"/>
                  <a:pt x="8760" y="19312"/>
                </a:cubicBezTo>
                <a:cubicBezTo>
                  <a:pt x="9198" y="18051"/>
                  <a:pt x="9836" y="16268"/>
                  <a:pt x="10176" y="15347"/>
                </a:cubicBezTo>
                <a:lnTo>
                  <a:pt x="10794" y="13672"/>
                </a:lnTo>
                <a:lnTo>
                  <a:pt x="11285" y="14963"/>
                </a:lnTo>
                <a:cubicBezTo>
                  <a:pt x="11556" y="15673"/>
                  <a:pt x="12204" y="17467"/>
                  <a:pt x="12725" y="18950"/>
                </a:cubicBezTo>
                <a:cubicBezTo>
                  <a:pt x="13246" y="20432"/>
                  <a:pt x="13733" y="21573"/>
                  <a:pt x="13807" y="21484"/>
                </a:cubicBezTo>
                <a:cubicBezTo>
                  <a:pt x="13882" y="21394"/>
                  <a:pt x="14546" y="19615"/>
                  <a:pt x="15283" y="17532"/>
                </a:cubicBezTo>
                <a:cubicBezTo>
                  <a:pt x="16020" y="15450"/>
                  <a:pt x="16657" y="13747"/>
                  <a:pt x="16698" y="13747"/>
                </a:cubicBezTo>
                <a:cubicBezTo>
                  <a:pt x="16739" y="13747"/>
                  <a:pt x="17398" y="15516"/>
                  <a:pt x="18162" y="17677"/>
                </a:cubicBezTo>
                <a:cubicBezTo>
                  <a:pt x="18831" y="19568"/>
                  <a:pt x="19354" y="20949"/>
                  <a:pt x="19525" y="21317"/>
                </a:cubicBezTo>
                <a:cubicBezTo>
                  <a:pt x="19573" y="21399"/>
                  <a:pt x="19628" y="21509"/>
                  <a:pt x="19668" y="21553"/>
                </a:cubicBezTo>
                <a:cubicBezTo>
                  <a:pt x="19743" y="21474"/>
                  <a:pt x="20171" y="20378"/>
                  <a:pt x="20667" y="18990"/>
                </a:cubicBezTo>
                <a:lnTo>
                  <a:pt x="21600" y="16375"/>
                </a:lnTo>
                <a:lnTo>
                  <a:pt x="21600" y="10837"/>
                </a:lnTo>
                <a:lnTo>
                  <a:pt x="21598" y="5297"/>
                </a:lnTo>
                <a:lnTo>
                  <a:pt x="20651" y="2647"/>
                </a:lnTo>
                <a:cubicBezTo>
                  <a:pt x="20224" y="1449"/>
                  <a:pt x="19896" y="595"/>
                  <a:pt x="19750" y="269"/>
                </a:cubicBezTo>
                <a:cubicBezTo>
                  <a:pt x="19709" y="181"/>
                  <a:pt x="19642" y="16"/>
                  <a:pt x="1962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5" name="٦"/>
          <p:cNvSpPr txBox="1"/>
          <p:nvPr/>
        </p:nvSpPr>
        <p:spPr>
          <a:xfrm>
            <a:off x="19215619" y="5163948"/>
            <a:ext cx="5678507" cy="170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06" sz="103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76" name="٨"/>
          <p:cNvSpPr txBox="1"/>
          <p:nvPr/>
        </p:nvSpPr>
        <p:spPr>
          <a:xfrm>
            <a:off x="15806974" y="5340221"/>
            <a:ext cx="4267097" cy="170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06" sz="103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77" name="١٢"/>
          <p:cNvSpPr txBox="1"/>
          <p:nvPr/>
        </p:nvSpPr>
        <p:spPr>
          <a:xfrm>
            <a:off x="12107862" y="5340221"/>
            <a:ext cx="3624302" cy="170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06" sz="103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178" name="٢٥"/>
          <p:cNvSpPr txBox="1"/>
          <p:nvPr/>
        </p:nvSpPr>
        <p:spPr>
          <a:xfrm>
            <a:off x="6951615" y="5340221"/>
            <a:ext cx="5697499" cy="1702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1" spc="-206" sz="103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٢٥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3"/>
      <p:bldP build="whole" bldLvl="1" animBg="1" rev="0" advAuto="0" spid="169" grpId="1"/>
      <p:bldP build="whole" bldLvl="1" animBg="1" rev="0" advAuto="0" spid="168" grpId="4"/>
      <p:bldP build="whole" bldLvl="1" animBg="1" rev="0" advAuto="0" spid="17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صفحة ٥٠"/>
          <p:cNvSpPr txBox="1"/>
          <p:nvPr>
            <p:ph type="body" idx="21"/>
          </p:nvPr>
        </p:nvSpPr>
        <p:spPr>
          <a:xfrm>
            <a:off x="12270923" y="12765719"/>
            <a:ext cx="10819069" cy="73481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٥٠</a:t>
            </a:r>
          </a:p>
        </p:txBody>
      </p:sp>
      <p:sp>
        <p:nvSpPr>
          <p:cNvPr id="181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أسباب رغبة السيدة خديجة في الزواج بالرسولﷺ"/>
          <p:cNvSpPr txBox="1"/>
          <p:nvPr>
            <p:ph type="ctrTitle"/>
          </p:nvPr>
        </p:nvSpPr>
        <p:spPr>
          <a:xfrm>
            <a:off x="1206498" y="-845130"/>
            <a:ext cx="21971004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أسباب رغبة السيدة خديجة في الزواج بالرسولﷺ </a:t>
            </a:r>
          </a:p>
        </p:txBody>
      </p:sp>
      <p:sp>
        <p:nvSpPr>
          <p:cNvPr id="183" name="سمعت بمشاركته في ( حلف الفضول ) الذي في عقد…"/>
          <p:cNvSpPr txBox="1"/>
          <p:nvPr/>
        </p:nvSpPr>
        <p:spPr>
          <a:xfrm>
            <a:off x="7027941" y="7320185"/>
            <a:ext cx="16816430" cy="2156903"/>
          </a:xfrm>
          <a:prstGeom prst="rect">
            <a:avLst/>
          </a:prstGeom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سمعت بمشاركته في ( </a:t>
            </a: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حلف الفضول</a:t>
            </a:r>
            <a:r>
              <a:t> ) الذي في عقد 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في دار ( </a:t>
            </a:r>
            <a: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عبدالله بن جدعان</a:t>
            </a:r>
            <a:r>
              <a:t> ) لنصرة المظلومين .</a:t>
            </a:r>
          </a:p>
        </p:txBody>
      </p:sp>
      <p:sp>
        <p:nvSpPr>
          <p:cNvPr id="184" name="كان محمداًﷺ شاباً عفيفاً في ٢٥ من عمره واشتهر بالصدق والأمانة ."/>
          <p:cNvSpPr/>
          <p:nvPr/>
        </p:nvSpPr>
        <p:spPr>
          <a:xfrm>
            <a:off x="5989574" y="4567702"/>
            <a:ext cx="18028981" cy="1956101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كان محمداًﷺ شاباً عفيفاً في ٢٥ من عمره واشتهر </a:t>
            </a:r>
            <a:r>
              <a:rPr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بالصدق</a:t>
            </a:r>
            <a:r>
              <a:t> </a:t>
            </a:r>
            <a:r>
              <a:rPr>
                <a:blipFill rotWithShape="1">
                  <a:blip r:embed="rId6"/>
                  <a:srcRect l="0" t="0" r="0" b="0"/>
                  <a:tile tx="0" ty="0" sx="100000" sy="100000" flip="none" algn="tl"/>
                </a:blipFill>
              </a:rPr>
              <a:t>والأمانة</a:t>
            </a:r>
            <a:r>
              <a:t> . </a:t>
            </a:r>
          </a:p>
        </p:txBody>
      </p:sp>
      <p:sp>
        <p:nvSpPr>
          <p:cNvPr id="185" name="حكى لها غلامها ميسرة بعد عودته من رحلة الشام عن سيرته الطيبة ومعاملته الحسنة ."/>
          <p:cNvSpPr/>
          <p:nvPr/>
        </p:nvSpPr>
        <p:spPr>
          <a:xfrm>
            <a:off x="6110420" y="10104329"/>
            <a:ext cx="17890773" cy="1910178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حكى لها غلامها </a:t>
            </a:r>
            <a:r>
              <a:rPr>
                <a:blipFill rotWithShape="1">
                  <a:blip r:embed="rId7"/>
                  <a:srcRect l="0" t="0" r="0" b="0"/>
                  <a:tile tx="0" ty="0" sx="100000" sy="100000" flip="none" algn="tl"/>
                </a:blipFill>
              </a:rPr>
              <a:t>ميسرة</a:t>
            </a:r>
            <a:r>
              <a:t> بعد عودته من رحلة الشام عن سيرته الطيبة ومعاملته الحسنة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صفحة ٥١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٥١</a:t>
            </a:r>
          </a:p>
        </p:txBody>
      </p:sp>
      <p:sp>
        <p:nvSpPr>
          <p:cNvPr id="188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قصة زواج رسولنا ﷺ بالسيدة خديجة"/>
          <p:cNvSpPr txBox="1"/>
          <p:nvPr>
            <p:ph type="ctrTitle"/>
          </p:nvPr>
        </p:nvSpPr>
        <p:spPr>
          <a:xfrm>
            <a:off x="-1414995" y="-1750986"/>
            <a:ext cx="27213990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قصة زواج رسولنا ﷺ بالسيدة خديجة</a:t>
            </a:r>
          </a:p>
        </p:txBody>
      </p:sp>
      <p:sp>
        <p:nvSpPr>
          <p:cNvPr id="190" name="أرسلت السيدة خديجة صديقتها ( نفيسة بنت منية ) لتحدث محمدﷺ…"/>
          <p:cNvSpPr/>
          <p:nvPr/>
        </p:nvSpPr>
        <p:spPr>
          <a:xfrm>
            <a:off x="16208303" y="3860540"/>
            <a:ext cx="7590652" cy="5778938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أرسلت السيدة خديجة صديقتها ( </a:t>
            </a:r>
            <a:r>
              <a:rPr>
                <a:solidFill>
                  <a:srgbClr val="831100"/>
                </a:solidFill>
              </a:rPr>
              <a:t>نفيسة بنت منية </a:t>
            </a:r>
            <a:r>
              <a:t>) لتحدث محمدﷺ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 عن الزواج وترى 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مدى موافقته 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فرضي بذلك .</a:t>
            </a:r>
          </a:p>
        </p:txBody>
      </p:sp>
      <p:sp>
        <p:nvSpPr>
          <p:cNvPr id="191" name="فأرسلت إليه وقالت : ( يا بن عم إني قد رغبت فيك لقرابتك وشرفك في…"/>
          <p:cNvSpPr txBox="1"/>
          <p:nvPr/>
        </p:nvSpPr>
        <p:spPr>
          <a:xfrm>
            <a:off x="11120079" y="5968535"/>
            <a:ext cx="6550062" cy="5185166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فأرسلت إليه وقالت : ( يا بن عم إني قد رغبت فيك لقرابتك وشرفك في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 قومك وأمانتك وحسن خلقك وصدق حديثك ) .</a:t>
            </a:r>
          </a:p>
        </p:txBody>
      </p:sp>
      <p:sp>
        <p:nvSpPr>
          <p:cNvPr id="192" name="فخرج محمدﷺ مع…"/>
          <p:cNvSpPr/>
          <p:nvPr/>
        </p:nvSpPr>
        <p:spPr>
          <a:xfrm>
            <a:off x="4090255" y="8027290"/>
            <a:ext cx="7358091" cy="5030936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فخرج محمدﷺ مع 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أعمامه </a:t>
            </a:r>
            <a:r>
              <a: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حمزة</a:t>
            </a:r>
            <a:r>
              <a:t> و</a:t>
            </a:r>
            <a: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أبو طالب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 إلى خطبتها من</a:t>
            </a:r>
          </a:p>
          <a:p>
            <a:pPr defTabSz="825500" rtl="0">
              <a:defRPr b="1" sz="5000">
                <a:solidFill>
                  <a:srgbClr val="000000"/>
                </a:solidFill>
              </a:defRPr>
            </a:pPr>
            <a:r>
              <a:t> عمها ( </a:t>
            </a:r>
            <a:r>
              <a:rPr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عمرو بن أسد</a:t>
            </a:r>
            <a:r>
              <a:t>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صفحة ٥١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٥١</a:t>
            </a:r>
          </a:p>
        </p:txBody>
      </p:sp>
      <p:sp>
        <p:nvSpPr>
          <p:cNvPr id="195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6" name="قصة زواج رسولنا ﷺ بالسيدة خديجة"/>
          <p:cNvSpPr txBox="1"/>
          <p:nvPr>
            <p:ph type="ctrTitle"/>
          </p:nvPr>
        </p:nvSpPr>
        <p:spPr>
          <a:xfrm>
            <a:off x="-1414995" y="-1750986"/>
            <a:ext cx="27213990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قصة زواج رسولنا ﷺ بالسيدة خديجة</a:t>
            </a:r>
          </a:p>
        </p:txBody>
      </p:sp>
      <p:sp>
        <p:nvSpPr>
          <p:cNvPr id="197" name="تم الزواج المبارك بعد رجوعه  ﷺ من الشام بشهرين…"/>
          <p:cNvSpPr txBox="1"/>
          <p:nvPr/>
        </p:nvSpPr>
        <p:spPr>
          <a:xfrm>
            <a:off x="1340718" y="4390149"/>
            <a:ext cx="21702564" cy="7518433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 </a:t>
            </a: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تم الزواج المبارك بعد رجوعه  ﷺ من الشام </a:t>
            </a:r>
            <a:r>
              <a:rPr>
                <a:solidFill>
                  <a:srgbClr val="B51A00"/>
                </a:solidFill>
              </a:rPr>
              <a:t>بشهرين</a:t>
            </a:r>
            <a:r>
              <a:t> </a:t>
            </a: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وكان هذا أول زواج للرسول ﷺ </a:t>
            </a: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وكانت السيدة خديجة رضي الله عنها </a:t>
            </a:r>
          </a:p>
          <a:p>
            <a:pPr defTabSz="825500" rtl="0">
              <a:defRPr b="1" sz="7700">
                <a:solidFill>
                  <a:srgbClr val="000000"/>
                </a:solidFill>
              </a:defRPr>
            </a:pPr>
            <a:r>
              <a:t>في </a:t>
            </a:r>
            <a:r>
              <a:rPr>
                <a:solidFill>
                  <a:srgbClr val="0061FE"/>
                </a:solidFill>
              </a:rPr>
              <a:t>الـ٤٠</a:t>
            </a:r>
            <a:r>
              <a:t> من عمرها وكانت أرملة أي قد سبق لها الزواج 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صفحة ٥١"/>
          <p:cNvSpPr txBox="1"/>
          <p:nvPr>
            <p:ph type="body" idx="21"/>
          </p:nvPr>
        </p:nvSpPr>
        <p:spPr>
          <a:xfrm>
            <a:off x="12186684" y="12765719"/>
            <a:ext cx="10903308" cy="737645"/>
          </a:xfrm>
          <a:prstGeom prst="rect">
            <a:avLst/>
          </a:prstGeom>
          <a:ln w="63500">
            <a:solidFill>
              <a:srgbClr val="A6ADA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569594">
              <a:defRPr sz="3450"/>
            </a:lvl1pPr>
          </a:lstStyle>
          <a:p>
            <a:pPr rtl="0">
              <a:defRPr/>
            </a:pPr>
            <a:r>
              <a:t>صفحة ٥١</a:t>
            </a:r>
          </a:p>
        </p:txBody>
      </p:sp>
      <p:sp>
        <p:nvSpPr>
          <p:cNvPr id="200" name="مستطيل"/>
          <p:cNvSpPr/>
          <p:nvPr/>
        </p:nvSpPr>
        <p:spPr>
          <a:xfrm>
            <a:off x="2354004" y="1020573"/>
            <a:ext cx="19675992" cy="2450204"/>
          </a:xfrm>
          <a:prstGeom prst="rect">
            <a:avLst/>
          </a:prstGeom>
          <a:solidFill>
            <a:srgbClr val="A6ADA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 rtl="0">
              <a:defRPr sz="3200">
                <a:solidFill>
                  <a:srgbClr val="6B7866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1" name="قصة زواج رسولنا ﷺ بالسيدة خديجة"/>
          <p:cNvSpPr txBox="1"/>
          <p:nvPr>
            <p:ph type="ctrTitle"/>
          </p:nvPr>
        </p:nvSpPr>
        <p:spPr>
          <a:xfrm>
            <a:off x="-1414995" y="-1750986"/>
            <a:ext cx="27213990" cy="4648201"/>
          </a:xfrm>
          <a:prstGeom prst="rect">
            <a:avLst/>
          </a:prstGeom>
        </p:spPr>
        <p:txBody>
          <a:bodyPr/>
          <a:lstStyle>
            <a:lvl1pPr algn="ctr">
              <a:defRPr spc="-152" sz="7600"/>
            </a:lvl1pPr>
          </a:lstStyle>
          <a:p>
            <a:pPr rtl="0">
              <a:defRPr/>
            </a:pPr>
            <a:r>
              <a:t>قصة زواج رسولنا ﷺ بالسيدة خديجة</a:t>
            </a:r>
          </a:p>
        </p:txBody>
      </p:sp>
      <p:sp>
        <p:nvSpPr>
          <p:cNvPr id="202" name="مستطيل"/>
          <p:cNvSpPr txBox="1"/>
          <p:nvPr/>
        </p:nvSpPr>
        <p:spPr>
          <a:xfrm>
            <a:off x="613288" y="5552411"/>
            <a:ext cx="23157424" cy="5487119"/>
          </a:xfrm>
          <a:prstGeom prst="rect">
            <a:avLst/>
          </a:prstGeom>
          <a:solidFill>
            <a:srgbClr val="F7F7F7"/>
          </a:solidFill>
          <a:ln w="63500">
            <a:solidFill>
              <a:srgbClr val="A6ADA2"/>
            </a:solidFill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 defTabSz="825500" rtl="0">
              <a:defRPr b="1" sz="5000">
                <a:solidFill>
                  <a:srgbClr val="000000"/>
                </a:solidFill>
              </a:defRPr>
            </a:pPr>
          </a:p>
        </p:txBody>
      </p:sp>
      <p:pic>
        <p:nvPicPr>
          <p:cNvPr id="203" name="IMG_3716.png" descr="IMG_3716.png"/>
          <p:cNvPicPr>
            <a:picLocks noChangeAspect="1"/>
          </p:cNvPicPr>
          <p:nvPr/>
        </p:nvPicPr>
        <p:blipFill>
          <a:blip r:embed="rId3">
            <a:extLst/>
          </a:blip>
          <a:srcRect l="6022" t="41972" r="10109" b="50231"/>
          <a:stretch>
            <a:fillRect/>
          </a:stretch>
        </p:blipFill>
        <p:spPr>
          <a:xfrm>
            <a:off x="1073725" y="6003498"/>
            <a:ext cx="22236667" cy="447214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٤٠            ٢٥           ١٥"/>
          <p:cNvSpPr txBox="1"/>
          <p:nvPr/>
        </p:nvSpPr>
        <p:spPr>
          <a:xfrm>
            <a:off x="-3182077" y="4889485"/>
            <a:ext cx="24880722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lnSpc>
                <a:spcPct val="80000"/>
              </a:lnSpc>
              <a:defRPr b="1" spc="-152" sz="7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٤٠            ٢٥           ١٥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