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0" r:id="rId1"/>
    <p:sldMasterId id="2147483759" r:id="rId2"/>
  </p:sldMasterIdLst>
  <p:notesMasterIdLst>
    <p:notesMasterId r:id="rId20"/>
  </p:notesMasterIdLst>
  <p:sldIdLst>
    <p:sldId id="333" r:id="rId3"/>
    <p:sldId id="306" r:id="rId4"/>
    <p:sldId id="307" r:id="rId5"/>
    <p:sldId id="308" r:id="rId6"/>
    <p:sldId id="262" r:id="rId7"/>
    <p:sldId id="264" r:id="rId8"/>
    <p:sldId id="265" r:id="rId9"/>
    <p:sldId id="468" r:id="rId10"/>
    <p:sldId id="472" r:id="rId11"/>
    <p:sldId id="313" r:id="rId12"/>
    <p:sldId id="469" r:id="rId13"/>
    <p:sldId id="474" r:id="rId14"/>
    <p:sldId id="273" r:id="rId15"/>
    <p:sldId id="475" r:id="rId16"/>
    <p:sldId id="309" r:id="rId17"/>
    <p:sldId id="311" r:id="rId18"/>
    <p:sldId id="477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DF816-3D99-469B-B092-F77DBF88899D}" v="15" dt="2021-03-17T13:16:11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6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F2B835F-A18F-4FEB-BBA8-F95F0669BB13}" type="datetimeFigureOut">
              <a:rPr lang="ar-KW" smtClean="0"/>
              <a:t>24/11/1444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7B69C8D-7B1A-4ADB-991D-32A44376D55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3618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9046-D62F-49D8-96B7-3C014DC234D7}" type="slidenum">
              <a:rPr lang="ar-SA" smtClean="0"/>
              <a:pPr/>
              <a:t>13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7514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545539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نص العنوان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9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3322478" y="6414760"/>
            <a:ext cx="258922" cy="24830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093088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02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3322478" y="6414760"/>
            <a:ext cx="258922" cy="24830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220183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نص العنوان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111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3322478" y="6414760"/>
            <a:ext cx="258922" cy="24830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09684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20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3322478" y="6414760"/>
            <a:ext cx="258922" cy="24830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24416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29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0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3322478" y="6414760"/>
            <a:ext cx="258922" cy="24830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642436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3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3322478" y="6414760"/>
            <a:ext cx="258922" cy="24830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0754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3322478" y="6414760"/>
            <a:ext cx="258922" cy="24830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94879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154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15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3322478" y="6414760"/>
            <a:ext cx="258922" cy="24830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582257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164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3322478" y="6414760"/>
            <a:ext cx="258922" cy="24830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389233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نص العنوان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 defTabSz="685796"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17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 defTabSz="685796">
              <a:spcBef>
                <a:spcPts val="700"/>
              </a:spcBef>
              <a:buSzTx/>
              <a:buFontTx/>
              <a:buNone/>
              <a:defRPr sz="1800"/>
            </a:lvl1pPr>
            <a:lvl2pPr marL="0" indent="342897" algn="ctr" defTabSz="685796">
              <a:spcBef>
                <a:spcPts val="700"/>
              </a:spcBef>
              <a:buSzTx/>
              <a:buFontTx/>
              <a:buNone/>
              <a:defRPr sz="1800"/>
            </a:lvl2pPr>
            <a:lvl3pPr marL="0" indent="685796" algn="ctr" defTabSz="685796">
              <a:spcBef>
                <a:spcPts val="700"/>
              </a:spcBef>
              <a:buSzTx/>
              <a:buFontTx/>
              <a:buNone/>
              <a:defRPr sz="1800"/>
            </a:lvl3pPr>
            <a:lvl4pPr marL="0" indent="1028696" algn="ctr" defTabSz="685796">
              <a:spcBef>
                <a:spcPts val="700"/>
              </a:spcBef>
              <a:buSzTx/>
              <a:buFontTx/>
              <a:buNone/>
              <a:defRPr sz="1800"/>
            </a:lvl4pPr>
            <a:lvl5pPr marL="0" indent="1371593" algn="ctr" defTabSz="685796">
              <a:spcBef>
                <a:spcPts val="700"/>
              </a:spcBef>
              <a:buSzTx/>
              <a:buFontTx/>
              <a:buNone/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8169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6196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>
            <a:lvl1pPr defTabSz="685796">
              <a:defRPr sz="3300"/>
            </a:lvl1pPr>
          </a:lstStyle>
          <a:p>
            <a:r>
              <a:t>نص العنوان</a:t>
            </a:r>
          </a:p>
        </p:txBody>
      </p:sp>
      <p:sp>
        <p:nvSpPr>
          <p:cNvPr id="183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71450" indent="-171450" defTabSz="685796">
              <a:spcBef>
                <a:spcPts val="700"/>
              </a:spcBef>
              <a:defRPr sz="2100"/>
            </a:lvl1pPr>
            <a:lvl2pPr marL="542923" indent="-200025" defTabSz="685796">
              <a:spcBef>
                <a:spcPts val="700"/>
              </a:spcBef>
              <a:defRPr sz="2100"/>
            </a:lvl2pPr>
            <a:lvl3pPr marL="925826" indent="-240030" defTabSz="685796">
              <a:spcBef>
                <a:spcPts val="700"/>
              </a:spcBef>
              <a:defRPr sz="2100"/>
            </a:lvl3pPr>
            <a:lvl4pPr marL="1305652" indent="-276957" defTabSz="685796">
              <a:spcBef>
                <a:spcPts val="700"/>
              </a:spcBef>
              <a:defRPr sz="2100"/>
            </a:lvl4pPr>
            <a:lvl5pPr marL="1648551" indent="-276957" defTabSz="685796">
              <a:spcBef>
                <a:spcPts val="700"/>
              </a:spcBef>
              <a:defRPr sz="21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600824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نص العنوان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defTabSz="685796"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19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0" cy="1500188"/>
          </a:xfrm>
          <a:prstGeom prst="rect">
            <a:avLst/>
          </a:prstGeom>
        </p:spPr>
        <p:txBody>
          <a:bodyPr/>
          <a:lstStyle>
            <a:lvl1pPr marL="0" indent="0" defTabSz="685796"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897" defTabSz="685796"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796" defTabSz="685796"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696" defTabSz="685796"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593" defTabSz="685796"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728992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>
            <a:lvl1pPr defTabSz="685796">
              <a:defRPr sz="3300"/>
            </a:lvl1pPr>
          </a:lstStyle>
          <a:p>
            <a:r>
              <a:t>نص العنوان</a:t>
            </a:r>
          </a:p>
        </p:txBody>
      </p:sp>
      <p:sp>
        <p:nvSpPr>
          <p:cNvPr id="201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171450" indent="-171450" defTabSz="685796">
              <a:spcBef>
                <a:spcPts val="700"/>
              </a:spcBef>
              <a:defRPr sz="2100"/>
            </a:lvl1pPr>
            <a:lvl2pPr marL="542923" indent="-200025" defTabSz="685796">
              <a:spcBef>
                <a:spcPts val="700"/>
              </a:spcBef>
              <a:defRPr sz="2100"/>
            </a:lvl2pPr>
            <a:lvl3pPr marL="925826" indent="-240030" defTabSz="685796">
              <a:spcBef>
                <a:spcPts val="700"/>
              </a:spcBef>
              <a:defRPr sz="2100"/>
            </a:lvl3pPr>
            <a:lvl4pPr marL="1305652" indent="-276957" defTabSz="685796">
              <a:spcBef>
                <a:spcPts val="700"/>
              </a:spcBef>
              <a:defRPr sz="2100"/>
            </a:lvl4pPr>
            <a:lvl5pPr marL="1648551" indent="-276957" defTabSz="685796">
              <a:spcBef>
                <a:spcPts val="700"/>
              </a:spcBef>
              <a:defRPr sz="21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138731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4"/>
          </a:xfrm>
          <a:prstGeom prst="rect">
            <a:avLst/>
          </a:prstGeom>
        </p:spPr>
        <p:txBody>
          <a:bodyPr/>
          <a:lstStyle>
            <a:lvl1pPr defTabSz="685796">
              <a:defRPr sz="3300"/>
            </a:lvl1pPr>
          </a:lstStyle>
          <a:p>
            <a:r>
              <a:t>نص العنوان</a:t>
            </a:r>
          </a:p>
        </p:txBody>
      </p:sp>
      <p:sp>
        <p:nvSpPr>
          <p:cNvPr id="21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 defTabSz="685796">
              <a:spcBef>
                <a:spcPts val="700"/>
              </a:spcBef>
              <a:buSzTx/>
              <a:buFontTx/>
              <a:buNone/>
              <a:defRPr sz="1800" b="1"/>
            </a:lvl1pPr>
            <a:lvl2pPr marL="0" indent="342897" defTabSz="685796">
              <a:spcBef>
                <a:spcPts val="700"/>
              </a:spcBef>
              <a:buSzTx/>
              <a:buFontTx/>
              <a:buNone/>
              <a:defRPr sz="1800" b="1"/>
            </a:lvl2pPr>
            <a:lvl3pPr marL="0" indent="685796" defTabSz="685796">
              <a:spcBef>
                <a:spcPts val="700"/>
              </a:spcBef>
              <a:buSzTx/>
              <a:buFontTx/>
              <a:buNone/>
              <a:defRPr sz="1800" b="1"/>
            </a:lvl3pPr>
            <a:lvl4pPr marL="0" indent="1028696" defTabSz="685796">
              <a:spcBef>
                <a:spcPts val="700"/>
              </a:spcBef>
              <a:buSzTx/>
              <a:buFontTx/>
              <a:buNone/>
              <a:defRPr sz="1800" b="1"/>
            </a:lvl4pPr>
            <a:lvl5pPr marL="0" indent="1371593" defTabSz="685796">
              <a:spcBef>
                <a:spcPts val="700"/>
              </a:spcBef>
              <a:buSzTx/>
              <a:buFontTx/>
              <a:buNone/>
              <a:defRPr sz="18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1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defTabSz="685796" rtl="0">
              <a:spcBef>
                <a:spcPts val="700"/>
              </a:spcBef>
              <a:buSzTx/>
              <a:buFontTx/>
              <a:buNone/>
              <a:defRPr sz="1800" b="1"/>
            </a:pPr>
            <a:endParaRPr/>
          </a:p>
        </p:txBody>
      </p:sp>
      <p:sp>
        <p:nvSpPr>
          <p:cNvPr id="21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17180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>
            <a:lvl1pPr defTabSz="685796">
              <a:defRPr sz="3300"/>
            </a:lvl1pPr>
          </a:lstStyle>
          <a:p>
            <a:r>
              <a:t>نص العنوان</a:t>
            </a:r>
          </a:p>
        </p:txBody>
      </p:sp>
      <p:sp>
        <p:nvSpPr>
          <p:cNvPr id="22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824619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99610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 defTabSz="685796"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235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marL="171450" indent="-171450" defTabSz="685796">
              <a:spcBef>
                <a:spcPts val="700"/>
              </a:spcBef>
              <a:defRPr sz="2400"/>
            </a:lvl1pPr>
            <a:lvl2pPr marL="538840" indent="-195942" defTabSz="685796">
              <a:spcBef>
                <a:spcPts val="700"/>
              </a:spcBef>
              <a:defRPr sz="2400"/>
            </a:lvl2pPr>
            <a:lvl3pPr marL="914396" indent="-228600" defTabSz="685796">
              <a:spcBef>
                <a:spcPts val="700"/>
              </a:spcBef>
              <a:defRPr sz="2400"/>
            </a:lvl3pPr>
            <a:lvl4pPr marL="1303014" indent="-274319" defTabSz="685796">
              <a:spcBef>
                <a:spcPts val="700"/>
              </a:spcBef>
              <a:defRPr sz="2400"/>
            </a:lvl4pPr>
            <a:lvl5pPr marL="1645913" indent="-274319" defTabSz="685796">
              <a:spcBef>
                <a:spcPts val="700"/>
              </a:spcBef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6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defTabSz="685796" rtl="0">
              <a:spcBef>
                <a:spcPts val="700"/>
              </a:spcBef>
              <a:buSzTx/>
              <a:buFontTx/>
              <a:buNone/>
              <a:defRPr sz="1200"/>
            </a:pPr>
            <a:endParaRPr/>
          </a:p>
        </p:txBody>
      </p:sp>
      <p:sp>
        <p:nvSpPr>
          <p:cNvPr id="23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0471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 defTabSz="685796"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245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6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 defTabSz="685796">
              <a:spcBef>
                <a:spcPts val="700"/>
              </a:spcBef>
              <a:buSzTx/>
              <a:buFontTx/>
              <a:buNone/>
              <a:defRPr sz="1200"/>
            </a:lvl1pPr>
            <a:lvl2pPr marL="0" indent="342897" defTabSz="685796">
              <a:spcBef>
                <a:spcPts val="700"/>
              </a:spcBef>
              <a:buSzTx/>
              <a:buFontTx/>
              <a:buNone/>
              <a:defRPr sz="1200"/>
            </a:lvl2pPr>
            <a:lvl3pPr marL="0" indent="685796" defTabSz="685796">
              <a:spcBef>
                <a:spcPts val="700"/>
              </a:spcBef>
              <a:buSzTx/>
              <a:buFontTx/>
              <a:buNone/>
              <a:defRPr sz="1200"/>
            </a:lvl3pPr>
            <a:lvl4pPr marL="0" indent="1028696" defTabSz="685796">
              <a:spcBef>
                <a:spcPts val="700"/>
              </a:spcBef>
              <a:buSzTx/>
              <a:buFontTx/>
              <a:buNone/>
              <a:defRPr sz="1200"/>
            </a:lvl4pPr>
            <a:lvl5pPr marL="0" indent="1371593" defTabSz="685796">
              <a:spcBef>
                <a:spcPts val="700"/>
              </a:spcBef>
              <a:buSzTx/>
              <a:buFontTx/>
              <a:buNone/>
              <a:defRPr sz="1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6558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نص العنوان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 defTabSz="685796"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255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 defTabSz="685796">
              <a:spcBef>
                <a:spcPts val="700"/>
              </a:spcBef>
              <a:buSzTx/>
              <a:buFontTx/>
              <a:buNone/>
              <a:defRPr sz="1800"/>
            </a:lvl1pPr>
            <a:lvl2pPr marL="0" indent="342897" algn="ctr" defTabSz="685796">
              <a:spcBef>
                <a:spcPts val="700"/>
              </a:spcBef>
              <a:buSzTx/>
              <a:buFontTx/>
              <a:buNone/>
              <a:defRPr sz="1800"/>
            </a:lvl2pPr>
            <a:lvl3pPr marL="0" indent="685796" algn="ctr" defTabSz="685796">
              <a:spcBef>
                <a:spcPts val="700"/>
              </a:spcBef>
              <a:buSzTx/>
              <a:buFontTx/>
              <a:buNone/>
              <a:defRPr sz="1800"/>
            </a:lvl3pPr>
            <a:lvl4pPr marL="0" indent="1028696" algn="ctr" defTabSz="685796">
              <a:spcBef>
                <a:spcPts val="700"/>
              </a:spcBef>
              <a:buSzTx/>
              <a:buFontTx/>
              <a:buNone/>
              <a:defRPr sz="1800"/>
            </a:lvl4pPr>
            <a:lvl5pPr marL="0" indent="1371593" algn="ctr" defTabSz="685796">
              <a:spcBef>
                <a:spcPts val="700"/>
              </a:spcBef>
              <a:buSzTx/>
              <a:buFontTx/>
              <a:buNone/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5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3119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>
            <a:lvl1pPr defTabSz="685796">
              <a:defRPr sz="3300"/>
            </a:lvl1pPr>
          </a:lstStyle>
          <a:p>
            <a:r>
              <a:t>نص العنوان</a:t>
            </a:r>
          </a:p>
        </p:txBody>
      </p:sp>
      <p:sp>
        <p:nvSpPr>
          <p:cNvPr id="264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71450" indent="-171450" defTabSz="685796">
              <a:spcBef>
                <a:spcPts val="700"/>
              </a:spcBef>
              <a:defRPr sz="2100"/>
            </a:lvl1pPr>
            <a:lvl2pPr marL="542923" indent="-200025" defTabSz="685796">
              <a:spcBef>
                <a:spcPts val="700"/>
              </a:spcBef>
              <a:defRPr sz="2100"/>
            </a:lvl2pPr>
            <a:lvl3pPr marL="925826" indent="-240030" defTabSz="685796">
              <a:spcBef>
                <a:spcPts val="700"/>
              </a:spcBef>
              <a:defRPr sz="2100"/>
            </a:lvl3pPr>
            <a:lvl4pPr marL="1305652" indent="-276957" defTabSz="685796">
              <a:spcBef>
                <a:spcPts val="700"/>
              </a:spcBef>
              <a:defRPr sz="2100"/>
            </a:lvl4pPr>
            <a:lvl5pPr marL="1648551" indent="-276957" defTabSz="685796">
              <a:spcBef>
                <a:spcPts val="700"/>
              </a:spcBef>
              <a:defRPr sz="21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6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176249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222007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نص العنوان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defTabSz="685796"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27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0" cy="1500188"/>
          </a:xfrm>
          <a:prstGeom prst="rect">
            <a:avLst/>
          </a:prstGeom>
        </p:spPr>
        <p:txBody>
          <a:bodyPr/>
          <a:lstStyle>
            <a:lvl1pPr marL="0" indent="0" defTabSz="685796"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897" defTabSz="685796"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796" defTabSz="685796"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696" defTabSz="685796"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593" defTabSz="685796"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54552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>
            <a:lvl1pPr defTabSz="685796">
              <a:defRPr sz="3300"/>
            </a:lvl1pPr>
          </a:lstStyle>
          <a:p>
            <a:r>
              <a:t>نص العنوان</a:t>
            </a:r>
          </a:p>
        </p:txBody>
      </p:sp>
      <p:sp>
        <p:nvSpPr>
          <p:cNvPr id="282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171450" indent="-171450" defTabSz="685796">
              <a:spcBef>
                <a:spcPts val="700"/>
              </a:spcBef>
              <a:defRPr sz="2100"/>
            </a:lvl1pPr>
            <a:lvl2pPr marL="542923" indent="-200025" defTabSz="685796">
              <a:spcBef>
                <a:spcPts val="700"/>
              </a:spcBef>
              <a:defRPr sz="2100"/>
            </a:lvl2pPr>
            <a:lvl3pPr marL="925826" indent="-240030" defTabSz="685796">
              <a:spcBef>
                <a:spcPts val="700"/>
              </a:spcBef>
              <a:defRPr sz="2100"/>
            </a:lvl3pPr>
            <a:lvl4pPr marL="1305652" indent="-276957" defTabSz="685796">
              <a:spcBef>
                <a:spcPts val="700"/>
              </a:spcBef>
              <a:defRPr sz="2100"/>
            </a:lvl4pPr>
            <a:lvl5pPr marL="1648551" indent="-276957" defTabSz="685796">
              <a:spcBef>
                <a:spcPts val="700"/>
              </a:spcBef>
              <a:defRPr sz="21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8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52630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4"/>
          </a:xfrm>
          <a:prstGeom prst="rect">
            <a:avLst/>
          </a:prstGeom>
        </p:spPr>
        <p:txBody>
          <a:bodyPr/>
          <a:lstStyle>
            <a:lvl1pPr defTabSz="685796">
              <a:defRPr sz="3300"/>
            </a:lvl1pPr>
          </a:lstStyle>
          <a:p>
            <a:r>
              <a:t>نص العنوان</a:t>
            </a:r>
          </a:p>
        </p:txBody>
      </p:sp>
      <p:sp>
        <p:nvSpPr>
          <p:cNvPr id="291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 defTabSz="685796">
              <a:spcBef>
                <a:spcPts val="700"/>
              </a:spcBef>
              <a:buSzTx/>
              <a:buFontTx/>
              <a:buNone/>
              <a:defRPr sz="1800" b="1"/>
            </a:lvl1pPr>
            <a:lvl2pPr marL="0" indent="342897" defTabSz="685796">
              <a:spcBef>
                <a:spcPts val="700"/>
              </a:spcBef>
              <a:buSzTx/>
              <a:buFontTx/>
              <a:buNone/>
              <a:defRPr sz="1800" b="1"/>
            </a:lvl2pPr>
            <a:lvl3pPr marL="0" indent="685796" defTabSz="685796">
              <a:spcBef>
                <a:spcPts val="700"/>
              </a:spcBef>
              <a:buSzTx/>
              <a:buFontTx/>
              <a:buNone/>
              <a:defRPr sz="1800" b="1"/>
            </a:lvl3pPr>
            <a:lvl4pPr marL="0" indent="1028696" defTabSz="685796">
              <a:spcBef>
                <a:spcPts val="700"/>
              </a:spcBef>
              <a:buSzTx/>
              <a:buFontTx/>
              <a:buNone/>
              <a:defRPr sz="1800" b="1"/>
            </a:lvl4pPr>
            <a:lvl5pPr marL="0" indent="1371593" defTabSz="685796">
              <a:spcBef>
                <a:spcPts val="700"/>
              </a:spcBef>
              <a:buSzTx/>
              <a:buFontTx/>
              <a:buNone/>
              <a:defRPr sz="18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2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defTabSz="685796" rtl="0">
              <a:spcBef>
                <a:spcPts val="700"/>
              </a:spcBef>
              <a:buSzTx/>
              <a:buFontTx/>
              <a:buNone/>
              <a:defRPr sz="1800" b="1"/>
            </a:pPr>
            <a:endParaRPr/>
          </a:p>
        </p:txBody>
      </p:sp>
      <p:sp>
        <p:nvSpPr>
          <p:cNvPr id="29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569471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>
            <a:lvl1pPr defTabSz="685796">
              <a:defRPr sz="3300"/>
            </a:lvl1pPr>
          </a:lstStyle>
          <a:p>
            <a:r>
              <a:t>نص العنوان</a:t>
            </a:r>
          </a:p>
        </p:txBody>
      </p:sp>
      <p:sp>
        <p:nvSpPr>
          <p:cNvPr id="30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22839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810535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 defTabSz="685796"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316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marL="171450" indent="-171450" defTabSz="685796">
              <a:spcBef>
                <a:spcPts val="700"/>
              </a:spcBef>
              <a:defRPr sz="2400"/>
            </a:lvl1pPr>
            <a:lvl2pPr marL="538840" indent="-195942" defTabSz="685796">
              <a:spcBef>
                <a:spcPts val="700"/>
              </a:spcBef>
              <a:defRPr sz="2400"/>
            </a:lvl2pPr>
            <a:lvl3pPr marL="914396" indent="-228600" defTabSz="685796">
              <a:spcBef>
                <a:spcPts val="700"/>
              </a:spcBef>
              <a:defRPr sz="2400"/>
            </a:lvl3pPr>
            <a:lvl4pPr marL="1303014" indent="-274319" defTabSz="685796">
              <a:spcBef>
                <a:spcPts val="700"/>
              </a:spcBef>
              <a:defRPr sz="2400"/>
            </a:lvl4pPr>
            <a:lvl5pPr marL="1645913" indent="-274319" defTabSz="685796">
              <a:spcBef>
                <a:spcPts val="700"/>
              </a:spcBef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7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defTabSz="685796" rtl="0">
              <a:spcBef>
                <a:spcPts val="700"/>
              </a:spcBef>
              <a:buSzTx/>
              <a:buFontTx/>
              <a:buNone/>
              <a:defRPr sz="1200"/>
            </a:pPr>
            <a:endParaRPr/>
          </a:p>
        </p:txBody>
      </p:sp>
      <p:sp>
        <p:nvSpPr>
          <p:cNvPr id="31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36923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 defTabSz="685796"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326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7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 defTabSz="685796">
              <a:spcBef>
                <a:spcPts val="700"/>
              </a:spcBef>
              <a:buSzTx/>
              <a:buFontTx/>
              <a:buNone/>
              <a:defRPr sz="1200"/>
            </a:lvl1pPr>
            <a:lvl2pPr marL="0" indent="342897" defTabSz="685796">
              <a:spcBef>
                <a:spcPts val="700"/>
              </a:spcBef>
              <a:buSzTx/>
              <a:buFontTx/>
              <a:buNone/>
              <a:defRPr sz="1200"/>
            </a:lvl2pPr>
            <a:lvl3pPr marL="0" indent="685796" defTabSz="685796">
              <a:spcBef>
                <a:spcPts val="700"/>
              </a:spcBef>
              <a:buSzTx/>
              <a:buFontTx/>
              <a:buNone/>
              <a:defRPr sz="1200"/>
            </a:lvl3pPr>
            <a:lvl4pPr marL="0" indent="1028696" defTabSz="685796">
              <a:spcBef>
                <a:spcPts val="700"/>
              </a:spcBef>
              <a:buSzTx/>
              <a:buFontTx/>
              <a:buNone/>
              <a:defRPr sz="1200"/>
            </a:lvl4pPr>
            <a:lvl5pPr marL="0" indent="1371593" defTabSz="685796">
              <a:spcBef>
                <a:spcPts val="700"/>
              </a:spcBef>
              <a:buSzTx/>
              <a:buFontTx/>
              <a:buNone/>
              <a:defRPr sz="1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35957"/>
            <a:ext cx="220226" cy="205914"/>
          </a:xfrm>
          <a:prstGeom prst="rect">
            <a:avLst/>
          </a:prstGeom>
        </p:spPr>
        <p:txBody>
          <a:bodyPr/>
          <a:lstStyle>
            <a:lvl1pPr defTabSz="685796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11221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نص العنوان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336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3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80651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45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4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072957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نص العنوان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35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866283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75080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6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623624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7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73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7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504583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8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322286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914953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39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8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3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275062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407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943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</p:spPr>
        <p:txBody>
          <a:bodyPr rtlCol="1"/>
          <a:lstStyle>
            <a:lvl1pPr algn="r" rtl="1">
              <a:defRPr>
                <a:cs typeface="+mj-cs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1066800" y="2103120"/>
            <a:ext cx="10058400" cy="3849624"/>
          </a:xfrm>
        </p:spPr>
        <p:txBody>
          <a:bodyPr rtlCol="1"/>
          <a:lstStyle>
            <a:lvl1pPr algn="r" rtl="1">
              <a:defRPr>
                <a:cs typeface="+mj-cs"/>
              </a:defRPr>
            </a:lvl1pPr>
            <a:lvl2pPr algn="r" rtl="1">
              <a:defRPr>
                <a:cs typeface="+mj-cs"/>
              </a:defRPr>
            </a:lvl2pPr>
            <a:lvl3pPr algn="r" rtl="1">
              <a:defRPr>
                <a:cs typeface="+mj-cs"/>
              </a:defRPr>
            </a:lvl3pPr>
            <a:lvl4pPr algn="r" rtl="1">
              <a:defRPr>
                <a:cs typeface="+mj-cs"/>
              </a:defRPr>
            </a:lvl4pPr>
            <a:lvl5pPr algn="r" rtl="1">
              <a:defRPr>
                <a:cs typeface="+mj-cs"/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042161" y="6035040"/>
            <a:ext cx="2893045" cy="365760"/>
          </a:xfrm>
        </p:spPr>
        <p:txBody>
          <a:bodyPr rtlCol="1"/>
          <a:lstStyle>
            <a:lvl1pPr algn="r" rtl="1">
              <a:defRPr>
                <a:cs typeface="+mj-cs"/>
              </a:defRPr>
            </a:lvl1pPr>
          </a:lstStyle>
          <a:p>
            <a:fld id="{3473CF75-F7B0-45E7-87CC-83841850FBDB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5308600" y="6035040"/>
            <a:ext cx="5816600" cy="365760"/>
          </a:xfrm>
        </p:spPr>
        <p:txBody>
          <a:bodyPr rtlCol="1"/>
          <a:lstStyle>
            <a:lvl1pPr algn="r" rtl="1">
              <a:defRPr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066800" y="6035040"/>
            <a:ext cx="838200" cy="365760"/>
          </a:xfrm>
        </p:spPr>
        <p:txBody>
          <a:bodyPr rtlCol="1"/>
          <a:lstStyle>
            <a:lvl1pPr algn="r" rtl="1">
              <a:defRPr>
                <a:cs typeface="+mj-cs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763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556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3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432233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281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776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53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129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/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143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587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/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02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/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25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31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74664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762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32081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83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844551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14760"/>
            <a:ext cx="258922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l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16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  <p:sldLayoutId id="2147483755" r:id="rId45"/>
    <p:sldLayoutId id="2147483756" r:id="rId46"/>
    <p:sldLayoutId id="2147483757" r:id="rId47"/>
    <p:sldLayoutId id="2147483758" r:id="rId48"/>
  </p:sldLayoutIdLst>
  <p:transition spd="med"/>
  <p:txStyles>
    <p:titleStyle>
      <a:lvl1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5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yam.com/alayam/multaqa/574444/News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3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46DFE408-A64A-7E89-5733-F0BC09A7C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45" y="111031"/>
            <a:ext cx="11611155" cy="65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7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أهمية العمل التطوعي - موضوع">
            <a:extLst>
              <a:ext uri="{FF2B5EF4-FFF2-40B4-BE49-F238E27FC236}">
                <a16:creationId xmlns:a16="http://schemas.microsoft.com/office/drawing/2014/main" id="{34BA9E55-E1BF-4EEF-8B3A-8F1157376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77" y="1699846"/>
            <a:ext cx="8206154" cy="372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141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العمل التطوعي في الكويت ما بين المميزات والتحديات | نون بوست">
            <a:extLst>
              <a:ext uri="{FF2B5EF4-FFF2-40B4-BE49-F238E27FC236}">
                <a16:creationId xmlns:a16="http://schemas.microsoft.com/office/drawing/2014/main" id="{707C9C89-F2BA-4597-8B12-F65E9396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07" y="1805355"/>
            <a:ext cx="8135816" cy="369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5754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acebook">
            <a:extLst>
              <a:ext uri="{FF2B5EF4-FFF2-40B4-BE49-F238E27FC236}">
                <a16:creationId xmlns:a16="http://schemas.microsoft.com/office/drawing/2014/main" id="{2B12CEBC-3C3C-4B8A-A3E2-486CB9161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69" y="1691237"/>
            <a:ext cx="6054237" cy="347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27616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27A2FEC-E551-4DAF-BDB9-A6CBB8599E5E}"/>
              </a:ext>
            </a:extLst>
          </p:cNvPr>
          <p:cNvSpPr/>
          <p:nvPr/>
        </p:nvSpPr>
        <p:spPr>
          <a:xfrm>
            <a:off x="3797341" y="1784239"/>
            <a:ext cx="4301706" cy="15786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480595A-BAA9-4580-9A2D-049D8EB33BEE}"/>
              </a:ext>
            </a:extLst>
          </p:cNvPr>
          <p:cNvSpPr/>
          <p:nvPr/>
        </p:nvSpPr>
        <p:spPr>
          <a:xfrm>
            <a:off x="3914171" y="2289499"/>
            <a:ext cx="3485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العمل التطوعي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8C658285-01AE-4309-A8AE-611BE39D6B6B}"/>
              </a:ext>
            </a:extLst>
          </p:cNvPr>
          <p:cNvSpPr/>
          <p:nvPr/>
        </p:nvSpPr>
        <p:spPr>
          <a:xfrm>
            <a:off x="9035117" y="1337900"/>
            <a:ext cx="2478657" cy="1828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372EBE2F-6C17-4323-9AB8-E037F18D6F52}"/>
              </a:ext>
            </a:extLst>
          </p:cNvPr>
          <p:cNvSpPr/>
          <p:nvPr/>
        </p:nvSpPr>
        <p:spPr>
          <a:xfrm>
            <a:off x="8526161" y="4129930"/>
            <a:ext cx="2987613" cy="1828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9E85EDA0-E941-4377-A024-9EF441DE3121}"/>
              </a:ext>
            </a:extLst>
          </p:cNvPr>
          <p:cNvSpPr/>
          <p:nvPr/>
        </p:nvSpPr>
        <p:spPr>
          <a:xfrm>
            <a:off x="926557" y="4293233"/>
            <a:ext cx="2987614" cy="1828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933F728C-B158-4A07-B2A8-8F2653C33ED9}"/>
              </a:ext>
            </a:extLst>
          </p:cNvPr>
          <p:cNvSpPr/>
          <p:nvPr/>
        </p:nvSpPr>
        <p:spPr>
          <a:xfrm>
            <a:off x="80516" y="1487528"/>
            <a:ext cx="3036497" cy="1828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1D7AC89-B238-4F0F-9AD4-F9FFFDD1EEA0}"/>
              </a:ext>
            </a:extLst>
          </p:cNvPr>
          <p:cNvSpPr/>
          <p:nvPr/>
        </p:nvSpPr>
        <p:spPr>
          <a:xfrm>
            <a:off x="8450573" y="1713691"/>
            <a:ext cx="34243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chemeClr val="accent4"/>
                </a:solidFill>
                <a:effectLst/>
              </a:rPr>
              <a:t>مفهوم العمل </a:t>
            </a:r>
          </a:p>
          <a:p>
            <a:pPr algn="ctr"/>
            <a:r>
              <a:rPr lang="ar-SA" sz="3200" b="1" cap="none" spc="0" dirty="0">
                <a:ln/>
                <a:solidFill>
                  <a:schemeClr val="accent4"/>
                </a:solidFill>
                <a:effectLst/>
              </a:rPr>
              <a:t>التطوعي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25C0C7F-7C14-4396-917F-85D57035BE73}"/>
              </a:ext>
            </a:extLst>
          </p:cNvPr>
          <p:cNvSpPr/>
          <p:nvPr/>
        </p:nvSpPr>
        <p:spPr>
          <a:xfrm>
            <a:off x="8340543" y="4325788"/>
            <a:ext cx="34243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rtl="0"/>
            <a:r>
              <a:rPr lang="ar-SA" sz="3200" b="1" cap="none" spc="0" dirty="0">
                <a:ln/>
                <a:solidFill>
                  <a:schemeClr val="accent4"/>
                </a:solidFill>
                <a:effectLst/>
              </a:rPr>
              <a:t>أهمية العمل </a:t>
            </a:r>
          </a:p>
          <a:p>
            <a:pPr algn="ctr" rtl="0"/>
            <a:r>
              <a:rPr lang="ar-SA" sz="3200" b="1" dirty="0">
                <a:ln/>
                <a:solidFill>
                  <a:schemeClr val="accent4"/>
                </a:solidFill>
              </a:rPr>
              <a:t>التطوعي</a:t>
            </a:r>
            <a:endParaRPr lang="ar-SA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BD4A267-F2DB-4267-B412-2F0EEA346F21}"/>
              </a:ext>
            </a:extLst>
          </p:cNvPr>
          <p:cNvSpPr/>
          <p:nvPr/>
        </p:nvSpPr>
        <p:spPr>
          <a:xfrm>
            <a:off x="595069" y="4661713"/>
            <a:ext cx="34243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chemeClr val="accent4"/>
                </a:solidFill>
                <a:effectLst/>
              </a:rPr>
              <a:t>علاقتي بالعمل </a:t>
            </a:r>
          </a:p>
          <a:p>
            <a:pPr algn="ctr"/>
            <a:r>
              <a:rPr lang="ar-SA" sz="3200" b="1" dirty="0">
                <a:ln/>
                <a:solidFill>
                  <a:schemeClr val="accent4"/>
                </a:solidFill>
              </a:rPr>
              <a:t>التطوعي</a:t>
            </a:r>
            <a:endParaRPr lang="ar-SA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2E65482-EBDE-4E05-BFA5-436FD2C78509}"/>
              </a:ext>
            </a:extLst>
          </p:cNvPr>
          <p:cNvSpPr/>
          <p:nvPr/>
        </p:nvSpPr>
        <p:spPr>
          <a:xfrm>
            <a:off x="-140511" y="1787920"/>
            <a:ext cx="34243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dirty="0">
                <a:ln/>
                <a:solidFill>
                  <a:schemeClr val="accent4"/>
                </a:solidFill>
              </a:rPr>
              <a:t>نصيحتي لصديقتي</a:t>
            </a:r>
          </a:p>
          <a:p>
            <a:pPr algn="ctr"/>
            <a:r>
              <a:rPr lang="ar-SA" sz="3200" b="1" cap="none" spc="0" dirty="0">
                <a:ln/>
                <a:solidFill>
                  <a:schemeClr val="accent4"/>
                </a:solidFill>
                <a:effectLst/>
              </a:rPr>
              <a:t>حول العمل التطوعي</a:t>
            </a:r>
          </a:p>
        </p:txBody>
      </p: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AA898ECB-52CA-4B0A-9195-CC56C71349D8}"/>
              </a:ext>
            </a:extLst>
          </p:cNvPr>
          <p:cNvCxnSpPr>
            <a:cxnSpLocks/>
            <a:stCxn id="3" idx="3"/>
            <a:endCxn id="4" idx="2"/>
          </p:cNvCxnSpPr>
          <p:nvPr/>
        </p:nvCxnSpPr>
        <p:spPr>
          <a:xfrm flipV="1">
            <a:off x="8099047" y="2252300"/>
            <a:ext cx="936070" cy="3212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3A8042E3-B5E5-4527-8186-635FC342A89B}"/>
              </a:ext>
            </a:extLst>
          </p:cNvPr>
          <p:cNvCxnSpPr>
            <a:cxnSpLocks/>
          </p:cNvCxnSpPr>
          <p:nvPr/>
        </p:nvCxnSpPr>
        <p:spPr>
          <a:xfrm>
            <a:off x="7285727" y="3429000"/>
            <a:ext cx="1570726" cy="11372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09DFF08E-EE0B-45E4-ADF4-61A2D409C967}"/>
              </a:ext>
            </a:extLst>
          </p:cNvPr>
          <p:cNvCxnSpPr>
            <a:cxnSpLocks/>
          </p:cNvCxnSpPr>
          <p:nvPr/>
        </p:nvCxnSpPr>
        <p:spPr>
          <a:xfrm flipH="1">
            <a:off x="3283789" y="3358551"/>
            <a:ext cx="811930" cy="1098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AF63246C-F29A-4EDE-AB7D-FA440D0BE4B8}"/>
              </a:ext>
            </a:extLst>
          </p:cNvPr>
          <p:cNvCxnSpPr>
            <a:cxnSpLocks/>
          </p:cNvCxnSpPr>
          <p:nvPr/>
        </p:nvCxnSpPr>
        <p:spPr>
          <a:xfrm flipH="1" flipV="1">
            <a:off x="3233469" y="2451340"/>
            <a:ext cx="499416" cy="1178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4CB653DA-6288-4564-9A7A-44B261FA881B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5849484" y="3345081"/>
            <a:ext cx="97685" cy="15193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86191A8B-6DB9-4E01-A709-5129FEDC14DE}"/>
              </a:ext>
            </a:extLst>
          </p:cNvPr>
          <p:cNvSpPr/>
          <p:nvPr/>
        </p:nvSpPr>
        <p:spPr>
          <a:xfrm>
            <a:off x="4700593" y="4864397"/>
            <a:ext cx="2493151" cy="1828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41B7F6D-136C-4303-ABBA-841CA4C0E464}"/>
              </a:ext>
            </a:extLst>
          </p:cNvPr>
          <p:cNvSpPr/>
          <p:nvPr/>
        </p:nvSpPr>
        <p:spPr>
          <a:xfrm>
            <a:off x="4323128" y="5337202"/>
            <a:ext cx="34243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chemeClr val="accent4"/>
                </a:solidFill>
                <a:effectLst/>
              </a:rPr>
              <a:t>أشكال العمل </a:t>
            </a:r>
          </a:p>
          <a:p>
            <a:pPr algn="ctr"/>
            <a:r>
              <a:rPr lang="ar-SA" sz="3200" b="1" dirty="0">
                <a:ln/>
                <a:solidFill>
                  <a:schemeClr val="accent4"/>
                </a:solidFill>
              </a:rPr>
              <a:t>التطوعي</a:t>
            </a:r>
            <a:endParaRPr lang="ar-SA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9A3CABB-7973-4AFC-BA7B-9AC7E76B3748}"/>
              </a:ext>
            </a:extLst>
          </p:cNvPr>
          <p:cNvSpPr txBox="1"/>
          <p:nvPr/>
        </p:nvSpPr>
        <p:spPr>
          <a:xfrm>
            <a:off x="-581009" y="1025793"/>
            <a:ext cx="12192000" cy="5765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KW" sz="1800" b="1" dirty="0">
                <a:effectLst/>
              </a:rPr>
              <a:t>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KW" sz="1800" b="1" dirty="0">
                <a:effectLst/>
              </a:rPr>
              <a:t>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ar-KW" b="1" dirty="0">
              <a:solidFill>
                <a:srgbClr val="FF0000"/>
              </a:solidFill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ar-KW" sz="2400" b="1" dirty="0">
              <a:solidFill>
                <a:srgbClr val="FF0000"/>
              </a:solidFill>
              <a:effectLst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ar-KW" sz="2400" b="1" dirty="0">
              <a:solidFill>
                <a:srgbClr val="FF0000"/>
              </a:solidFill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ar-KW" dirty="0">
                <a:effectLst/>
              </a:rPr>
              <a:t>العمل التطوعي ..........................................................................................................................................................................</a:t>
            </a: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ar-KW" dirty="0"/>
              <a:t>............................................................................................................................................................................................</a:t>
            </a:r>
            <a:endParaRPr lang="ar-KW" dirty="0">
              <a:effectLst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ar-KW" dirty="0">
                <a:effectLst/>
              </a:rPr>
              <a:t>وللعمل التطوعي أهمية كبيرة......................................................................................................................................................</a:t>
            </a: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ar-KW" dirty="0"/>
              <a:t>................................................................................................................................</a:t>
            </a:r>
            <a:r>
              <a:rPr lang="ar-KW" dirty="0">
                <a:effectLst/>
              </a:rPr>
              <a:t>......................</a:t>
            </a:r>
            <a:r>
              <a:rPr lang="ar-KW" dirty="0"/>
              <a:t>...................................</a:t>
            </a: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ar-KW" dirty="0">
                <a:effectLst/>
              </a:rPr>
              <a:t>وأشكال العمل التطوعي......................................................................................................................................................</a:t>
            </a: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ar-KW" dirty="0">
                <a:effectLst/>
              </a:rPr>
              <a:t>علاقتي بالعمل التطوعي ...............................................................................................</a:t>
            </a:r>
            <a:r>
              <a:rPr lang="ar-KW" dirty="0"/>
              <a:t>........................................................</a:t>
            </a:r>
            <a:endParaRPr lang="ar-KW" dirty="0">
              <a:effectLst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ar-KW" dirty="0">
                <a:effectLst/>
              </a:rPr>
              <a:t>لذا أنصحكن يا صديقاتي ........................................................................................................................................................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2187AA8-E59A-4269-BAF7-D668273D7ED9}"/>
              </a:ext>
            </a:extLst>
          </p:cNvPr>
          <p:cNvSpPr/>
          <p:nvPr/>
        </p:nvSpPr>
        <p:spPr>
          <a:xfrm>
            <a:off x="5778336" y="101817"/>
            <a:ext cx="30348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العمل التطوعي </a:t>
            </a:r>
            <a:endParaRPr lang="ar-SA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3F41554-4ABE-4A21-A631-8939BDAD4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399478" cy="2093843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0C94B51-A1A3-442F-94B0-0AF3112D0B5C}"/>
              </a:ext>
            </a:extLst>
          </p:cNvPr>
          <p:cNvSpPr/>
          <p:nvPr/>
        </p:nvSpPr>
        <p:spPr>
          <a:xfrm>
            <a:off x="2492403" y="939395"/>
            <a:ext cx="9223513" cy="6130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KW" sz="2400" b="1" dirty="0"/>
              <a:t>أكتب خمس فقرات عن العمل التطوعي في لغة سليمة مترابطة ، مراعية المحاور السابقة .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6EB76EAC-9B84-465D-82BE-60A3210DD899}"/>
              </a:ext>
            </a:extLst>
          </p:cNvPr>
          <p:cNvSpPr/>
          <p:nvPr/>
        </p:nvSpPr>
        <p:spPr>
          <a:xfrm>
            <a:off x="4174436" y="1552399"/>
            <a:ext cx="3790120" cy="7627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</a:rPr>
              <a:t>العمل التطوعي</a:t>
            </a:r>
          </a:p>
        </p:txBody>
      </p:sp>
      <p:sp>
        <p:nvSpPr>
          <p:cNvPr id="10" name="مخطط انسيابي: معالجة 9">
            <a:extLst>
              <a:ext uri="{FF2B5EF4-FFF2-40B4-BE49-F238E27FC236}">
                <a16:creationId xmlns:a16="http://schemas.microsoft.com/office/drawing/2014/main" id="{8D663847-3E01-4E47-9895-F3174942AC69}"/>
              </a:ext>
            </a:extLst>
          </p:cNvPr>
          <p:cNvSpPr/>
          <p:nvPr/>
        </p:nvSpPr>
        <p:spPr>
          <a:xfrm>
            <a:off x="9943281" y="2389977"/>
            <a:ext cx="1795670" cy="612648"/>
          </a:xfrm>
          <a:prstGeom prst="flowChartProcess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solidFill>
                  <a:srgbClr val="0070C0"/>
                </a:solidFill>
              </a:rPr>
              <a:t>مفهوم العمل التطوعي</a:t>
            </a:r>
          </a:p>
        </p:txBody>
      </p:sp>
      <p:sp>
        <p:nvSpPr>
          <p:cNvPr id="12" name="مخطط انسيابي: معالجة 11">
            <a:extLst>
              <a:ext uri="{FF2B5EF4-FFF2-40B4-BE49-F238E27FC236}">
                <a16:creationId xmlns:a16="http://schemas.microsoft.com/office/drawing/2014/main" id="{B1ACAD8F-D296-40B9-90D8-4DD5990EFBEF}"/>
              </a:ext>
            </a:extLst>
          </p:cNvPr>
          <p:cNvSpPr/>
          <p:nvPr/>
        </p:nvSpPr>
        <p:spPr>
          <a:xfrm>
            <a:off x="7525056" y="2377231"/>
            <a:ext cx="2266599" cy="612648"/>
          </a:xfrm>
          <a:prstGeom prst="flowChartProcess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solidFill>
                  <a:srgbClr val="0070C0"/>
                </a:solidFill>
              </a:rPr>
              <a:t>أهمية العمل التطوعي </a:t>
            </a:r>
          </a:p>
        </p:txBody>
      </p:sp>
      <p:sp>
        <p:nvSpPr>
          <p:cNvPr id="13" name="مخطط انسيابي: معالجة 12">
            <a:extLst>
              <a:ext uri="{FF2B5EF4-FFF2-40B4-BE49-F238E27FC236}">
                <a16:creationId xmlns:a16="http://schemas.microsoft.com/office/drawing/2014/main" id="{EE75DAA5-7F9D-4836-AFCA-BDC3CEEC53A9}"/>
              </a:ext>
            </a:extLst>
          </p:cNvPr>
          <p:cNvSpPr/>
          <p:nvPr/>
        </p:nvSpPr>
        <p:spPr>
          <a:xfrm>
            <a:off x="5328548" y="2389977"/>
            <a:ext cx="2044883" cy="612648"/>
          </a:xfrm>
          <a:prstGeom prst="flowChartProcess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solidFill>
                  <a:srgbClr val="0070C0"/>
                </a:solidFill>
              </a:rPr>
              <a:t>أشكال العمل التطوعي</a:t>
            </a:r>
          </a:p>
        </p:txBody>
      </p:sp>
      <p:sp>
        <p:nvSpPr>
          <p:cNvPr id="14" name="مخطط انسيابي: معالجة 13">
            <a:extLst>
              <a:ext uri="{FF2B5EF4-FFF2-40B4-BE49-F238E27FC236}">
                <a16:creationId xmlns:a16="http://schemas.microsoft.com/office/drawing/2014/main" id="{5B5CDE4C-D80D-47D9-A56C-A465F05EBCDE}"/>
              </a:ext>
            </a:extLst>
          </p:cNvPr>
          <p:cNvSpPr/>
          <p:nvPr/>
        </p:nvSpPr>
        <p:spPr>
          <a:xfrm>
            <a:off x="3098188" y="2381311"/>
            <a:ext cx="2018974" cy="612648"/>
          </a:xfrm>
          <a:prstGeom prst="flowChartProcess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solidFill>
                  <a:srgbClr val="0070C0"/>
                </a:solidFill>
              </a:rPr>
              <a:t>علاقتي بالعمل التطوعي</a:t>
            </a:r>
          </a:p>
        </p:txBody>
      </p:sp>
      <p:sp>
        <p:nvSpPr>
          <p:cNvPr id="15" name="مخطط انسيابي: معالجة 14">
            <a:extLst>
              <a:ext uri="{FF2B5EF4-FFF2-40B4-BE49-F238E27FC236}">
                <a16:creationId xmlns:a16="http://schemas.microsoft.com/office/drawing/2014/main" id="{3A2966E4-9E20-4994-A7D4-B34A1DB7814B}"/>
              </a:ext>
            </a:extLst>
          </p:cNvPr>
          <p:cNvSpPr/>
          <p:nvPr/>
        </p:nvSpPr>
        <p:spPr>
          <a:xfrm>
            <a:off x="581009" y="2377231"/>
            <a:ext cx="2305793" cy="612648"/>
          </a:xfrm>
          <a:prstGeom prst="flowChartProcess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solidFill>
                  <a:srgbClr val="0070C0"/>
                </a:solidFill>
              </a:rPr>
              <a:t>نصيحتي لأصدقائي حول العمل التطوعي</a:t>
            </a:r>
          </a:p>
        </p:txBody>
      </p:sp>
    </p:spTree>
    <p:extLst>
      <p:ext uri="{BB962C8B-B14F-4D97-AF65-F5344CB8AC3E}">
        <p14:creationId xmlns:p14="http://schemas.microsoft.com/office/powerpoint/2010/main" val="190373038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3886599-456E-49ED-8F2D-BC90747C86AA}"/>
              </a:ext>
            </a:extLst>
          </p:cNvPr>
          <p:cNvSpPr txBox="1"/>
          <p:nvPr/>
        </p:nvSpPr>
        <p:spPr>
          <a:xfrm>
            <a:off x="785447" y="715992"/>
            <a:ext cx="11146322" cy="2577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KW" sz="40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الممارسة: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ar-KW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أكتب أربع فقرات عن العمل التطوعي في لغة سليمة مترابطة، مراعيةً المحاور السابقة</a:t>
            </a:r>
            <a:endParaRPr lang="ar-KW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A333285-0342-42AC-9828-57C5BADD9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5021" y="3381824"/>
            <a:ext cx="4470602" cy="33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771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9A3CABB-7973-4AFC-BA7B-9AC7E76B3748}"/>
              </a:ext>
            </a:extLst>
          </p:cNvPr>
          <p:cNvSpPr txBox="1"/>
          <p:nvPr/>
        </p:nvSpPr>
        <p:spPr>
          <a:xfrm>
            <a:off x="-235527" y="84406"/>
            <a:ext cx="12427527" cy="6042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ar-KW" sz="1800" b="1" dirty="0">
                <a:effectLst/>
              </a:rPr>
              <a:t>  </a:t>
            </a:r>
            <a:r>
              <a:rPr lang="ar-KW" sz="3600" b="1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العمل التطوعي </a:t>
            </a:r>
            <a:r>
              <a:rPr lang="ar-KW" sz="3600" b="1" dirty="0">
                <a:effectLst/>
              </a:rPr>
              <a:t>يعني تقديم يد العون والمساعدة للآخرين، وبذل الجهد لأجل عمل الخير ونشره في المجتمع دون انتظار أي جزاء .</a:t>
            </a:r>
          </a:p>
          <a:p>
            <a:pPr algn="r">
              <a:spcAft>
                <a:spcPts val="800"/>
              </a:spcAft>
            </a:pPr>
            <a:r>
              <a:rPr lang="ar-KW" sz="3600" b="1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وللعمل التطوعي أهمية كبيرة</a:t>
            </a:r>
            <a:r>
              <a:rPr lang="ar-KW" sz="3600" b="1" dirty="0">
                <a:solidFill>
                  <a:srgbClr val="002060"/>
                </a:solidFill>
                <a:effectLst/>
              </a:rPr>
              <a:t>، </a:t>
            </a:r>
            <a:r>
              <a:rPr lang="ar-KW" sz="3600" b="1" dirty="0">
                <a:solidFill>
                  <a:srgbClr val="7030A0"/>
                </a:solidFill>
                <a:effectLst/>
              </a:rPr>
              <a:t>فانتشار العمل التطوعي في المجتمع دليل على انفتاح أفراده على كل ما هو جميل ومفيد للآخرين.</a:t>
            </a:r>
            <a:r>
              <a:rPr lang="en-US" sz="3600" b="1" dirty="0">
                <a:solidFill>
                  <a:srgbClr val="7030A0"/>
                </a:solidFill>
                <a:effectLst/>
              </a:rPr>
              <a:t> </a:t>
            </a:r>
            <a:endParaRPr lang="ar-KW" sz="3600" b="1" dirty="0">
              <a:solidFill>
                <a:srgbClr val="7030A0"/>
              </a:solidFill>
            </a:endParaRPr>
          </a:p>
          <a:p>
            <a:pPr algn="r">
              <a:spcAft>
                <a:spcPts val="800"/>
              </a:spcAft>
            </a:pPr>
            <a:endParaRPr lang="ar-KW" sz="3600" b="1" dirty="0">
              <a:solidFill>
                <a:srgbClr val="FF0000"/>
              </a:solidFill>
              <a:effectLst/>
            </a:endParaRPr>
          </a:p>
          <a:p>
            <a:pPr algn="r">
              <a:spcAft>
                <a:spcPts val="800"/>
              </a:spcAft>
            </a:pPr>
            <a:r>
              <a:rPr lang="ar-KW" sz="3600" b="1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وأشكال العمل التطوعي</a:t>
            </a:r>
            <a:r>
              <a:rPr lang="ar-KW" sz="3600" b="1" dirty="0">
                <a:effectLst/>
                <a:highlight>
                  <a:srgbClr val="FFFF00"/>
                </a:highlight>
              </a:rPr>
              <a:t> </a:t>
            </a:r>
            <a:r>
              <a:rPr lang="ar-KW" sz="3600" b="1" dirty="0">
                <a:effectLst/>
              </a:rPr>
              <a:t>كثيرة ومتعددة مثل مساعدة الآخرين في إنجاز أعمالهم، </a:t>
            </a:r>
            <a:r>
              <a:rPr lang="ar-KW" sz="3600" b="1" dirty="0"/>
              <a:t>وتنظيف الشواطئ</a:t>
            </a:r>
            <a:r>
              <a:rPr lang="ar-KW" sz="3600" b="1" dirty="0">
                <a:effectLst/>
              </a:rPr>
              <a:t>.</a:t>
            </a:r>
            <a:endParaRPr lang="en-US" sz="2800" b="1" dirty="0">
              <a:effectLst/>
            </a:endParaRPr>
          </a:p>
          <a:p>
            <a:pPr algn="r">
              <a:spcAft>
                <a:spcPts val="800"/>
              </a:spcAft>
            </a:pPr>
            <a:r>
              <a:rPr lang="ar-KW" sz="3600" b="1" dirty="0">
                <a:effectLst/>
              </a:rPr>
              <a:t>  </a:t>
            </a:r>
            <a:r>
              <a:rPr lang="ar-KW" sz="3600" b="1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علاقتي بالعمل التطوعي </a:t>
            </a:r>
            <a:r>
              <a:rPr lang="ar-KW" sz="3600" b="1" dirty="0">
                <a:solidFill>
                  <a:srgbClr val="7030A0"/>
                </a:solidFill>
                <a:effectLst/>
              </a:rPr>
              <a:t>علاقة قوية فإني أحب المبادرة دائمًا ومساعدة الآخرين؛ لأن ذلك يشعرني بالسعادة ؛ </a:t>
            </a:r>
            <a:r>
              <a:rPr lang="ar-KW" sz="3600" b="1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لذا أنصحكن يا صديقاتي</a:t>
            </a:r>
            <a:r>
              <a:rPr lang="ar-KW" sz="3600" b="1" dirty="0">
                <a:solidFill>
                  <a:srgbClr val="002060"/>
                </a:solidFill>
                <a:effectLst/>
                <a:highlight>
                  <a:srgbClr val="FFFF00"/>
                </a:highlight>
              </a:rPr>
              <a:t> </a:t>
            </a:r>
            <a:r>
              <a:rPr lang="ar-KW" sz="3600" b="1" dirty="0">
                <a:effectLst/>
              </a:rPr>
              <a:t>بالتطوع لعمل الخير لتسعدن في حياتكن وتكسبن الأجر والثواب من الله تعالى.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2483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9A3CABB-7973-4AFC-BA7B-9AC7E76B3748}"/>
              </a:ext>
            </a:extLst>
          </p:cNvPr>
          <p:cNvSpPr txBox="1"/>
          <p:nvPr/>
        </p:nvSpPr>
        <p:spPr>
          <a:xfrm>
            <a:off x="701614" y="939395"/>
            <a:ext cx="11490386" cy="5231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KW" sz="1800" b="1" dirty="0">
                <a:effectLst/>
              </a:rPr>
              <a:t>  </a:t>
            </a:r>
            <a:r>
              <a:rPr lang="ar-KW" sz="2400" b="1" dirty="0">
                <a:solidFill>
                  <a:srgbClr val="FF0000"/>
                </a:solidFill>
                <a:effectLst/>
              </a:rPr>
              <a:t>العمل التطوعي </a:t>
            </a:r>
            <a:r>
              <a:rPr lang="ar-KW" sz="2400" b="1" dirty="0">
                <a:effectLst/>
              </a:rPr>
              <a:t>يعني تقديم يد العون والمساعدة للآخرين، وبذل الجهد لأجل عمل الخير ونشره في المجتمع دون انتظار أي جزاء 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KW" sz="2400" b="1" dirty="0">
                <a:solidFill>
                  <a:srgbClr val="FF0000"/>
                </a:solidFill>
                <a:effectLst/>
              </a:rPr>
              <a:t>وللعمل التطوعي أهمية كبيرة</a:t>
            </a:r>
            <a:r>
              <a:rPr lang="ar-KW" sz="2400" b="1" dirty="0">
                <a:solidFill>
                  <a:schemeClr val="accent2">
                    <a:lumMod val="75000"/>
                  </a:schemeClr>
                </a:solidFill>
                <a:effectLst/>
              </a:rPr>
              <a:t>، فانتشار العمل التطوعي في المجتمع مؤشر على غلبة الخير فيه ، ودليل على انفتاح أفراده على كل ما هو جميل ومفيد للآخرين، ودليل على ازدهار المجتمع وتقدمه.</a:t>
            </a:r>
            <a:endParaRPr lang="ar-KW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US" b="1" u="sng" dirty="0">
              <a:effectLst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KW" sz="2400" b="1" dirty="0">
                <a:effectLst/>
              </a:rPr>
              <a:t>  </a:t>
            </a:r>
            <a:r>
              <a:rPr lang="ar-KW" sz="2400" b="1" dirty="0">
                <a:solidFill>
                  <a:srgbClr val="FF0000"/>
                </a:solidFill>
                <a:effectLst/>
              </a:rPr>
              <a:t>وأشكال العمل التطوعي</a:t>
            </a:r>
            <a:r>
              <a:rPr lang="ar-KW" sz="2400" b="1" dirty="0">
                <a:effectLst/>
              </a:rPr>
              <a:t> كثيرة ومتعددة، فالبعض يتطوع في مجال التعليم ، كأن نعلم الصغار أو الكبار  على مهارات أساسية في الحياة، ومن أشكاله أيضًا مساعدة الآخرين في إنجاز أعمالهم، ومن أشكاله أيضًا الدفاع عن الحقوق تطوعًا ودون انتظار أي أجر.</a:t>
            </a:r>
            <a:endParaRPr lang="en-US" b="1" dirty="0">
              <a:effectLst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KW" sz="2400" b="1" dirty="0">
                <a:effectLst/>
              </a:rPr>
              <a:t> 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KW" sz="2400" b="1" dirty="0">
                <a:solidFill>
                  <a:srgbClr val="FF0000"/>
                </a:solidFill>
                <a:effectLst/>
              </a:rPr>
              <a:t>علاقتي بالعمل التطوعي </a:t>
            </a:r>
            <a:r>
              <a:rPr lang="ar-KW" sz="2400" b="1" dirty="0">
                <a:solidFill>
                  <a:srgbClr val="002060"/>
                </a:solidFill>
                <a:effectLst/>
              </a:rPr>
              <a:t>علاقة قوية فإني أحب المبادرة دائمًا ومساعدة الآخرين؛ لأن ذلك يشعرني بالسعادة الغامرة حين أشاهد الابتسامة مرتسمة على وجوه من أساعدهم؛ </a:t>
            </a:r>
            <a:r>
              <a:rPr lang="ar-KW" sz="2400" b="1" dirty="0">
                <a:solidFill>
                  <a:srgbClr val="FF0000"/>
                </a:solidFill>
                <a:effectLst/>
              </a:rPr>
              <a:t>لذا أنصحكن يا صديقاتي</a:t>
            </a:r>
            <a:r>
              <a:rPr lang="ar-KW" sz="2400" b="1" dirty="0">
                <a:solidFill>
                  <a:srgbClr val="002060"/>
                </a:solidFill>
                <a:effectLst/>
              </a:rPr>
              <a:t> بالتطوع لعمل الخير لتسعدن في حياتكن وتكسبن الأجر والثواب من الله سبحانه وتعالى.</a:t>
            </a:r>
            <a:endParaRPr lang="en-US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2187AA8-E59A-4269-BAF7-D668273D7ED9}"/>
              </a:ext>
            </a:extLst>
          </p:cNvPr>
          <p:cNvSpPr/>
          <p:nvPr/>
        </p:nvSpPr>
        <p:spPr>
          <a:xfrm>
            <a:off x="5455331" y="101817"/>
            <a:ext cx="3680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العمل التطوعي 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3F41554-4ABE-4A21-A631-8939BDAD4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99478" cy="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773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داخلي, غرفة, حي, منضدة&#10;&#10;تم إنشاء الوصف تلقائياً">
            <a:extLst>
              <a:ext uri="{FF2B5EF4-FFF2-40B4-BE49-F238E27FC236}">
                <a16:creationId xmlns:a16="http://schemas.microsoft.com/office/drawing/2014/main" id="{4A1E1FDF-27DE-4AD5-9DB2-4A516E32F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2682"/>
            <a:ext cx="12182478" cy="7040207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745706C-68D8-47F8-B333-7A0575B3E7D8}"/>
              </a:ext>
            </a:extLst>
          </p:cNvPr>
          <p:cNvSpPr txBox="1"/>
          <p:nvPr/>
        </p:nvSpPr>
        <p:spPr>
          <a:xfrm>
            <a:off x="8496540" y="1975129"/>
            <a:ext cx="1109645" cy="5078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1350" dirty="0"/>
              <a:t>موضوع الدرس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84FFB1A-2405-40BD-8365-43A3DE798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608" y="1561889"/>
            <a:ext cx="685152" cy="68515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DAB8EE3-FBB4-442C-A548-35D8A2523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724" y="2182361"/>
            <a:ext cx="682230" cy="68223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BE2082C-3EF1-463B-B481-E10E070B2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150" y="1054593"/>
            <a:ext cx="685152" cy="68515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202F68-1D29-40F1-AE95-D6BDF14DAACB}"/>
              </a:ext>
            </a:extLst>
          </p:cNvPr>
          <p:cNvSpPr/>
          <p:nvPr/>
        </p:nvSpPr>
        <p:spPr>
          <a:xfrm>
            <a:off x="4353464" y="1852507"/>
            <a:ext cx="4200684" cy="522699"/>
          </a:xfrm>
          <a:prstGeom prst="rect">
            <a:avLst/>
          </a:prstGeom>
          <a:noFill/>
        </p:spPr>
        <p:txBody>
          <a:bodyPr wrap="square" lIns="91368" tIns="45684" rIns="91368" bIns="45684">
            <a:spAutoFit/>
          </a:bodyPr>
          <a:lstStyle/>
          <a:p>
            <a:pPr algn="ctr"/>
            <a:r>
              <a:rPr lang="ar-KW" sz="2797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العمل التطوعي ص52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48B6389-08C6-425F-9002-C0C6D3767E86}"/>
              </a:ext>
            </a:extLst>
          </p:cNvPr>
          <p:cNvSpPr txBox="1"/>
          <p:nvPr/>
        </p:nvSpPr>
        <p:spPr>
          <a:xfrm>
            <a:off x="8504864" y="2949400"/>
            <a:ext cx="1109645" cy="2998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1350" dirty="0"/>
              <a:t>معيار المنهج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836046C-9632-4C2A-8EB8-BEAF5C64C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652" y="2542119"/>
            <a:ext cx="685152" cy="685152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316FBC7-4B2D-4978-9B08-380B0B403B28}"/>
              </a:ext>
            </a:extLst>
          </p:cNvPr>
          <p:cNvSpPr/>
          <p:nvPr/>
        </p:nvSpPr>
        <p:spPr>
          <a:xfrm>
            <a:off x="4657493" y="2949400"/>
            <a:ext cx="3975215" cy="1200256"/>
          </a:xfrm>
          <a:prstGeom prst="rect">
            <a:avLst/>
          </a:prstGeom>
          <a:noFill/>
        </p:spPr>
        <p:txBody>
          <a:bodyPr wrap="square" lIns="91368" tIns="45684" rIns="91368" bIns="45684">
            <a:spAutoFit/>
          </a:bodyPr>
          <a:lstStyle/>
          <a:p>
            <a:pPr algn="ctr"/>
            <a:r>
              <a:rPr lang="ar-KW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3- 1 يكتب نصوصًا تتألف من فقرات يعبر فيها عن أفكاره عن موضوعات مناسبة </a:t>
            </a:r>
            <a:endParaRPr lang="ar-KW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CCCA01F-98C4-47EE-824B-515618A04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689" y="2375206"/>
            <a:ext cx="3573959" cy="46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992B570-3475-4DB1-B965-BD7D8AFA1525}"/>
              </a:ext>
            </a:extLst>
          </p:cNvPr>
          <p:cNvSpPr/>
          <p:nvPr/>
        </p:nvSpPr>
        <p:spPr>
          <a:xfrm>
            <a:off x="9158310" y="327652"/>
            <a:ext cx="2731838" cy="132343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التمهيد </a:t>
            </a:r>
            <a:endParaRPr lang="ar-SA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7767DD5-0C0D-493A-A5B0-B64FC3507105}"/>
              </a:ext>
            </a:extLst>
          </p:cNvPr>
          <p:cNvSpPr txBox="1"/>
          <p:nvPr/>
        </p:nvSpPr>
        <p:spPr>
          <a:xfrm>
            <a:off x="1069677" y="2173050"/>
            <a:ext cx="11005092" cy="76944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/>
            <a:r>
              <a:rPr lang="ar-KW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أتحدث بإيجاز عن موقفٍ تطوعت فيه للقيام بشيء مفيدٍ.</a:t>
            </a:r>
            <a:endParaRPr lang="ar-KW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1538A81-6B35-4277-B71A-A4F39B41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04" y="3915509"/>
            <a:ext cx="5692604" cy="27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794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4841FCF-7C92-413D-A939-3306AE8DDEAF}"/>
              </a:ext>
            </a:extLst>
          </p:cNvPr>
          <p:cNvSpPr/>
          <p:nvPr/>
        </p:nvSpPr>
        <p:spPr>
          <a:xfrm>
            <a:off x="3171722" y="235637"/>
            <a:ext cx="85860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</a:t>
            </a:r>
            <a:r>
              <a:rPr lang="ar-KW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تبادل الأفكار حول المحاور الآتية:</a:t>
            </a:r>
            <a:endParaRPr lang="ar-KW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219E9B4-09B8-4742-99A8-CFAADBE9DC69}"/>
              </a:ext>
            </a:extLst>
          </p:cNvPr>
          <p:cNvSpPr/>
          <p:nvPr/>
        </p:nvSpPr>
        <p:spPr>
          <a:xfrm>
            <a:off x="136235" y="1295559"/>
            <a:ext cx="10497259" cy="48839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KW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مفهوم العمل التطوعي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KW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أهمية العمل التطوعي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KW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أشكال العمل التطوعي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KW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علاقتي بالعمل التطوعي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KW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نصيحتي لصديقاتي حول العمل التطوعي</a:t>
            </a:r>
            <a:endParaRPr lang="ar-KW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428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مجموعة 3"/>
          <p:cNvGrpSpPr/>
          <p:nvPr/>
        </p:nvGrpSpPr>
        <p:grpSpPr>
          <a:xfrm>
            <a:off x="0" y="0"/>
            <a:ext cx="12192001" cy="6858001"/>
            <a:chOff x="0" y="0"/>
            <a:chExt cx="12192001" cy="6858001"/>
          </a:xfrm>
        </p:grpSpPr>
        <p:pic>
          <p:nvPicPr>
            <p:cNvPr id="564" name="Picture 4" descr="Picture 4"/>
            <p:cNvPicPr>
              <a:picLocks noChangeAspect="1"/>
            </p:cNvPicPr>
            <p:nvPr/>
          </p:nvPicPr>
          <p:blipFill>
            <a:blip r:embed="rId4"/>
            <a:srcRect b="7677"/>
            <a:stretch>
              <a:fillRect/>
            </a:stretch>
          </p:blipFill>
          <p:spPr>
            <a:xfrm>
              <a:off x="-1" y="-1"/>
              <a:ext cx="12192001" cy="685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67" name="Rectangle: Rounded Corners 25"/>
            <p:cNvGrpSpPr/>
            <p:nvPr/>
          </p:nvGrpSpPr>
          <p:grpSpPr>
            <a:xfrm>
              <a:off x="1" y="1"/>
              <a:ext cx="12192000" cy="6858000"/>
              <a:chOff x="0" y="0"/>
              <a:chExt cx="12191999" cy="6857999"/>
            </a:xfrm>
          </p:grpSpPr>
          <p:sp>
            <p:nvSpPr>
              <p:cNvPr id="565" name="مستطيل مستدير الزوايا"/>
              <p:cNvSpPr/>
              <p:nvPr/>
            </p:nvSpPr>
            <p:spPr>
              <a:xfrm>
                <a:off x="0" y="0"/>
                <a:ext cx="12192001" cy="685800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60000"/>
                </a:srgbClr>
              </a:solidFill>
              <a:ln w="12700" cap="flat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46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+++++++"/>
              <p:cNvSpPr txBox="1"/>
              <p:nvPr/>
            </p:nvSpPr>
            <p:spPr>
              <a:xfrm>
                <a:off x="386850" y="3116406"/>
                <a:ext cx="11418300" cy="625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46">
                  <a:defRPr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914446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+++++++</a:t>
                </a:r>
              </a:p>
            </p:txBody>
          </p:sp>
        </p:grpSp>
      </p:grpSp>
      <p:pic>
        <p:nvPicPr>
          <p:cNvPr id="569" name="Teddy Bear Teddy Bear Turn Around Song Kids Rhymes (mp3cut.net)" descr="Teddy Bear Teddy Bear Turn Around Song Kids Rhymes (mp3cut.net)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684" y="5379237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Picture 3" descr="Picture 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-3"/>
            <a:ext cx="12192001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TextBox 6"/>
          <p:cNvSpPr txBox="1"/>
          <p:nvPr/>
        </p:nvSpPr>
        <p:spPr>
          <a:xfrm>
            <a:off x="1575592" y="4793219"/>
            <a:ext cx="9404794" cy="1729892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94" tIns="24394" rIns="24394" bIns="24394">
            <a:spAutoFit/>
          </a:bodyPr>
          <a:lstStyle>
            <a:lvl1pPr defTabSz="683075">
              <a:defRPr sz="3200" b="1">
                <a:latin typeface="Aref Ruqaa"/>
                <a:ea typeface="Aref Ruqaa"/>
                <a:cs typeface="Aref Ruqaa"/>
                <a:sym typeface="Aref Ruqaa"/>
              </a:defRPr>
            </a:lvl1pPr>
          </a:lstStyle>
          <a:p>
            <a:pPr marL="0" marR="0" lvl="0" indent="0" algn="r" defTabSz="683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ef Ruqaa"/>
                <a:sym typeface="Aref Ruqaa"/>
              </a:rPr>
              <a:t>- هيا نفكر ونجيب عن أسئلة الكتاب المدرسي من خلال رسالة ساعي البريد بالضغط على الرسالة  ومن ثم الضغط لإظهار الإجابة:</a:t>
            </a:r>
          </a:p>
        </p:txBody>
      </p:sp>
      <p:pic>
        <p:nvPicPr>
          <p:cNvPr id="572" name="Picture 4" descr="Picture 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0091431" y="1760503"/>
            <a:ext cx="1922319" cy="1177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5" fill="hold"/>
                                        <p:tgtEl>
                                          <p:spTgt spid="5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6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إجابة صحيحة" descr="إجابة صحيحة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0831" y="5788540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Rectangle: Rounded Corners 25"/>
          <p:cNvSpPr/>
          <p:nvPr/>
        </p:nvSpPr>
        <p:spPr>
          <a:xfrm>
            <a:off x="0" y="146393"/>
            <a:ext cx="12129941" cy="6711609"/>
          </a:xfrm>
          <a:prstGeom prst="roundRect">
            <a:avLst>
              <a:gd name="adj" fmla="val 16667"/>
            </a:avLst>
          </a:prstGeom>
          <a:solidFill>
            <a:srgbClr val="FFFFFF">
              <a:alpha val="60000"/>
            </a:srgbClr>
          </a:solidFill>
          <a:ln w="1270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2" name="Open envelope"/>
          <p:cNvSpPr/>
          <p:nvPr/>
        </p:nvSpPr>
        <p:spPr>
          <a:xfrm rot="10800000" flipH="1" flipV="1">
            <a:off x="4432300" y="3862387"/>
            <a:ext cx="3094038" cy="877888"/>
          </a:xfrm>
          <a:prstGeom prst="triangle">
            <a:avLst/>
          </a:prstGeom>
          <a:gradFill>
            <a:gsLst>
              <a:gs pos="0">
                <a:srgbClr val="EA005F"/>
              </a:gs>
              <a:gs pos="100000">
                <a:srgbClr val="FF3F8D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3" name="Rectangle 32"/>
          <p:cNvSpPr/>
          <p:nvPr/>
        </p:nvSpPr>
        <p:spPr>
          <a:xfrm>
            <a:off x="4446587" y="4740275"/>
            <a:ext cx="3092452" cy="1652590"/>
          </a:xfrm>
          <a:prstGeom prst="rect">
            <a:avLst/>
          </a:prstGeom>
          <a:gradFill>
            <a:gsLst>
              <a:gs pos="55000">
                <a:srgbClr val="FFFFFF"/>
              </a:gs>
              <a:gs pos="85825">
                <a:srgbClr val="FFFFB9"/>
              </a:gs>
              <a:gs pos="100000">
                <a:srgbClr val="FF3F8D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4" name="Isosceles Triangle 33"/>
          <p:cNvSpPr/>
          <p:nvPr/>
        </p:nvSpPr>
        <p:spPr>
          <a:xfrm rot="5400000" flipH="1">
            <a:off x="5841819" y="3130834"/>
            <a:ext cx="2547059" cy="209156"/>
          </a:xfrm>
          <a:prstGeom prst="triangl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612" name="Group 34"/>
          <p:cNvGrpSpPr/>
          <p:nvPr/>
        </p:nvGrpSpPr>
        <p:grpSpPr>
          <a:xfrm>
            <a:off x="4772023" y="688973"/>
            <a:ext cx="2336802" cy="5092705"/>
            <a:chOff x="0" y="0"/>
            <a:chExt cx="2336800" cy="5092704"/>
          </a:xfrm>
        </p:grpSpPr>
        <p:grpSp>
          <p:nvGrpSpPr>
            <p:cNvPr id="609" name="Group 35"/>
            <p:cNvGrpSpPr/>
            <p:nvPr/>
          </p:nvGrpSpPr>
          <p:grpSpPr>
            <a:xfrm>
              <a:off x="0" y="-1"/>
              <a:ext cx="2336801" cy="5092706"/>
              <a:chOff x="0" y="0"/>
              <a:chExt cx="2336800" cy="5092704"/>
            </a:xfrm>
          </p:grpSpPr>
          <p:sp>
            <p:nvSpPr>
              <p:cNvPr id="605" name="Rectangle 40"/>
              <p:cNvSpPr/>
              <p:nvPr/>
            </p:nvSpPr>
            <p:spPr>
              <a:xfrm>
                <a:off x="0" y="3819527"/>
                <a:ext cx="2336801" cy="12731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Rectangle 41"/>
              <p:cNvSpPr/>
              <p:nvPr/>
            </p:nvSpPr>
            <p:spPr>
              <a:xfrm>
                <a:off x="0" y="2546351"/>
                <a:ext cx="2336801" cy="1273178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Rectangle 42"/>
              <p:cNvSpPr/>
              <p:nvPr/>
            </p:nvSpPr>
            <p:spPr>
              <a:xfrm>
                <a:off x="0" y="1273175"/>
                <a:ext cx="2336801" cy="12731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Rectangle 43"/>
              <p:cNvSpPr/>
              <p:nvPr/>
            </p:nvSpPr>
            <p:spPr>
              <a:xfrm>
                <a:off x="0" y="-1"/>
                <a:ext cx="2336801" cy="1273177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0" name="TextBox 36"/>
            <p:cNvSpPr txBox="1"/>
            <p:nvPr/>
          </p:nvSpPr>
          <p:spPr>
            <a:xfrm>
              <a:off x="493395" y="80962"/>
              <a:ext cx="1173799" cy="828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algn="ctr">
                <a:defRPr sz="4800">
                  <a:solidFill>
                    <a:srgbClr val="80808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 </a:t>
              </a:r>
            </a:p>
          </p:txBody>
        </p:sp>
        <p:sp>
          <p:nvSpPr>
            <p:cNvPr id="611" name="TextBox 37"/>
            <p:cNvSpPr txBox="1"/>
            <p:nvPr/>
          </p:nvSpPr>
          <p:spPr>
            <a:xfrm>
              <a:off x="0" y="1326187"/>
              <a:ext cx="2134028" cy="3177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r" defTabSz="914400" rtl="0" eaLnBrk="1" fontAlgn="auto" latinLnBrk="0" hangingPunct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r>
                <a:rPr kumimoji="0" lang="ar-KW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alibri"/>
                  <a:cs typeface="Calibri"/>
                  <a:sym typeface="Calibri"/>
                </a:rPr>
                <a:t>ما هو العمل التطوعي ؟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613" name="Isosceles Triangle 44">
            <a:hlinkClick r:id="rId6" action="ppaction://hlinksldjump"/>
          </p:cNvPr>
          <p:cNvSpPr/>
          <p:nvPr/>
        </p:nvSpPr>
        <p:spPr>
          <a:xfrm rot="5400000">
            <a:off x="4393407" y="4793455"/>
            <a:ext cx="1652590" cy="1546227"/>
          </a:xfrm>
          <a:prstGeom prst="triangle">
            <a:avLst/>
          </a:prstGeom>
          <a:solidFill>
            <a:srgbClr val="FF0066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14" name="Isosceles Triangle 45">
            <a:hlinkClick r:id="rId6" action="ppaction://hlinksldjump"/>
          </p:cNvPr>
          <p:cNvSpPr/>
          <p:nvPr/>
        </p:nvSpPr>
        <p:spPr>
          <a:xfrm rot="5400000" flipH="1" flipV="1">
            <a:off x="5939632" y="4793455"/>
            <a:ext cx="1652590" cy="1546227"/>
          </a:xfrm>
          <a:prstGeom prst="triangle">
            <a:avLst/>
          </a:prstGeom>
          <a:solidFill>
            <a:srgbClr val="FF0066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15" name="Isosceles Triangle 46"/>
          <p:cNvSpPr/>
          <p:nvPr/>
        </p:nvSpPr>
        <p:spPr>
          <a:xfrm rot="10800000" flipH="1" flipV="1">
            <a:off x="4446587" y="5516562"/>
            <a:ext cx="3092453" cy="876303"/>
          </a:xfrm>
          <a:prstGeom prst="triangle">
            <a:avLst/>
          </a:prstGeom>
          <a:solidFill>
            <a:srgbClr val="EA005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16" name="Closed Evvelope Pink"/>
          <p:cNvSpPr/>
          <p:nvPr/>
        </p:nvSpPr>
        <p:spPr>
          <a:xfrm rot="10800000" flipH="1">
            <a:off x="4446587" y="4740275"/>
            <a:ext cx="3092453" cy="876302"/>
          </a:xfrm>
          <a:prstGeom prst="triangle">
            <a:avLst/>
          </a:prstGeom>
          <a:solidFill>
            <a:srgbClr val="FF3F8D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17" name="Right Triangle 48"/>
          <p:cNvSpPr/>
          <p:nvPr/>
        </p:nvSpPr>
        <p:spPr>
          <a:xfrm rot="16200000" flipH="1" flipV="1">
            <a:off x="6545722" y="1375597"/>
            <a:ext cx="1200690" cy="87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18" name="IMG_0936.jpeg" descr="IMG_0936.jpe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7381" y="2391301"/>
            <a:ext cx="2336802" cy="41816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1" name="مستطيل: زوايا مستديرة 1"/>
          <p:cNvGrpSpPr/>
          <p:nvPr/>
        </p:nvGrpSpPr>
        <p:grpSpPr>
          <a:xfrm>
            <a:off x="2534049" y="170374"/>
            <a:ext cx="7810340" cy="1224947"/>
            <a:chOff x="0" y="-91480"/>
            <a:chExt cx="7810338" cy="1224946"/>
          </a:xfrm>
        </p:grpSpPr>
        <p:sp>
          <p:nvSpPr>
            <p:cNvPr id="619" name="مستطيل مستدير الزوايا"/>
            <p:cNvSpPr/>
            <p:nvPr/>
          </p:nvSpPr>
          <p:spPr>
            <a:xfrm>
              <a:off x="0" y="0"/>
              <a:ext cx="7810338" cy="1041986"/>
            </a:xfrm>
            <a:prstGeom prst="roundRect">
              <a:avLst>
                <a:gd name="adj" fmla="val 16667"/>
              </a:avLst>
            </a:prstGeom>
            <a:solidFill>
              <a:srgbClr val="FE0E6F"/>
            </a:solidFill>
            <a:ln w="25400" cap="flat">
              <a:solidFill>
                <a:srgbClr val="527E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00400" algn="l"/>
                </a:tabLst>
                <a:defRPr sz="1600"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620" name="- المقصود بالصالون الأدبي  : هو حجرة يجتمع فيها الأدباء وأهل المعرفة لتبادل الحديث والنقاش."/>
            <p:cNvSpPr/>
            <p:nvPr/>
          </p:nvSpPr>
          <p:spPr>
            <a:xfrm>
              <a:off x="63565" y="-91480"/>
              <a:ext cx="7683208" cy="122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marL="0" marR="0" lvl="0" indent="0" algn="r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00400" algn="l"/>
                </a:tabLst>
                <a:defRPr sz="2400" b="1">
                  <a:latin typeface="Cambria"/>
                  <a:ea typeface="Cambria"/>
                  <a:cs typeface="Cambria"/>
                  <a:sym typeface="Cambria"/>
                </a:defRPr>
              </a:pPr>
              <a:r>
                <a:rPr kumimoji="0" lang="ar-KW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Cambria"/>
                  <a:sym typeface="Cambria"/>
                </a:rPr>
                <a:t>العمل التطوعي هو تقديم المساعدة والعون والجهد من أجل العمل على تحقيق الخير في المجتمع .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hbar MT"/>
                <a:ea typeface="Akhbar MT"/>
                <a:cs typeface="Akhbar MT"/>
                <a:sym typeface="Akhbar M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46" fill="hold"/>
                                        <p:tgtEl>
                                          <p:spTgt spid="5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</p:cTn>
                <p:tgtEl>
                  <p:spTgt spid="599"/>
                </p:tgtEl>
              </p:cMediaNode>
            </p:audio>
          </p:childTnLst>
        </p:cTn>
      </p:par>
    </p:tnLst>
    <p:bldLst>
      <p:bldP spid="602" grpId="0" animBg="1" advAuto="0"/>
      <p:bldP spid="604" grpId="0" animBg="1" advAuto="0"/>
      <p:bldP spid="612" grpId="0" animBg="1" advAuto="0"/>
      <p:bldP spid="616" grpId="0" animBg="1" advAuto="0"/>
      <p:bldP spid="617" grpId="0" animBg="1" advAuto="0"/>
      <p:bldP spid="621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اجابة صحيحة احسنت احسنت" descr="اجابة صحيحة احسنت احسنت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5232" y="564991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4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5" name="Rectangle: Rounded Corners 25"/>
          <p:cNvSpPr/>
          <p:nvPr/>
        </p:nvSpPr>
        <p:spPr>
          <a:xfrm>
            <a:off x="0" y="146393"/>
            <a:ext cx="12129941" cy="6711609"/>
          </a:xfrm>
          <a:prstGeom prst="roundRect">
            <a:avLst>
              <a:gd name="adj" fmla="val 16667"/>
            </a:avLst>
          </a:prstGeom>
          <a:solidFill>
            <a:srgbClr val="FFFFFF">
              <a:alpha val="60000"/>
            </a:srgbClr>
          </a:solidFill>
          <a:ln w="1270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26" name="Open envelope"/>
          <p:cNvSpPr/>
          <p:nvPr/>
        </p:nvSpPr>
        <p:spPr>
          <a:xfrm rot="10800000" flipH="1" flipV="1">
            <a:off x="7620000" y="3862387"/>
            <a:ext cx="3092450" cy="877888"/>
          </a:xfrm>
          <a:prstGeom prst="triangle">
            <a:avLst/>
          </a:prstGeom>
          <a:gradFill>
            <a:gsLst>
              <a:gs pos="0">
                <a:srgbClr val="009999"/>
              </a:gs>
              <a:gs pos="100000">
                <a:srgbClr val="00C9C4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27" name="Rectangle 50"/>
          <p:cNvSpPr/>
          <p:nvPr/>
        </p:nvSpPr>
        <p:spPr>
          <a:xfrm>
            <a:off x="7634288" y="4740275"/>
            <a:ext cx="3092452" cy="1652590"/>
          </a:xfrm>
          <a:prstGeom prst="rect">
            <a:avLst/>
          </a:prstGeom>
          <a:gradFill>
            <a:gsLst>
              <a:gs pos="55000">
                <a:srgbClr val="FFFFFF"/>
              </a:gs>
              <a:gs pos="85825">
                <a:srgbClr val="FFFFB9"/>
              </a:gs>
              <a:gs pos="100000">
                <a:srgbClr val="00C9C4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28" name="Isosceles Triangle 51"/>
          <p:cNvSpPr/>
          <p:nvPr/>
        </p:nvSpPr>
        <p:spPr>
          <a:xfrm rot="5400000" flipH="1">
            <a:off x="9029048" y="3130834"/>
            <a:ext cx="2547058" cy="209156"/>
          </a:xfrm>
          <a:prstGeom prst="triangl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637" name="Group 52"/>
          <p:cNvGrpSpPr/>
          <p:nvPr/>
        </p:nvGrpSpPr>
        <p:grpSpPr>
          <a:xfrm>
            <a:off x="7958136" y="688972"/>
            <a:ext cx="2338392" cy="5092708"/>
            <a:chOff x="0" y="-1"/>
            <a:chExt cx="2338391" cy="5092707"/>
          </a:xfrm>
        </p:grpSpPr>
        <p:grpSp>
          <p:nvGrpSpPr>
            <p:cNvPr id="633" name="Group 53"/>
            <p:cNvGrpSpPr/>
            <p:nvPr/>
          </p:nvGrpSpPr>
          <p:grpSpPr>
            <a:xfrm>
              <a:off x="0" y="-1"/>
              <a:ext cx="2338391" cy="5092707"/>
              <a:chOff x="0" y="0"/>
              <a:chExt cx="2338390" cy="5092705"/>
            </a:xfrm>
          </p:grpSpPr>
          <p:sp>
            <p:nvSpPr>
              <p:cNvPr id="629" name="Rectangle 58"/>
              <p:cNvSpPr/>
              <p:nvPr/>
            </p:nvSpPr>
            <p:spPr>
              <a:xfrm>
                <a:off x="0" y="3819528"/>
                <a:ext cx="2338391" cy="12731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Rectangle 59"/>
              <p:cNvSpPr/>
              <p:nvPr/>
            </p:nvSpPr>
            <p:spPr>
              <a:xfrm>
                <a:off x="0" y="2546351"/>
                <a:ext cx="2338391" cy="1273178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Rectangle 60"/>
              <p:cNvSpPr/>
              <p:nvPr/>
            </p:nvSpPr>
            <p:spPr>
              <a:xfrm>
                <a:off x="0" y="1273176"/>
                <a:ext cx="2338391" cy="12731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Rectangle 61"/>
              <p:cNvSpPr/>
              <p:nvPr/>
            </p:nvSpPr>
            <p:spPr>
              <a:xfrm>
                <a:off x="0" y="-1"/>
                <a:ext cx="2338391" cy="1273178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4" name="TextBox 54"/>
            <p:cNvSpPr txBox="1"/>
            <p:nvPr/>
          </p:nvSpPr>
          <p:spPr>
            <a:xfrm>
              <a:off x="493395" y="80962"/>
              <a:ext cx="1173799" cy="828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4800">
                  <a:solidFill>
                    <a:srgbClr val="80808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 </a:t>
              </a:r>
            </a:p>
          </p:txBody>
        </p:sp>
        <p:sp>
          <p:nvSpPr>
            <p:cNvPr id="635" name="TextBox 55"/>
            <p:cNvSpPr txBox="1"/>
            <p:nvPr/>
          </p:nvSpPr>
          <p:spPr>
            <a:xfrm>
              <a:off x="5273" y="1327150"/>
              <a:ext cx="2246952" cy="15497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marL="0" marR="0" lvl="0" indent="0" algn="r" defTabSz="914400" rtl="0" eaLnBrk="1" fontAlgn="auto" latinLnBrk="0" hangingPunct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u="sng"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r>
                <a:rPr kumimoji="0" lang="ar-KW" sz="2800" b="0" i="0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alibri"/>
                  <a:cs typeface="Calibri"/>
                  <a:sym typeface="Calibri"/>
                </a:rPr>
                <a:t>لماذا سمي العمل التطوعي بهذا الاسم ؟</a:t>
              </a:r>
              <a:endParaRPr kumimoji="0" sz="2800" b="0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636" name="TextBox 56"/>
            <p:cNvSpPr txBox="1"/>
            <p:nvPr/>
          </p:nvSpPr>
          <p:spPr>
            <a:xfrm>
              <a:off x="241180" y="1354975"/>
              <a:ext cx="1840806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>
                  <a:solidFill>
                    <a:srgbClr val="009999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 </a:t>
              </a:r>
            </a:p>
          </p:txBody>
        </p:sp>
      </p:grpSp>
      <p:sp>
        <p:nvSpPr>
          <p:cNvPr id="638" name="Isosceles Triangle 62"/>
          <p:cNvSpPr/>
          <p:nvPr/>
        </p:nvSpPr>
        <p:spPr>
          <a:xfrm rot="5400000">
            <a:off x="7581106" y="4793455"/>
            <a:ext cx="1652591" cy="1546227"/>
          </a:xfrm>
          <a:prstGeom prst="triangle">
            <a:avLst/>
          </a:prstGeom>
          <a:solidFill>
            <a:srgbClr val="009999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39" name="Isosceles Triangle 63"/>
          <p:cNvSpPr/>
          <p:nvPr/>
        </p:nvSpPr>
        <p:spPr>
          <a:xfrm rot="5400000" flipH="1" flipV="1">
            <a:off x="9127332" y="4793455"/>
            <a:ext cx="1652590" cy="1546227"/>
          </a:xfrm>
          <a:prstGeom prst="triangle">
            <a:avLst/>
          </a:prstGeom>
          <a:solidFill>
            <a:srgbClr val="009999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0" name="Isosceles Triangle 64"/>
          <p:cNvSpPr/>
          <p:nvPr/>
        </p:nvSpPr>
        <p:spPr>
          <a:xfrm rot="10800000" flipH="1" flipV="1">
            <a:off x="7634288" y="5516562"/>
            <a:ext cx="3092452" cy="876303"/>
          </a:xfrm>
          <a:prstGeom prst="triangle">
            <a:avLst/>
          </a:prstGeom>
          <a:solidFill>
            <a:srgbClr val="00918E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1" name="Closed Evvelope Turquoise"/>
          <p:cNvSpPr/>
          <p:nvPr/>
        </p:nvSpPr>
        <p:spPr>
          <a:xfrm rot="10800000" flipH="1">
            <a:off x="7634288" y="4740275"/>
            <a:ext cx="3092452" cy="876300"/>
          </a:xfrm>
          <a:prstGeom prst="triangle">
            <a:avLst/>
          </a:prstGeom>
          <a:solidFill>
            <a:srgbClr val="00C9C4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2" name="Right Triangle 66"/>
          <p:cNvSpPr/>
          <p:nvPr/>
        </p:nvSpPr>
        <p:spPr>
          <a:xfrm rot="16200000" flipH="1" flipV="1">
            <a:off x="9732953" y="1375597"/>
            <a:ext cx="1200690" cy="87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3" name="Oval 70"/>
          <p:cNvSpPr/>
          <p:nvPr/>
        </p:nvSpPr>
        <p:spPr>
          <a:xfrm>
            <a:off x="7573460" y="6467621"/>
            <a:ext cx="3093221" cy="390381"/>
          </a:xfrm>
          <a:prstGeom prst="ellipse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rgbClr val="979C9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44" name="IMG_0936.jpeg" descr="IMG_0936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6207" y="4011102"/>
            <a:ext cx="1515794" cy="27124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7" name="مستطيل: زوايا مستديرة 1"/>
          <p:cNvGrpSpPr/>
          <p:nvPr/>
        </p:nvGrpSpPr>
        <p:grpSpPr>
          <a:xfrm>
            <a:off x="557290" y="2829687"/>
            <a:ext cx="6509265" cy="1198627"/>
            <a:chOff x="0" y="0"/>
            <a:chExt cx="6509264" cy="1198625"/>
          </a:xfrm>
        </p:grpSpPr>
        <p:sp>
          <p:nvSpPr>
            <p:cNvPr id="645" name="مستطيل مستدير الزوايا"/>
            <p:cNvSpPr/>
            <p:nvPr/>
          </p:nvSpPr>
          <p:spPr>
            <a:xfrm>
              <a:off x="0" y="0"/>
              <a:ext cx="6509264" cy="1198625"/>
            </a:xfrm>
            <a:prstGeom prst="roundRect">
              <a:avLst>
                <a:gd name="adj" fmla="val 16667"/>
              </a:avLst>
            </a:prstGeom>
            <a:solidFill>
              <a:srgbClr val="049093"/>
            </a:solidFill>
            <a:ln w="25400" cap="flat">
              <a:solidFill>
                <a:srgbClr val="527E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00400" algn="l"/>
                </a:tabLst>
                <a:defRPr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646" name="كتاب منهاج المسلم ، أبي التمام ، تاريخ الكويت"/>
            <p:cNvSpPr/>
            <p:nvPr/>
          </p:nvSpPr>
          <p:spPr>
            <a:xfrm>
              <a:off x="102808" y="86110"/>
              <a:ext cx="6366842" cy="1041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l">
                <a:lnSpc>
                  <a:spcPct val="115000"/>
                </a:lnSpc>
                <a:tabLst>
                  <a:tab pos="3200400" algn="l"/>
                </a:tabLst>
                <a:defRPr sz="2800"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 marL="0" marR="0" lvl="0" indent="0" algn="r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00400" algn="l"/>
                </a:tabLst>
                <a:defRPr/>
              </a:pPr>
              <a:r>
                <a:rPr kumimoji="0" lang="ar-KW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ambria"/>
                  <a:ea typeface="Cambria"/>
                  <a:sym typeface="Cambria"/>
                </a:rPr>
                <a:t>لأن الإنسان يقوم به طواعيةً  دون إجبار من الآخرين على فعله ، فهو إرادة داخلية.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/>
                <a:ea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964" fill="hold"/>
                                        <p:tgtEl>
                                          <p:spTgt spid="6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</p:cTn>
                <p:tgtEl>
                  <p:spTgt spid="623"/>
                </p:tgtEl>
              </p:cMediaNode>
            </p:audio>
          </p:childTnLst>
        </p:cTn>
      </p:par>
    </p:tnLst>
    <p:bldLst>
      <p:bldP spid="626" grpId="0" animBg="1" advAuto="0"/>
      <p:bldP spid="628" grpId="0" animBg="1" advAuto="0"/>
      <p:bldP spid="637" grpId="0" animBg="1" advAuto="0"/>
      <p:bldP spid="641" grpId="0" animBg="1" advAuto="0"/>
      <p:bldP spid="642" grpId="0" animBg="1" advAuto="0"/>
      <p:bldP spid="64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اجابة صحيحة احسنت احسنت" descr="اجابة صحيحة احسنت احسنت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2143" y="5374514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Rectangle: Rounded Corners 25"/>
          <p:cNvSpPr/>
          <p:nvPr/>
        </p:nvSpPr>
        <p:spPr>
          <a:xfrm>
            <a:off x="0" y="146393"/>
            <a:ext cx="12129941" cy="6711609"/>
          </a:xfrm>
          <a:prstGeom prst="roundRect">
            <a:avLst>
              <a:gd name="adj" fmla="val 16667"/>
            </a:avLst>
          </a:prstGeom>
          <a:solidFill>
            <a:srgbClr val="FFFFFF">
              <a:alpha val="60000"/>
            </a:srgbClr>
          </a:solidFill>
          <a:ln w="1270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7" name="Open envelope"/>
          <p:cNvSpPr/>
          <p:nvPr/>
        </p:nvSpPr>
        <p:spPr>
          <a:xfrm rot="10800000" flipH="1" flipV="1">
            <a:off x="1244599" y="3862387"/>
            <a:ext cx="3094039" cy="877888"/>
          </a:xfrm>
          <a:prstGeom prst="triangle">
            <a:avLst/>
          </a:prstGeom>
          <a:gradFill>
            <a:gsLst>
              <a:gs pos="0">
                <a:srgbClr val="EEB30C"/>
              </a:gs>
              <a:gs pos="100000">
                <a:srgbClr val="FEDB3F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8" name="Rectangle 9"/>
          <p:cNvSpPr/>
          <p:nvPr/>
        </p:nvSpPr>
        <p:spPr>
          <a:xfrm>
            <a:off x="1258887" y="4740275"/>
            <a:ext cx="3094039" cy="1652590"/>
          </a:xfrm>
          <a:prstGeom prst="rect">
            <a:avLst/>
          </a:prstGeom>
          <a:gradFill>
            <a:gsLst>
              <a:gs pos="55000">
                <a:srgbClr val="FFFFFF"/>
              </a:gs>
              <a:gs pos="85825">
                <a:srgbClr val="FFFFB9"/>
              </a:gs>
              <a:gs pos="100000">
                <a:srgbClr val="FF9933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9" name="Isosceles Triangle 29"/>
          <p:cNvSpPr/>
          <p:nvPr/>
        </p:nvSpPr>
        <p:spPr>
          <a:xfrm rot="5400000" flipH="1">
            <a:off x="2654591" y="3130835"/>
            <a:ext cx="2547058" cy="209155"/>
          </a:xfrm>
          <a:prstGeom prst="triangl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587" name="Group 28"/>
          <p:cNvGrpSpPr/>
          <p:nvPr/>
        </p:nvGrpSpPr>
        <p:grpSpPr>
          <a:xfrm>
            <a:off x="1543182" y="635769"/>
            <a:ext cx="2444747" cy="5092708"/>
            <a:chOff x="-91444" y="-1"/>
            <a:chExt cx="2444745" cy="5092707"/>
          </a:xfrm>
        </p:grpSpPr>
        <p:grpSp>
          <p:nvGrpSpPr>
            <p:cNvPr id="584" name="Group 22"/>
            <p:cNvGrpSpPr/>
            <p:nvPr/>
          </p:nvGrpSpPr>
          <p:grpSpPr>
            <a:xfrm>
              <a:off x="14911" y="-1"/>
              <a:ext cx="2338390" cy="5092707"/>
              <a:chOff x="0" y="0"/>
              <a:chExt cx="2338389" cy="5092705"/>
            </a:xfrm>
          </p:grpSpPr>
          <p:sp>
            <p:nvSpPr>
              <p:cNvPr id="580" name="Rectangle 11"/>
              <p:cNvSpPr/>
              <p:nvPr/>
            </p:nvSpPr>
            <p:spPr>
              <a:xfrm>
                <a:off x="-1" y="3819528"/>
                <a:ext cx="2338391" cy="12731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Rectangle 19"/>
              <p:cNvSpPr/>
              <p:nvPr/>
            </p:nvSpPr>
            <p:spPr>
              <a:xfrm>
                <a:off x="-1" y="2546351"/>
                <a:ext cx="2338391" cy="1273178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Rectangle 20"/>
              <p:cNvSpPr/>
              <p:nvPr/>
            </p:nvSpPr>
            <p:spPr>
              <a:xfrm>
                <a:off x="-1" y="1273176"/>
                <a:ext cx="2338391" cy="12731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Rectangle 21"/>
              <p:cNvSpPr/>
              <p:nvPr/>
            </p:nvSpPr>
            <p:spPr>
              <a:xfrm>
                <a:off x="-1" y="-1"/>
                <a:ext cx="2338391" cy="1273178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5" name="TextBox 24"/>
            <p:cNvSpPr txBox="1"/>
            <p:nvPr/>
          </p:nvSpPr>
          <p:spPr>
            <a:xfrm>
              <a:off x="-91444" y="1526218"/>
              <a:ext cx="2338392" cy="1054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marL="0" marR="0" lvl="0" indent="0" algn="r" defTabSz="914400" rtl="0" eaLnBrk="1" fontAlgn="auto" latinLnBrk="0" hangingPunct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u="sng"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r>
                <a:rPr kumimoji="0" lang="ar-KW" sz="2800" b="1" i="0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alibri"/>
                  <a:cs typeface="Calibri"/>
                  <a:sym typeface="Calibri"/>
                </a:rPr>
                <a:t>ما أهمية العمل التطوعي </a:t>
              </a:r>
              <a:endParaRPr kumimoji="0" sz="28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86" name="TextBox 25"/>
            <p:cNvSpPr txBox="1"/>
            <p:nvPr/>
          </p:nvSpPr>
          <p:spPr>
            <a:xfrm>
              <a:off x="256092" y="1354975"/>
              <a:ext cx="1840806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 </a:t>
              </a:r>
            </a:p>
          </p:txBody>
        </p:sp>
      </p:grpSp>
      <p:sp>
        <p:nvSpPr>
          <p:cNvPr id="588" name="Isosceles Triangle 14">
            <a:hlinkClick r:id="" action="ppaction://noaction"/>
          </p:cNvPr>
          <p:cNvSpPr/>
          <p:nvPr/>
        </p:nvSpPr>
        <p:spPr>
          <a:xfrm rot="5400000">
            <a:off x="1205706" y="4793455"/>
            <a:ext cx="1652590" cy="1546228"/>
          </a:xfrm>
          <a:prstGeom prst="triangle">
            <a:avLst/>
          </a:prstGeom>
          <a:solidFill>
            <a:srgbClr val="F9C92B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89" name="Isosceles Triangle 15">
            <a:hlinkClick r:id="" action="ppaction://noaction"/>
          </p:cNvPr>
          <p:cNvSpPr/>
          <p:nvPr/>
        </p:nvSpPr>
        <p:spPr>
          <a:xfrm rot="5400000" flipH="1" flipV="1">
            <a:off x="2752725" y="4792661"/>
            <a:ext cx="1652589" cy="1547815"/>
          </a:xfrm>
          <a:prstGeom prst="triangle">
            <a:avLst/>
          </a:prstGeom>
          <a:solidFill>
            <a:srgbClr val="F9C92B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0" name="Isosceles Triangle 16">
            <a:hlinkClick r:id="" action="ppaction://noaction"/>
          </p:cNvPr>
          <p:cNvSpPr/>
          <p:nvPr/>
        </p:nvSpPr>
        <p:spPr>
          <a:xfrm rot="10800000" flipH="1" flipV="1">
            <a:off x="1258887" y="5516562"/>
            <a:ext cx="3094040" cy="876303"/>
          </a:xfrm>
          <a:prstGeom prst="triangle">
            <a:avLst/>
          </a:prstGeom>
          <a:solidFill>
            <a:srgbClr val="EEB30C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1" name="Closed Evvelope Yellow"/>
          <p:cNvSpPr/>
          <p:nvPr/>
        </p:nvSpPr>
        <p:spPr>
          <a:xfrm rot="10800000" flipH="1">
            <a:off x="1258887" y="4740275"/>
            <a:ext cx="3094040" cy="876300"/>
          </a:xfrm>
          <a:prstGeom prst="triangle">
            <a:avLst/>
          </a:prstGeom>
          <a:solidFill>
            <a:srgbClr val="FEDB3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2" name="Right Triangle 30"/>
          <p:cNvSpPr/>
          <p:nvPr/>
        </p:nvSpPr>
        <p:spPr>
          <a:xfrm rot="16200000" flipH="1" flipV="1">
            <a:off x="3358495" y="1375596"/>
            <a:ext cx="1200688" cy="87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3" name="Oval 2"/>
          <p:cNvSpPr/>
          <p:nvPr/>
        </p:nvSpPr>
        <p:spPr>
          <a:xfrm>
            <a:off x="1382584" y="6467621"/>
            <a:ext cx="3093221" cy="390381"/>
          </a:xfrm>
          <a:prstGeom prst="ellipse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rgbClr val="979C9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94" name="IMG_0936.jpeg" descr="IMG_0936.jpeg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667" y="3862387"/>
            <a:ext cx="1594025" cy="28524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7" name="مستطيل: زوايا مستديرة 1"/>
          <p:cNvGrpSpPr/>
          <p:nvPr/>
        </p:nvGrpSpPr>
        <p:grpSpPr>
          <a:xfrm>
            <a:off x="4596667" y="240768"/>
            <a:ext cx="6847131" cy="1198626"/>
            <a:chOff x="0" y="0"/>
            <a:chExt cx="6847130" cy="1198625"/>
          </a:xfrm>
        </p:grpSpPr>
        <p:sp>
          <p:nvSpPr>
            <p:cNvPr id="595" name="مستطيل مستدير الزوايا"/>
            <p:cNvSpPr/>
            <p:nvPr/>
          </p:nvSpPr>
          <p:spPr>
            <a:xfrm>
              <a:off x="0" y="0"/>
              <a:ext cx="6847130" cy="1198625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>
              <a:solidFill>
                <a:srgbClr val="527E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00400" algn="l"/>
                </a:tabLst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96" name="في بطون الكتب وتبادل الآراء"/>
            <p:cNvSpPr txBox="1"/>
            <p:nvPr/>
          </p:nvSpPr>
          <p:spPr>
            <a:xfrm>
              <a:off x="71211" y="57628"/>
              <a:ext cx="6704707" cy="10833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lnSpc>
                  <a:spcPct val="115000"/>
                </a:lnSpc>
                <a:tabLst>
                  <a:tab pos="3200400" algn="l"/>
                </a:tabLst>
                <a:defRPr sz="28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00400" algn="l"/>
                </a:tabLst>
                <a:defRPr/>
              </a:pPr>
              <a:r>
                <a:rPr lang="ar-KW" kern="0" dirty="0">
                  <a:solidFill>
                    <a:srgbClr val="000000"/>
                  </a:solidFill>
                </a:rPr>
                <a:t>تعزيز ثقته بنفسه / تعوده على العطاء / استثمار وقت الفراغ/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00400" algn="l"/>
                </a:tabLst>
                <a:defRPr/>
              </a:pPr>
              <a:r>
                <a:rPr lang="ar-KW" kern="0" dirty="0">
                  <a:solidFill>
                    <a:srgbClr val="000000"/>
                  </a:solidFill>
                </a:rPr>
                <a:t>الأجر والثواب من الله تعالى في الدنيا والآخرة .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khbar MT"/>
                <a:sym typeface="Akhbar M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4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10" presetClass="entr" fill="hold" grpId="0" nodeType="afterEffect">
                                  <p:stCondLst>
                                    <p:cond delay="1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964" fill="hold"/>
                                        <p:tgtEl>
                                          <p:spTgt spid="5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</p:cTn>
                <p:tgtEl>
                  <p:spTgt spid="574"/>
                </p:tgtEl>
              </p:cMediaNode>
            </p:audio>
          </p:childTnLst>
        </p:cTn>
      </p:par>
    </p:tnLst>
    <p:bldLst>
      <p:bldP spid="577" grpId="0" animBg="1" advAuto="0"/>
      <p:bldP spid="579" grpId="0" animBg="1" advAuto="0"/>
      <p:bldP spid="587" grpId="0" animBg="1" advAuto="0"/>
      <p:bldP spid="591" grpId="0" animBg="1" advAuto="0"/>
      <p:bldP spid="592" grpId="0" animBg="1" advAuto="0"/>
      <p:bldP spid="59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568ADA73-88EF-4C70-B0C5-488444E21D1D}"/>
              </a:ext>
            </a:extLst>
          </p:cNvPr>
          <p:cNvSpPr/>
          <p:nvPr/>
        </p:nvSpPr>
        <p:spPr>
          <a:xfrm>
            <a:off x="890954" y="1781908"/>
            <a:ext cx="10609384" cy="186070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dirty="0"/>
              <a:t>من خلال صور التي ستظهر أمامك أذكر أشكال العمل التطوعي </a:t>
            </a:r>
          </a:p>
        </p:txBody>
      </p:sp>
    </p:spTree>
    <p:extLst>
      <p:ext uri="{BB962C8B-B14F-4D97-AF65-F5344CB8AC3E}">
        <p14:creationId xmlns:p14="http://schemas.microsoft.com/office/powerpoint/2010/main" val="848045875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10715221"/>
</p:tagLst>
</file>

<file path=ppt/theme/theme1.xml><?xml version="1.0" encoding="utf-8"?>
<a:theme xmlns:a="http://schemas.openxmlformats.org/drawingml/2006/main" name="1_نسق Office">
  <a:themeElements>
    <a:clrScheme name="1_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نسق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7E8"/>
      </a:lt2>
      <a:accent1>
        <a:srgbClr val="DF8E7E"/>
      </a:accent1>
      <a:accent2>
        <a:srgbClr val="D8617E"/>
      </a:accent2>
      <a:accent3>
        <a:srgbClr val="DF7EBE"/>
      </a:accent3>
      <a:accent4>
        <a:srgbClr val="CE61D8"/>
      </a:accent4>
      <a:accent5>
        <a:srgbClr val="AF7EDF"/>
      </a:accent5>
      <a:accent6>
        <a:srgbClr val="6B61D8"/>
      </a:accent6>
      <a:hlink>
        <a:srgbClr val="5A8B95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44678E-8568-48EB-BFC7-4192B742DD66}">
  <we:reference id="wa104380907" version="3.0.0.0" store="ar-SA" storeType="OMEX"/>
  <we:alternateReferences>
    <we:reference id="WA104380907" version="3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508</Words>
  <Application>Microsoft Office PowerPoint</Application>
  <PresentationFormat>شاشة عريضة</PresentationFormat>
  <Paragraphs>73</Paragraphs>
  <Slides>17</Slides>
  <Notes>1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17</vt:i4>
      </vt:variant>
    </vt:vector>
  </HeadingPairs>
  <TitlesOfParts>
    <vt:vector size="28" baseType="lpstr">
      <vt:lpstr>Akhbar MT</vt:lpstr>
      <vt:lpstr>Aref Ruqaa</vt:lpstr>
      <vt:lpstr>Arial</vt:lpstr>
      <vt:lpstr>Calibri</vt:lpstr>
      <vt:lpstr>Calibri Light</vt:lpstr>
      <vt:lpstr>Cambria</vt:lpstr>
      <vt:lpstr>Helvetica</vt:lpstr>
      <vt:lpstr>Modern Love</vt:lpstr>
      <vt:lpstr>The Hand</vt:lpstr>
      <vt:lpstr>1_نسق Office</vt:lpstr>
      <vt:lpstr>SketchyVTI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 Aa</dc:creator>
  <cp:lastModifiedBy>مريم على محمد عيسى</cp:lastModifiedBy>
  <cp:revision>27</cp:revision>
  <cp:lastPrinted>2022-03-10T08:36:29Z</cp:lastPrinted>
  <dcterms:created xsi:type="dcterms:W3CDTF">2021-03-09T14:05:19Z</dcterms:created>
  <dcterms:modified xsi:type="dcterms:W3CDTF">2023-06-12T05:42:22Z</dcterms:modified>
</cp:coreProperties>
</file>