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508" r:id="rId2"/>
    <p:sldId id="507" r:id="rId3"/>
    <p:sldId id="273" r:id="rId4"/>
    <p:sldId id="256" r:id="rId5"/>
    <p:sldId id="257" r:id="rId6"/>
    <p:sldId id="264" r:id="rId7"/>
    <p:sldId id="276" r:id="rId8"/>
    <p:sldId id="279" r:id="rId9"/>
    <p:sldId id="278" r:id="rId10"/>
    <p:sldId id="280" r:id="rId11"/>
    <p:sldId id="262" r:id="rId12"/>
    <p:sldId id="261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8B34F-6E82-46D3-9E34-212437602A7C}" v="2" dt="2023-06-12T05:57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oob mm" userId="68a84b963de03320" providerId="LiveId" clId="{2698B34F-6E82-46D3-9E34-212437602A7C}"/>
    <pc:docChg chg="undo custSel addSld delSld modSld sldOrd">
      <pc:chgData name="aroob mm" userId="68a84b963de03320" providerId="LiveId" clId="{2698B34F-6E82-46D3-9E34-212437602A7C}" dt="2023-06-12T05:57:30.353" v="10" actId="962"/>
      <pc:docMkLst>
        <pc:docMk/>
      </pc:docMkLst>
      <pc:sldChg chg="add del">
        <pc:chgData name="aroob mm" userId="68a84b963de03320" providerId="LiveId" clId="{2698B34F-6E82-46D3-9E34-212437602A7C}" dt="2023-06-12T05:55:45.217" v="2" actId="47"/>
        <pc:sldMkLst>
          <pc:docMk/>
          <pc:sldMk cId="0" sldId="264"/>
        </pc:sldMkLst>
      </pc:sldChg>
      <pc:sldChg chg="modSp mod">
        <pc:chgData name="aroob mm" userId="68a84b963de03320" providerId="LiveId" clId="{2698B34F-6E82-46D3-9E34-212437602A7C}" dt="2023-06-12T05:56:09.283" v="3" actId="732"/>
        <pc:sldMkLst>
          <pc:docMk/>
          <pc:sldMk cId="2445252400" sldId="278"/>
        </pc:sldMkLst>
        <pc:picChg chg="mod modCrop">
          <ac:chgData name="aroob mm" userId="68a84b963de03320" providerId="LiveId" clId="{2698B34F-6E82-46D3-9E34-212437602A7C}" dt="2023-06-12T05:56:09.283" v="3" actId="732"/>
          <ac:picMkLst>
            <pc:docMk/>
            <pc:sldMk cId="2445252400" sldId="278"/>
            <ac:picMk id="5" creationId="{8A69D9B0-041C-B455-3B8C-CEE926BBC205}"/>
          </ac:picMkLst>
        </pc:picChg>
      </pc:sldChg>
      <pc:sldChg chg="modSp">
        <pc:chgData name="aroob mm" userId="68a84b963de03320" providerId="LiveId" clId="{2698B34F-6E82-46D3-9E34-212437602A7C}" dt="2023-06-12T05:56:34.801" v="4" actId="732"/>
        <pc:sldMkLst>
          <pc:docMk/>
          <pc:sldMk cId="3064445363" sldId="280"/>
        </pc:sldMkLst>
        <pc:picChg chg="mod">
          <ac:chgData name="aroob mm" userId="68a84b963de03320" providerId="LiveId" clId="{2698B34F-6E82-46D3-9E34-212437602A7C}" dt="2023-06-12T05:56:34.801" v="4" actId="732"/>
          <ac:picMkLst>
            <pc:docMk/>
            <pc:sldMk cId="3064445363" sldId="280"/>
            <ac:picMk id="2" creationId="{A92E2D09-09FE-1FAE-A716-98E7EF045121}"/>
          </ac:picMkLst>
        </pc:picChg>
      </pc:sldChg>
      <pc:sldChg chg="del">
        <pc:chgData name="aroob mm" userId="68a84b963de03320" providerId="LiveId" clId="{2698B34F-6E82-46D3-9E34-212437602A7C}" dt="2023-06-12T05:55:28.367" v="0" actId="47"/>
        <pc:sldMkLst>
          <pc:docMk/>
          <pc:sldMk cId="2360918814" sldId="484"/>
        </pc:sldMkLst>
      </pc:sldChg>
      <pc:sldChg chg="del">
        <pc:chgData name="aroob mm" userId="68a84b963de03320" providerId="LiveId" clId="{2698B34F-6E82-46D3-9E34-212437602A7C}" dt="2023-06-12T05:55:28.367" v="0" actId="47"/>
        <pc:sldMkLst>
          <pc:docMk/>
          <pc:sldMk cId="2627612581" sldId="505"/>
        </pc:sldMkLst>
      </pc:sldChg>
      <pc:sldChg chg="del">
        <pc:chgData name="aroob mm" userId="68a84b963de03320" providerId="LiveId" clId="{2698B34F-6E82-46D3-9E34-212437602A7C}" dt="2023-06-12T05:55:28.367" v="0" actId="47"/>
        <pc:sldMkLst>
          <pc:docMk/>
          <pc:sldMk cId="177191396" sldId="506"/>
        </pc:sldMkLst>
      </pc:sldChg>
      <pc:sldChg chg="ord">
        <pc:chgData name="aroob mm" userId="68a84b963de03320" providerId="LiveId" clId="{2698B34F-6E82-46D3-9E34-212437602A7C}" dt="2023-06-12T05:57:05.672" v="7"/>
        <pc:sldMkLst>
          <pc:docMk/>
          <pc:sldMk cId="3769776960" sldId="507"/>
        </pc:sldMkLst>
      </pc:sldChg>
      <pc:sldChg chg="addSp modSp new mod">
        <pc:chgData name="aroob mm" userId="68a84b963de03320" providerId="LiveId" clId="{2698B34F-6E82-46D3-9E34-212437602A7C}" dt="2023-06-12T05:57:30.353" v="10" actId="962"/>
        <pc:sldMkLst>
          <pc:docMk/>
          <pc:sldMk cId="3492170845" sldId="508"/>
        </pc:sldMkLst>
        <pc:picChg chg="add mod">
          <ac:chgData name="aroob mm" userId="68a84b963de03320" providerId="LiveId" clId="{2698B34F-6E82-46D3-9E34-212437602A7C}" dt="2023-06-12T05:57:30.353" v="10" actId="962"/>
          <ac:picMkLst>
            <pc:docMk/>
            <pc:sldMk cId="3492170845" sldId="508"/>
            <ac:picMk id="3" creationId="{A0FEC896-B5C2-80E1-0151-E59F115CF00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6C2A21-54CE-4CAE-A1A4-A67CBB4275FB}" type="datetimeFigureOut">
              <a:rPr lang="ar-KW" smtClean="0"/>
              <a:t>24/11/1444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C45ADD-C6CF-453E-AC58-42EBC5E0438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95255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45ADD-C6CF-453E-AC58-42EBC5E04386}" type="slidenum">
              <a:rPr lang="ar-KW" smtClean="0"/>
              <a:t>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7199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5DB36-FD3F-0FE6-3A10-3EA1554E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82DA-1F62-4B46-81BB-4B3584794000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E2E72-9D04-2DFE-4FF2-AD099E66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39891-7B56-73A3-AC63-C2EBFC7C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5E6E-7D17-4BE8-9944-8B86595C2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42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3B6D7-DEB4-E431-86D1-E4FB0EBD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DEFA-4696-48ED-8E92-7EB1BBEC923A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DFC05-4C2F-6A2B-3D4B-2F856F71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2670C-2957-8482-A340-243E170A7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C842-C50D-4C13-A309-8FE10FC7C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6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BA077-0370-AA2D-FA20-AB112B37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2B1E-CE9D-47C4-8190-7A3AC40F136F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66CFE-CDC4-651E-826F-D9A8B32D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D0028-FBF1-1A2F-ABBD-D27A70C9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2B6F-DA94-4615-B992-6260F3F64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71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4E25-E48A-F7B2-A3E8-CF734AEB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1EBB-B008-448E-85FF-CF528751B310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8058F-3CD6-229D-8149-B76FFDE0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38D63-4736-C75E-220C-D38BC0EF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17F40-6A29-4D9A-B47F-340544F0E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9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BEC9A-AE4E-C078-D685-BEBCECB7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BF80C-FC29-4F14-A65B-0F2F5278F722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E6A89-282A-DF23-E742-E945BA0A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02523-C55E-294D-204B-F0CC8293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FA2E-CF51-49F8-B27B-961570DD1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7DA07B-5A79-835F-204E-B85673D7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32EE-9A92-414B-BEEC-C40983267860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B286E-E6B7-D127-995A-CB5CAD18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7F1DD5-A072-0DDF-7607-B736BCC2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1DF3-2C53-4408-B34C-3830688D9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4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8081A6-01FC-9C2B-2F78-3ECF9594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BBFD-EC2D-48C5-B358-E11A431676EA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617055-3028-7D45-D658-16D48C2CF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D33ED4-01C8-994B-40C1-68650A9E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B422-9BCB-45EF-BDD0-6EAA33A5B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35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0FC5D3-FBEE-9AEF-37E9-7E1F6D5E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72E0-AD2A-4A4C-8ADD-0199BE5686C3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AB3C64-CA93-55A0-C3A1-4853506B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4BF5DD-5DB2-8502-92FA-B107BB0C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BC44-7351-4471-9CDE-BB815F80CB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45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5C6D39-1C33-2070-EFE1-413CA060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4F51-AA90-4A17-8993-B2D05D6CB770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DFD7FB6-7124-13CC-9AD2-E827BFFD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338B00C-7D39-30CB-4C81-871A6BBF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3D36-7287-4B84-B111-DE01FD19DF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5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45CF0C-553F-1B52-BC97-EFC76206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CC34-8E9F-4A9C-A759-E353419C75F3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889765-CD65-275A-BA39-83335546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CB2EE8-4183-BA80-2EE3-6AE195E1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A288-3862-450D-ACCE-197FC8517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8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A0799A-10A2-D8C0-5C66-B53CFBF7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BF71-47DB-4DA9-B680-DD173DD897B5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FC9EFD-AD38-CA73-C807-D3E66599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CE5A3F-3E98-185F-9B2C-F9CE9DC1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28122-FE80-445B-A1AD-38F3C1832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43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8B4313-7593-0A3B-3577-CF93234283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912FC59-A936-FE81-5ECA-37558F57D1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FAF3E-307A-0355-FADC-5D6A291B6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0D037-572C-4DE6-8A2D-43825D342C94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5F176-CFE4-049F-AB27-FDABE6AF3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8433-60E9-4BEE-F805-7AD3DBC4B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148521-8942-422E-ADC1-D3AD3690D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الرسومات, الخط, نص, قصاصة فنية&#10;&#10;تم إنشاء الوصف تلقائياً">
            <a:extLst>
              <a:ext uri="{FF2B5EF4-FFF2-40B4-BE49-F238E27FC236}">
                <a16:creationId xmlns:a16="http://schemas.microsoft.com/office/drawing/2014/main" id="{A0FEC896-B5C2-80E1-0151-E59F115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7620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7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ADC44C3-8AF9-3AA4-E748-226E5E896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008" y="1412776"/>
            <a:ext cx="8534400" cy="1752600"/>
          </a:xfrm>
        </p:spPr>
        <p:txBody>
          <a:bodyPr/>
          <a:lstStyle/>
          <a:p>
            <a:pPr algn="r" rtl="1"/>
            <a:r>
              <a:rPr kumimoji="0" lang="ar-KW" altLang="ar-K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-حُسن معاملة خادمه أنس بن مالك. </a:t>
            </a:r>
            <a:br>
              <a:rPr kumimoji="0" lang="ar-KW" altLang="ar-K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ar-KW" altLang="ar-K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-موقفه من أهل قريش عند فتح مكة فقال لهم " اذهبوا فأنتم الطلقاء " </a:t>
            </a:r>
            <a:br>
              <a:rPr kumimoji="0" lang="ar-KW" altLang="ar-K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ar-KW" altLang="ar-K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-كلما  تذكر الرفق  ذكر الرفق  بالحيوان.</a:t>
            </a:r>
            <a:endParaRPr lang="ar-KW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DD0C2D7-10B6-95D8-0CD8-FDBD7DD0AB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313268" y="318959"/>
            <a:ext cx="86773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67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67125" algn="l"/>
              </a:tabLst>
            </a:pPr>
            <a:r>
              <a:rPr kumimoji="0" lang="ar-KW" altLang="ar-KW" sz="4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أتحدث عن التسامح في الإسلام بلغة سليمة واضحة.</a:t>
            </a:r>
            <a:endParaRPr kumimoji="0" lang="ar-KW" altLang="ar-K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 descr="خادم الرسول وصاحبه - عالم المعرفة">
            <a:extLst>
              <a:ext uri="{FF2B5EF4-FFF2-40B4-BE49-F238E27FC236}">
                <a16:creationId xmlns:a16="http://schemas.microsoft.com/office/drawing/2014/main" id="{298A7CFC-D119-34D3-E008-946B7559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645124"/>
            <a:ext cx="45148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أخلاق النبي ﷺ">
            <a:extLst>
              <a:ext uri="{FF2B5EF4-FFF2-40B4-BE49-F238E27FC236}">
                <a16:creationId xmlns:a16="http://schemas.microsoft.com/office/drawing/2014/main" id="{A92E2D09-09FE-1FAE-A716-98E7EF045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6"/>
          <a:stretch/>
        </p:blipFill>
        <p:spPr bwMode="auto">
          <a:xfrm>
            <a:off x="263352" y="260649"/>
            <a:ext cx="304991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3" descr="صورة تحتوي على رسم بياني&#10;&#10;تم إنشاء الوصف تلقائياً">
            <a:extLst>
              <a:ext uri="{FF2B5EF4-FFF2-40B4-BE49-F238E27FC236}">
                <a16:creationId xmlns:a16="http://schemas.microsoft.com/office/drawing/2014/main" id="{8BF0F424-2A89-0592-04E8-E088AE3FF40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3"/>
          <a:stretch/>
        </p:blipFill>
        <p:spPr>
          <a:xfrm>
            <a:off x="2783632" y="4064634"/>
            <a:ext cx="2431395" cy="246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71E199-BF87-55C5-1C8B-25B81E1FCCB7}"/>
              </a:ext>
            </a:extLst>
          </p:cNvPr>
          <p:cNvSpPr txBox="1"/>
          <p:nvPr/>
        </p:nvSpPr>
        <p:spPr>
          <a:xfrm>
            <a:off x="227010" y="1484784"/>
            <a:ext cx="11737975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Low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ولسنا بحاجة إلى ذكر مواقفه - </a:t>
            </a:r>
            <a:r>
              <a:rPr lang="ar-SA" sz="5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AGA Arabesque"/>
              </a:rPr>
              <a:t>- المعلومة المشهودة مع قومه وغيرهم ، ويكفينا تذكر أنه </a:t>
            </a:r>
            <a:r>
              <a:rPr lang="ar-SA" sz="5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حين مرت جنازة يهودي فقام لها فقيل له : إنها جنازة يهودي ، فقال : ” أليست نفسا ؟ ”</a:t>
            </a:r>
            <a:endParaRPr lang="en-US" sz="5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5057C8A5-F829-6B07-5C4A-C31E3F94D3B6}"/>
              </a:ext>
            </a:extLst>
          </p:cNvPr>
          <p:cNvSpPr/>
          <p:nvPr/>
        </p:nvSpPr>
        <p:spPr>
          <a:xfrm>
            <a:off x="728183" y="313486"/>
            <a:ext cx="10735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أقرأ الفقرة التالية ثم أستخرج مرادف كلمة (قوم):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D58FD8AE-AA10-C138-0F8A-192008F0E189}"/>
              </a:ext>
            </a:extLst>
          </p:cNvPr>
          <p:cNvSpPr/>
          <p:nvPr/>
        </p:nvSpPr>
        <p:spPr>
          <a:xfrm>
            <a:off x="7536160" y="2328848"/>
            <a:ext cx="1494334" cy="11001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89A35AA8-37FB-C4B4-F23F-EC9639C3D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18972"/>
              </p:ext>
            </p:extLst>
          </p:nvPr>
        </p:nvGraphicFramePr>
        <p:xfrm>
          <a:off x="2279577" y="5194400"/>
          <a:ext cx="7754648" cy="110153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754648">
                  <a:extLst>
                    <a:ext uri="{9D8B030D-6E8A-4147-A177-3AD203B41FA5}">
                      <a16:colId xmlns:a16="http://schemas.microsoft.com/office/drawing/2014/main" val="27638982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KW" sz="5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مرادف (قوم): جماعة من الناس</a:t>
                      </a:r>
                      <a:endParaRPr lang="en-US" sz="4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8200657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F13886C9-FC37-AC2D-4A94-A9B146974495}"/>
              </a:ext>
            </a:extLst>
          </p:cNvPr>
          <p:cNvSpPr/>
          <p:nvPr/>
        </p:nvSpPr>
        <p:spPr>
          <a:xfrm>
            <a:off x="3477334" y="4865101"/>
            <a:ext cx="5237332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KW" sz="6600" b="1" dirty="0">
                <a:ea typeface="Calibri" panose="020F0502020204030204" pitchFamily="34" charset="0"/>
                <a:cs typeface="Calibri" panose="020F0502020204030204" pitchFamily="34" charset="0"/>
              </a:rPr>
              <a:t>الإنسانية والرحمة</a:t>
            </a:r>
            <a:endParaRPr lang="en-US" sz="6600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B3E12152-34A1-DA35-E610-4786F23BF403}"/>
              </a:ext>
            </a:extLst>
          </p:cNvPr>
          <p:cNvSpPr txBox="1"/>
          <p:nvPr/>
        </p:nvSpPr>
        <p:spPr>
          <a:xfrm>
            <a:off x="551384" y="3093043"/>
            <a:ext cx="11233248" cy="1380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107000"/>
              </a:lnSpc>
              <a:spcAft>
                <a:spcPts val="800"/>
              </a:spcAft>
              <a:tabLst>
                <a:tab pos="3203575" algn="l"/>
              </a:tabLst>
            </a:pPr>
            <a:r>
              <a:rPr lang="ar-KW" sz="4000" b="1" dirty="0"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أ</a:t>
            </a:r>
            <a:r>
              <a:rPr lang="ar-KW" sz="4000" b="1" dirty="0"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عيد عرض الفقرة السابقة شفهيا مستخلصة </a:t>
            </a:r>
            <a:r>
              <a:rPr lang="ar-KW" sz="4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قيمة</a:t>
            </a:r>
            <a:r>
              <a:rPr lang="ar-KW" sz="4000" b="1" dirty="0"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 عظيمة من الفقرة السابقة: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F4840277-0253-E065-FF54-61AD6D5B5460}"/>
              </a:ext>
            </a:extLst>
          </p:cNvPr>
          <p:cNvSpPr txBox="1"/>
          <p:nvPr/>
        </p:nvSpPr>
        <p:spPr>
          <a:xfrm>
            <a:off x="767408" y="629385"/>
            <a:ext cx="11017224" cy="184441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KW" sz="3600" b="1" dirty="0">
                <a:effectLst/>
                <a:latin typeface=".AppleArabicFon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ar-KW" sz="3600" b="1" dirty="0">
                <a:solidFill>
                  <a:srgbClr val="2E74B5"/>
                </a:solidFill>
                <a:effectLst/>
                <a:latin typeface=".AppleArabicFont"/>
                <a:ea typeface="Times New Roman" panose="02020603050405020304" pitchFamily="18" charset="0"/>
                <a:cs typeface="Calibri" panose="020F0502020204030204" pitchFamily="34" charset="0"/>
              </a:rPr>
              <a:t>ولسنا بحاجة إلى ذكر مواقفه - صلى الله عليه وسلم - مع قومه ومع غيرهم، ويكفينا تذكر أنه حين مرت جنازة فقام لها فقيل له: إنها جنازة يهودي، فقال: "أليست نفسا؟ </a:t>
            </a:r>
            <a:r>
              <a:rPr lang="ar-KW" sz="3600" b="1" dirty="0">
                <a:effectLst/>
                <a:latin typeface=".AppleArabicFont"/>
                <a:ea typeface="Times New Roman" panose="02020603050405020304" pitchFamily="18" charset="0"/>
                <a:cs typeface="Calibri" panose="020F0502020204030204" pitchFamily="34" charset="0"/>
              </a:rPr>
              <a:t>"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3D7DBD7E-3B01-6204-F87E-24A1827989B5}"/>
              </a:ext>
            </a:extLst>
          </p:cNvPr>
          <p:cNvSpPr/>
          <p:nvPr/>
        </p:nvSpPr>
        <p:spPr>
          <a:xfrm>
            <a:off x="983432" y="2996952"/>
            <a:ext cx="10512425" cy="15996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Low" rtl="1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ar-KW" sz="4400" b="1" dirty="0">
                <a:solidFill>
                  <a:srgbClr val="002060"/>
                </a:solidFill>
                <a:ea typeface="Calibri" panose="020F0502020204030204" pitchFamily="34" charset="0"/>
              </a:rPr>
              <a:t>تعظيمًا لأمر الله تعالى (الموت) وللقائمين بأمره في ذلك </a:t>
            </a:r>
          </a:p>
          <a:p>
            <a:pPr algn="justLow" rtl="1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ar-KW" sz="4400" b="1" dirty="0">
                <a:solidFill>
                  <a:srgbClr val="002060"/>
                </a:solidFill>
                <a:ea typeface="Calibri" panose="020F0502020204030204" pitchFamily="34" charset="0"/>
              </a:rPr>
              <a:t>وهم الملائكة ولحرمة الموت واحترام النفس الإنسانية.</a:t>
            </a:r>
            <a:endParaRPr lang="en-US" sz="2800" dirty="0">
              <a:ea typeface="Calibri" panose="020F0502020204030204" pitchFamily="34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BFCFD47-0A22-4EB7-3A04-5BB83840B872}"/>
              </a:ext>
            </a:extLst>
          </p:cNvPr>
          <p:cNvSpPr txBox="1"/>
          <p:nvPr/>
        </p:nvSpPr>
        <p:spPr>
          <a:xfrm>
            <a:off x="767408" y="620688"/>
            <a:ext cx="10657184" cy="1509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4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r>
              <a:rPr lang="ar-KW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أستنتج دلالة قيام الرسول صلى الله عليه وسلم وقوفا حين   مرت جنازة يهودي.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4113224B-994A-E8F8-1EF0-8838120D2632}"/>
              </a:ext>
            </a:extLst>
          </p:cNvPr>
          <p:cNvSpPr/>
          <p:nvPr/>
        </p:nvSpPr>
        <p:spPr>
          <a:xfrm>
            <a:off x="590421" y="3458840"/>
            <a:ext cx="11134779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KW" sz="54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تقديرا  لعظيم  خلق  الله  - عز وجل - وأن ذلك </a:t>
            </a:r>
          </a:p>
          <a:p>
            <a:pPr algn="r" rtl="1" eaLnBrk="1" hangingPunct="1">
              <a:defRPr/>
            </a:pPr>
            <a:r>
              <a:rPr lang="ar-KW" sz="54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يستحب مع كل جنازة</a:t>
            </a:r>
            <a:endParaRPr lang="en-US" sz="54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F257B2E-43E0-A32A-2B34-3B4F2F119F38}"/>
              </a:ext>
            </a:extLst>
          </p:cNvPr>
          <p:cNvSpPr txBox="1"/>
          <p:nvPr/>
        </p:nvSpPr>
        <p:spPr>
          <a:xfrm>
            <a:off x="924000" y="764704"/>
            <a:ext cx="10801200" cy="2126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Low" rtl="1">
              <a:lnSpc>
                <a:spcPct val="107000"/>
              </a:lnSpc>
              <a:spcAft>
                <a:spcPts val="800"/>
              </a:spcAft>
            </a:pPr>
            <a:r>
              <a:rPr lang="ar-KW" sz="6000" b="1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أ</a:t>
            </a:r>
            <a:r>
              <a:rPr lang="ar-KW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ستنتج دلالة قوله صلى الله عليه وسلم </a:t>
            </a:r>
          </a:p>
          <a:p>
            <a:pPr lvl="0" algn="justLow" rtl="1">
              <a:lnSpc>
                <a:spcPct val="107000"/>
              </a:lnSpc>
              <a:spcAft>
                <a:spcPts val="800"/>
              </a:spcAft>
            </a:pPr>
            <a:r>
              <a:rPr lang="ar-KW" sz="6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 Unicode MS"/>
                <a:cs typeface="Calibri" panose="020F0502020204030204" pitchFamily="34" charset="0"/>
              </a:rPr>
              <a:t>"أليست نفسا؟"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داخلي, غرفة, حي, منضدة&#10;&#10;تم إنشاء الوصف تلقائياً">
            <a:extLst>
              <a:ext uri="{FF2B5EF4-FFF2-40B4-BE49-F238E27FC236}">
                <a16:creationId xmlns:a16="http://schemas.microsoft.com/office/drawing/2014/main" id="{4A1E1FDF-27DE-4AD5-9DB2-4A516E32F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5710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F745706C-68D8-47F8-B333-7A0575B3E7D8}"/>
              </a:ext>
            </a:extLst>
          </p:cNvPr>
          <p:cNvSpPr txBox="1"/>
          <p:nvPr/>
        </p:nvSpPr>
        <p:spPr>
          <a:xfrm>
            <a:off x="8498414" y="1973989"/>
            <a:ext cx="1110512" cy="300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1350" dirty="0"/>
              <a:t>موضوع الدرس</a:t>
            </a: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584FFB1A-2405-40BD-8365-43A3DE798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082" y="1560428"/>
            <a:ext cx="685688" cy="68568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C7587CF-F2F6-4A91-A38F-5E845442EA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680" y="2607107"/>
            <a:ext cx="1803239" cy="4133498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AD202F68-1D29-40F1-AE95-D6BDF14DAACB}"/>
              </a:ext>
            </a:extLst>
          </p:cNvPr>
          <p:cNvSpPr/>
          <p:nvPr/>
        </p:nvSpPr>
        <p:spPr>
          <a:xfrm>
            <a:off x="5384809" y="1825892"/>
            <a:ext cx="25699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إنسانية الرسول</a:t>
            </a:r>
          </a:p>
          <a:p>
            <a:pPr algn="ctr"/>
            <a:r>
              <a:rPr lang="ar-KW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 صلى الله عليه وسلم</a:t>
            </a:r>
            <a:endParaRPr lang="ar-KW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748B6389-08C6-425F-9002-C0C6D3767E86}"/>
              </a:ext>
            </a:extLst>
          </p:cNvPr>
          <p:cNvSpPr txBox="1"/>
          <p:nvPr/>
        </p:nvSpPr>
        <p:spPr>
          <a:xfrm>
            <a:off x="8506744" y="2949025"/>
            <a:ext cx="1110512" cy="300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1350" dirty="0"/>
              <a:t>معيار المنهج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4836046C-9632-4C2A-8EB8-BEAF5C64C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185" y="2541424"/>
            <a:ext cx="685688" cy="685688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B50608F3-72CC-4C4A-AFD2-B39DEAF72057}"/>
              </a:ext>
            </a:extLst>
          </p:cNvPr>
          <p:cNvSpPr/>
          <p:nvPr/>
        </p:nvSpPr>
        <p:spPr>
          <a:xfrm>
            <a:off x="5105344" y="2942731"/>
            <a:ext cx="28857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(</a:t>
            </a:r>
            <a:r>
              <a:rPr lang="ar-KW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2-4</a:t>
            </a:r>
            <a:r>
              <a:rPr lang="ar-KW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)</a:t>
            </a:r>
            <a:r>
              <a:rPr lang="en-US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- </a:t>
            </a:r>
            <a:r>
              <a:rPr lang="ar-KW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(</a:t>
            </a:r>
            <a:r>
              <a:rPr lang="ar-KW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2-3</a:t>
            </a:r>
            <a:r>
              <a:rPr lang="ar-KW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)</a:t>
            </a:r>
            <a:r>
              <a:rPr lang="en-US" sz="20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  </a:t>
            </a:r>
            <a:endParaRPr lang="ar-KW" sz="2000" b="1" i="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Arial" panose="020B0604020202020204" pitchFamily="34" charset="0"/>
            </a:endParaRPr>
          </a:p>
          <a:p>
            <a:pPr algn="ctr"/>
            <a:r>
              <a:rPr lang="ar-KW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تجري استدلالاً بسيطاً مع شواهد </a:t>
            </a:r>
          </a:p>
          <a:p>
            <a:pPr algn="ctr"/>
            <a:r>
              <a:rPr lang="ar-KW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من المعلومات في النص.</a:t>
            </a:r>
            <a:endParaRPr lang="ar-KW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7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صورة 1">
            <a:extLst>
              <a:ext uri="{FF2B5EF4-FFF2-40B4-BE49-F238E27FC236}">
                <a16:creationId xmlns:a16="http://schemas.microsoft.com/office/drawing/2014/main" id="{8E68F45F-EF9D-C987-8C88-71C202C47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7063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‫انسانية الرسول‬‎">
            <a:extLst>
              <a:ext uri="{FF2B5EF4-FFF2-40B4-BE49-F238E27FC236}">
                <a16:creationId xmlns:a16="http://schemas.microsoft.com/office/drawing/2014/main" id="{66C945A0-3123-4C03-0887-439D94F1D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82ADA40-0E5C-C823-C597-565E8AB9B2A2}"/>
              </a:ext>
            </a:extLst>
          </p:cNvPr>
          <p:cNvSpPr/>
          <p:nvPr/>
        </p:nvSpPr>
        <p:spPr>
          <a:xfrm>
            <a:off x="6003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7070C-2E56-8155-4903-BE385AC98672}"/>
              </a:ext>
            </a:extLst>
          </p:cNvPr>
          <p:cNvSpPr/>
          <p:nvPr/>
        </p:nvSpPr>
        <p:spPr>
          <a:xfrm>
            <a:off x="8040216" y="3890964"/>
            <a:ext cx="38122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  <a:cs typeface="+mn-cs"/>
              </a:rPr>
              <a:t>إنسانية الرسول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63644BFD-D22E-4019-B666-387DA51A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795635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4106" name="Rectangle 4105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7" name="Rectangle 4106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وإنك لعلى خلق عظيم (1) – بوابة الرابطة المحمدية للعلماء">
            <a:extLst>
              <a:ext uri="{FF2B5EF4-FFF2-40B4-BE49-F238E27FC236}">
                <a16:creationId xmlns:a16="http://schemas.microsoft.com/office/drawing/2014/main" id="{1F56EC08-35AF-69E0-BDD3-A8008293A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8" b="1449"/>
          <a:stretch/>
        </p:blipFill>
        <p:spPr bwMode="auto">
          <a:xfrm>
            <a:off x="838200" y="704765"/>
            <a:ext cx="10628376" cy="544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‫التسامح‬‎">
            <a:extLst>
              <a:ext uri="{FF2B5EF4-FFF2-40B4-BE49-F238E27FC236}">
                <a16:creationId xmlns:a16="http://schemas.microsoft.com/office/drawing/2014/main" id="{832F3DBC-9892-CFF8-6CB0-45C4BF00B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71475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1BE416B-CD45-DBFD-C7FC-1E4873961987}"/>
              </a:ext>
            </a:extLst>
          </p:cNvPr>
          <p:cNvSpPr/>
          <p:nvPr/>
        </p:nvSpPr>
        <p:spPr>
          <a:xfrm>
            <a:off x="2019300" y="6019800"/>
            <a:ext cx="8153400" cy="5476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2800" b="1" dirty="0"/>
              <a:t>التسامح طريق الحرية والسعادة والنجاح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خادم الرسول وصاحبه - عالم المعرفة">
            <a:extLst>
              <a:ext uri="{FF2B5EF4-FFF2-40B4-BE49-F238E27FC236}">
                <a16:creationId xmlns:a16="http://schemas.microsoft.com/office/drawing/2014/main" id="{298A7CFC-D119-34D3-E008-946B7559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1556792"/>
            <a:ext cx="1056460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9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أخلاق النبي ﷺ">
            <a:extLst>
              <a:ext uri="{FF2B5EF4-FFF2-40B4-BE49-F238E27FC236}">
                <a16:creationId xmlns:a16="http://schemas.microsoft.com/office/drawing/2014/main" id="{46BDDDEC-6C10-0B4B-B72E-FD6974D03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22840"/>
            <a:ext cx="6120680" cy="716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32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رسم بياني&#10;&#10;تم إنشاء الوصف تلقائياً">
            <a:extLst>
              <a:ext uri="{FF2B5EF4-FFF2-40B4-BE49-F238E27FC236}">
                <a16:creationId xmlns:a16="http://schemas.microsoft.com/office/drawing/2014/main" id="{8A69D9B0-041C-B455-3B8C-CEE926BBC2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3"/>
          <a:stretch/>
        </p:blipFill>
        <p:spPr>
          <a:xfrm>
            <a:off x="191344" y="476672"/>
            <a:ext cx="1195332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5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244</Words>
  <Application>Microsoft Office PowerPoint</Application>
  <PresentationFormat>شاشة عريضة</PresentationFormat>
  <Paragraphs>25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.AppleArabicFont</vt:lpstr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أتحدث عن التسامح في الإسلام بلغة سليمة واضحة.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aroob mm</cp:lastModifiedBy>
  <cp:revision>26</cp:revision>
  <dcterms:created xsi:type="dcterms:W3CDTF">2006-08-16T00:00:00Z</dcterms:created>
  <dcterms:modified xsi:type="dcterms:W3CDTF">2023-06-12T05:57:35Z</dcterms:modified>
</cp:coreProperties>
</file>