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1"/>
  </p:notesMasterIdLst>
  <p:sldIdLst>
    <p:sldId id="258" r:id="rId2"/>
    <p:sldId id="314" r:id="rId3"/>
    <p:sldId id="313" r:id="rId4"/>
    <p:sldId id="303" r:id="rId5"/>
    <p:sldId id="304" r:id="rId6"/>
    <p:sldId id="306" r:id="rId7"/>
    <p:sldId id="315" r:id="rId8"/>
    <p:sldId id="316" r:id="rId9"/>
    <p:sldId id="317" r:id="rId10"/>
    <p:sldId id="318" r:id="rId11"/>
    <p:sldId id="319" r:id="rId12"/>
    <p:sldId id="320" r:id="rId13"/>
    <p:sldId id="266" r:id="rId14"/>
    <p:sldId id="270" r:id="rId15"/>
    <p:sldId id="323" r:id="rId16"/>
    <p:sldId id="273" r:id="rId17"/>
    <p:sldId id="274" r:id="rId18"/>
    <p:sldId id="275" r:id="rId19"/>
    <p:sldId id="321" r:id="rId20"/>
    <p:sldId id="322" r:id="rId21"/>
    <p:sldId id="283" r:id="rId22"/>
    <p:sldId id="324" r:id="rId23"/>
    <p:sldId id="333" r:id="rId24"/>
    <p:sldId id="325" r:id="rId25"/>
    <p:sldId id="288" r:id="rId26"/>
    <p:sldId id="307" r:id="rId27"/>
    <p:sldId id="308" r:id="rId28"/>
    <p:sldId id="326" r:id="rId29"/>
    <p:sldId id="327" r:id="rId30"/>
    <p:sldId id="309" r:id="rId31"/>
    <p:sldId id="328" r:id="rId32"/>
    <p:sldId id="329" r:id="rId33"/>
    <p:sldId id="310" r:id="rId34"/>
    <p:sldId id="330" r:id="rId35"/>
    <p:sldId id="331" r:id="rId36"/>
    <p:sldId id="311" r:id="rId37"/>
    <p:sldId id="296" r:id="rId38"/>
    <p:sldId id="332" r:id="rId39"/>
    <p:sldId id="297" r:id="rId40"/>
  </p:sldIdLst>
  <p:sldSz cx="12192000" cy="6858000"/>
  <p:notesSz cx="6858000" cy="9144000"/>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00"/>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0" d="100"/>
          <a:sy n="70" d="100"/>
        </p:scale>
        <p:origin x="73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KW"/>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6E7E019-0C3E-4837-97A6-BD0E8C5ABC3A}" type="datetimeFigureOut">
              <a:rPr lang="ar-KW" smtClean="0"/>
              <a:pPr/>
              <a:t>22/09/1445</a:t>
            </a:fld>
            <a:endParaRPr lang="ar-K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K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KW"/>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800A364-96A8-4FE8-9925-74185039FD1E}" type="slidenum">
              <a:rPr lang="ar-KW" smtClean="0"/>
              <a:pPr/>
              <a:t>‹#›</a:t>
            </a:fld>
            <a:endParaRPr lang="ar-KW"/>
          </a:p>
        </p:txBody>
      </p:sp>
    </p:spTree>
    <p:extLst>
      <p:ext uri="{BB962C8B-B14F-4D97-AF65-F5344CB8AC3E}">
        <p14:creationId xmlns:p14="http://schemas.microsoft.com/office/powerpoint/2010/main" val="33710431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81D75097-0309-40EC-A482-8CCE23E210C3}" type="slidenum">
              <a:rPr lang="ar-KW" smtClean="0"/>
              <a:pPr/>
              <a:t>4</a:t>
            </a:fld>
            <a:endParaRPr lang="ar-KW"/>
          </a:p>
        </p:txBody>
      </p:sp>
    </p:spTree>
    <p:extLst>
      <p:ext uri="{BB962C8B-B14F-4D97-AF65-F5344CB8AC3E}">
        <p14:creationId xmlns:p14="http://schemas.microsoft.com/office/powerpoint/2010/main" val="78561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81D75097-0309-40EC-A482-8CCE23E210C3}" type="slidenum">
              <a:rPr lang="ar-KW" smtClean="0"/>
              <a:pPr/>
              <a:t>5</a:t>
            </a:fld>
            <a:endParaRPr lang="ar-KW"/>
          </a:p>
        </p:txBody>
      </p:sp>
    </p:spTree>
    <p:extLst>
      <p:ext uri="{BB962C8B-B14F-4D97-AF65-F5344CB8AC3E}">
        <p14:creationId xmlns:p14="http://schemas.microsoft.com/office/powerpoint/2010/main" val="287654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81D75097-0309-40EC-A482-8CCE23E210C3}" type="slidenum">
              <a:rPr lang="ar-KW" smtClean="0"/>
              <a:pPr/>
              <a:t>38</a:t>
            </a:fld>
            <a:endParaRPr lang="ar-KW"/>
          </a:p>
        </p:txBody>
      </p:sp>
    </p:spTree>
    <p:extLst>
      <p:ext uri="{BB962C8B-B14F-4D97-AF65-F5344CB8AC3E}">
        <p14:creationId xmlns:p14="http://schemas.microsoft.com/office/powerpoint/2010/main" val="205979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ar-KW"/>
          </a:p>
        </p:txBody>
      </p:sp>
      <p:sp>
        <p:nvSpPr>
          <p:cNvPr id="4" name="Slide Number Placeholder 3"/>
          <p:cNvSpPr>
            <a:spLocks noGrp="1"/>
          </p:cNvSpPr>
          <p:nvPr>
            <p:ph type="sldNum" sz="quarter" idx="10"/>
          </p:nvPr>
        </p:nvSpPr>
        <p:spPr/>
        <p:txBody>
          <a:bodyPr/>
          <a:lstStyle/>
          <a:p>
            <a:fld id="{81D75097-0309-40EC-A482-8CCE23E210C3}" type="slidenum">
              <a:rPr lang="ar-KW" smtClean="0"/>
              <a:pPr/>
              <a:t>39</a:t>
            </a:fld>
            <a:endParaRPr lang="ar-KW"/>
          </a:p>
        </p:txBody>
      </p:sp>
    </p:spTree>
    <p:extLst>
      <p:ext uri="{BB962C8B-B14F-4D97-AF65-F5344CB8AC3E}">
        <p14:creationId xmlns:p14="http://schemas.microsoft.com/office/powerpoint/2010/main" val="205979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ar-KW"/>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201810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231540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685665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369978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ar-KW"/>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16330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6" name="Footer Placeholder 5"/>
          <p:cNvSpPr>
            <a:spLocks noGrp="1"/>
          </p:cNvSpPr>
          <p:nvPr>
            <p:ph type="ftr" sz="quarter" idx="11"/>
          </p:nvPr>
        </p:nvSpPr>
        <p:spPr/>
        <p:txBody>
          <a:bodyPr/>
          <a:lstStyle/>
          <a:p>
            <a:endParaRPr lang="ar-KW">
              <a:solidFill>
                <a:prstClr val="black">
                  <a:tint val="75000"/>
                </a:prstClr>
              </a:solidFill>
            </a:endParaRPr>
          </a:p>
        </p:txBody>
      </p:sp>
      <p:sp>
        <p:nvSpPr>
          <p:cNvPr id="7" name="Slide Number Placeholder 6"/>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025741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KW"/>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8" name="Footer Placeholder 7"/>
          <p:cNvSpPr>
            <a:spLocks noGrp="1"/>
          </p:cNvSpPr>
          <p:nvPr>
            <p:ph type="ftr" sz="quarter" idx="11"/>
          </p:nvPr>
        </p:nvSpPr>
        <p:spPr/>
        <p:txBody>
          <a:bodyPr/>
          <a:lstStyle/>
          <a:p>
            <a:endParaRPr lang="ar-KW">
              <a:solidFill>
                <a:prstClr val="black">
                  <a:tint val="75000"/>
                </a:prstClr>
              </a:solidFill>
            </a:endParaRPr>
          </a:p>
        </p:txBody>
      </p:sp>
      <p:sp>
        <p:nvSpPr>
          <p:cNvPr id="9" name="Slide Number Placeholder 8"/>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39066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4" name="Footer Placeholder 3"/>
          <p:cNvSpPr>
            <a:spLocks noGrp="1"/>
          </p:cNvSpPr>
          <p:nvPr>
            <p:ph type="ftr" sz="quarter" idx="11"/>
          </p:nvPr>
        </p:nvSpPr>
        <p:spPr/>
        <p:txBody>
          <a:bodyPr/>
          <a:lstStyle/>
          <a:p>
            <a:endParaRPr lang="ar-KW">
              <a:solidFill>
                <a:prstClr val="black">
                  <a:tint val="75000"/>
                </a:prstClr>
              </a:solidFill>
            </a:endParaRPr>
          </a:p>
        </p:txBody>
      </p:sp>
      <p:sp>
        <p:nvSpPr>
          <p:cNvPr id="5" name="Slide Number Placeholder 4"/>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1752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3" name="Footer Placeholder 2"/>
          <p:cNvSpPr>
            <a:spLocks noGrp="1"/>
          </p:cNvSpPr>
          <p:nvPr>
            <p:ph type="ftr" sz="quarter" idx="11"/>
          </p:nvPr>
        </p:nvSpPr>
        <p:spPr/>
        <p:txBody>
          <a:bodyPr/>
          <a:lstStyle/>
          <a:p>
            <a:endParaRPr lang="ar-KW">
              <a:solidFill>
                <a:prstClr val="black">
                  <a:tint val="75000"/>
                </a:prstClr>
              </a:solidFill>
            </a:endParaRPr>
          </a:p>
        </p:txBody>
      </p:sp>
      <p:sp>
        <p:nvSpPr>
          <p:cNvPr id="4" name="Slide Number Placeholder 3"/>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579472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ar-KW"/>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6" name="Footer Placeholder 5"/>
          <p:cNvSpPr>
            <a:spLocks noGrp="1"/>
          </p:cNvSpPr>
          <p:nvPr>
            <p:ph type="ftr" sz="quarter" idx="11"/>
          </p:nvPr>
        </p:nvSpPr>
        <p:spPr/>
        <p:txBody>
          <a:bodyPr/>
          <a:lstStyle/>
          <a:p>
            <a:endParaRPr lang="ar-KW">
              <a:solidFill>
                <a:prstClr val="black">
                  <a:tint val="75000"/>
                </a:prstClr>
              </a:solidFill>
            </a:endParaRPr>
          </a:p>
        </p:txBody>
      </p:sp>
      <p:sp>
        <p:nvSpPr>
          <p:cNvPr id="7" name="Slide Number Placeholder 6"/>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3801758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KW"/>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6" name="Footer Placeholder 5"/>
          <p:cNvSpPr>
            <a:spLocks noGrp="1"/>
          </p:cNvSpPr>
          <p:nvPr>
            <p:ph type="ftr" sz="quarter" idx="11"/>
          </p:nvPr>
        </p:nvSpPr>
        <p:spPr/>
        <p:txBody>
          <a:bodyPr/>
          <a:lstStyle/>
          <a:p>
            <a:endParaRPr lang="ar-KW">
              <a:solidFill>
                <a:prstClr val="black">
                  <a:tint val="75000"/>
                </a:prstClr>
              </a:solidFill>
            </a:endParaRPr>
          </a:p>
        </p:txBody>
      </p:sp>
      <p:sp>
        <p:nvSpPr>
          <p:cNvPr id="7" name="Slide Number Placeholder 6"/>
          <p:cNvSpPr>
            <a:spLocks noGrp="1"/>
          </p:cNvSpPr>
          <p:nvPr>
            <p:ph type="sldNum" sz="quarter" idx="12"/>
          </p:nvPr>
        </p:nvSpPr>
        <p:spPr/>
        <p:txBody>
          <a:body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368354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KW"/>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3FFCFEB-559C-4C6D-B347-09F79A2F540B}" type="datetimeFigureOut">
              <a:rPr lang="ar-KW" smtClean="0">
                <a:solidFill>
                  <a:prstClr val="black">
                    <a:tint val="75000"/>
                  </a:prstClr>
                </a:solidFill>
              </a:rPr>
              <a:pPr/>
              <a:t>22/09/1445</a:t>
            </a:fld>
            <a:endParaRPr lang="ar-KW">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4F1AE32-E48B-43D1-BDED-83963590E5EF}"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011452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video" Target="../media/media3.mp4"/><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3.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file:///C:\Users\USER\Downloads\Airport-Ambience-Sound-Effects.mp3" TargetMode="Externa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C:\Users\USER\Al%20Safa%20school\Best%20Places%20in%20New%20Zealand%20-%20SmarterTravel.mp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504"/>
            <a:ext cx="12192000" cy="7098903"/>
          </a:xfrm>
          <a:prstGeom prst="rect">
            <a:avLst/>
          </a:prstGeom>
        </p:spPr>
      </p:pic>
      <p:sp>
        <p:nvSpPr>
          <p:cNvPr id="2" name="Title 1"/>
          <p:cNvSpPr>
            <a:spLocks noGrp="1"/>
          </p:cNvSpPr>
          <p:nvPr>
            <p:ph type="title" idx="4294967295"/>
          </p:nvPr>
        </p:nvSpPr>
        <p:spPr>
          <a:xfrm>
            <a:off x="-168696" y="404664"/>
            <a:ext cx="4032448" cy="1417638"/>
          </a:xfrm>
          <a:noFill/>
          <a:ln>
            <a:noFill/>
          </a:ln>
        </p:spPr>
        <p:txBody>
          <a:bodyPr>
            <a:normAutofit/>
          </a:bodyPr>
          <a:lstStyle/>
          <a:p>
            <a:pPr rtl="0"/>
            <a:r>
              <a:rPr lang="en-US" sz="8000" b="1" dirty="0">
                <a:ln>
                  <a:solidFill>
                    <a:srgbClr val="006600"/>
                  </a:solidFill>
                </a:ln>
                <a:solidFill>
                  <a:schemeClr val="bg1"/>
                </a:solidFill>
                <a:effectLst>
                  <a:outerShdw blurRad="38100" dist="38100" dir="2700000" algn="tl">
                    <a:srgbClr val="000000">
                      <a:alpha val="43137"/>
                    </a:srgbClr>
                  </a:outerShdw>
                </a:effectLst>
              </a:rPr>
              <a:t>Unit 11</a:t>
            </a:r>
            <a:endParaRPr lang="ar-KW" sz="8000" b="1" dirty="0">
              <a:ln>
                <a:solidFill>
                  <a:srgbClr val="006600"/>
                </a:solidFill>
              </a:ln>
              <a:solidFill>
                <a:schemeClr val="bg1"/>
              </a:solidFill>
              <a:effectLst>
                <a:outerShdw blurRad="38100" dist="38100" dir="2700000" algn="tl">
                  <a:srgbClr val="000000">
                    <a:alpha val="43137"/>
                  </a:srgbClr>
                </a:outerShdw>
              </a:effectLst>
            </a:endParaRPr>
          </a:p>
        </p:txBody>
      </p:sp>
      <p:sp>
        <p:nvSpPr>
          <p:cNvPr id="4" name="Title 1"/>
          <p:cNvSpPr txBox="1">
            <a:spLocks/>
          </p:cNvSpPr>
          <p:nvPr/>
        </p:nvSpPr>
        <p:spPr>
          <a:xfrm>
            <a:off x="5807968" y="692696"/>
            <a:ext cx="5616624" cy="1944216"/>
          </a:xfrm>
          <a:prstGeom prst="rect">
            <a:avLst/>
          </a:prstGeom>
          <a:noFill/>
          <a:ln>
            <a:noFill/>
          </a:ln>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6600" b="1" dirty="0">
                <a:ln>
                  <a:solidFill>
                    <a:srgbClr val="006600"/>
                  </a:solidFill>
                </a:ln>
                <a:solidFill>
                  <a:schemeClr val="bg1"/>
                </a:solidFill>
                <a:effectLst>
                  <a:outerShdw blurRad="38100" dist="38100" dir="2700000" algn="tl">
                    <a:srgbClr val="000000">
                      <a:alpha val="43137"/>
                    </a:srgbClr>
                  </a:outerShdw>
                </a:effectLst>
              </a:rPr>
              <a:t>A Beautiful Country</a:t>
            </a:r>
            <a:endParaRPr lang="ar-KW" sz="6600" b="1" dirty="0">
              <a:ln>
                <a:solidFill>
                  <a:srgbClr val="006600"/>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668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658" y="1213600"/>
            <a:ext cx="5674768" cy="2979532"/>
          </a:xfrm>
          <a:prstGeom prst="rect">
            <a:avLst/>
          </a:prstGeom>
        </p:spPr>
      </p:pic>
      <p:sp>
        <p:nvSpPr>
          <p:cNvPr id="3" name="Rectangle 2"/>
          <p:cNvSpPr/>
          <p:nvPr/>
        </p:nvSpPr>
        <p:spPr>
          <a:xfrm>
            <a:off x="1789273" y="153435"/>
            <a:ext cx="7717126" cy="678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b="1" dirty="0">
                <a:ln>
                  <a:solidFill>
                    <a:schemeClr val="bg1"/>
                  </a:solidFill>
                </a:ln>
                <a:solidFill>
                  <a:srgbClr val="0000FF"/>
                </a:solidFill>
                <a:effectLst>
                  <a:glow rad="101600">
                    <a:schemeClr val="bg1">
                      <a:alpha val="60000"/>
                    </a:schemeClr>
                  </a:glow>
                </a:effectLst>
              </a:rPr>
              <a:t>A Beautiful Country</a:t>
            </a:r>
            <a:endParaRPr lang="ar-KW" sz="6600" b="1" dirty="0">
              <a:ln>
                <a:solidFill>
                  <a:schemeClr val="bg1"/>
                </a:solidFill>
              </a:ln>
              <a:solidFill>
                <a:srgbClr val="0000FF"/>
              </a:solidFill>
              <a:effectLst>
                <a:glow rad="101600">
                  <a:schemeClr val="bg1">
                    <a:alpha val="60000"/>
                  </a:schemeClr>
                </a:glow>
              </a:effectLst>
            </a:endParaRPr>
          </a:p>
        </p:txBody>
      </p:sp>
      <p:sp>
        <p:nvSpPr>
          <p:cNvPr id="4" name="Title 1"/>
          <p:cNvSpPr txBox="1">
            <a:spLocks/>
          </p:cNvSpPr>
          <p:nvPr/>
        </p:nvSpPr>
        <p:spPr>
          <a:xfrm>
            <a:off x="118964" y="1530421"/>
            <a:ext cx="6233731" cy="2416584"/>
          </a:xfrm>
          <a:prstGeom prst="rect">
            <a:avLst/>
          </a:prstGeom>
          <a:solidFill>
            <a:srgbClr val="FFFFFF">
              <a:alpha val="69020"/>
            </a:srgbClr>
          </a:solidFill>
          <a:ln>
            <a:noFill/>
          </a:ln>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a:r>
              <a:rPr lang="en-US" dirty="0">
                <a:solidFill>
                  <a:srgbClr val="C00000"/>
                </a:solidFill>
                <a:effectLst>
                  <a:outerShdw blurRad="38100" dist="38100" dir="2700000" algn="tl">
                    <a:srgbClr val="000000">
                      <a:alpha val="43137"/>
                    </a:srgbClr>
                  </a:outerShdw>
                </a:effectLst>
                <a:latin typeface="Aharoni" pitchFamily="2" charset="-79"/>
                <a:cs typeface="Aharoni" pitchFamily="2" charset="-79"/>
              </a:rPr>
              <a:t>1. </a:t>
            </a:r>
            <a:r>
              <a:rPr lang="en-US" dirty="0">
                <a:effectLst>
                  <a:outerShdw blurRad="38100" dist="38100" dir="2700000" algn="tl">
                    <a:srgbClr val="000000">
                      <a:alpha val="43137"/>
                    </a:srgbClr>
                  </a:outerShdw>
                </a:effectLst>
                <a:latin typeface="Aharoni" pitchFamily="2" charset="-79"/>
                <a:cs typeface="Aharoni" pitchFamily="2" charset="-79"/>
              </a:rPr>
              <a:t>Before you read</a:t>
            </a:r>
          </a:p>
          <a:p>
            <a:pPr algn="l"/>
            <a:endParaRPr lang="en-US" sz="3200" dirty="0">
              <a:effectLst>
                <a:outerShdw blurRad="38100" dist="38100" dir="2700000" algn="tl">
                  <a:srgbClr val="000000">
                    <a:alpha val="43137"/>
                  </a:srgbClr>
                </a:outerShdw>
              </a:effectLst>
              <a:latin typeface="Aharoni" pitchFamily="2" charset="-79"/>
              <a:cs typeface="Aharoni" pitchFamily="2" charset="-79"/>
            </a:endParaRPr>
          </a:p>
          <a:p>
            <a:pPr algn="l"/>
            <a:r>
              <a:rPr lang="en-US" sz="3200" dirty="0">
                <a:effectLst>
                  <a:outerShdw blurRad="38100" dist="38100" dir="2700000" algn="tl">
                    <a:srgbClr val="000000">
                      <a:alpha val="43137"/>
                    </a:srgbClr>
                  </a:outerShdw>
                </a:effectLst>
                <a:latin typeface="Aharoni" pitchFamily="2" charset="-79"/>
                <a:cs typeface="Aharoni" pitchFamily="2" charset="-79"/>
              </a:rPr>
              <a:t>1</a:t>
            </a:r>
            <a:r>
              <a:rPr lang="en-US" sz="3000" dirty="0">
                <a:effectLst>
                  <a:outerShdw blurRad="38100" dist="38100" dir="2700000" algn="tl">
                    <a:srgbClr val="000000">
                      <a:alpha val="43137"/>
                    </a:srgbClr>
                  </a:outerShdw>
                </a:effectLst>
                <a:latin typeface="Aharoni" pitchFamily="2" charset="-79"/>
                <a:cs typeface="Aharoni" pitchFamily="2" charset="-79"/>
              </a:rPr>
              <a:t>. Discuss these questions in pairs.</a:t>
            </a:r>
          </a:p>
          <a:p>
            <a:pPr algn="l"/>
            <a:r>
              <a:rPr lang="en-US" sz="3000" dirty="0">
                <a:effectLst>
                  <a:outerShdw blurRad="38100" dist="38100" dir="2700000" algn="tl">
                    <a:srgbClr val="000000">
                      <a:alpha val="43137"/>
                    </a:srgbClr>
                  </a:outerShdw>
                </a:effectLst>
                <a:latin typeface="Aharoni" pitchFamily="2" charset="-79"/>
                <a:cs typeface="Aharoni" pitchFamily="2" charset="-79"/>
              </a:rPr>
              <a:t>2. Share your ideas with the class.</a:t>
            </a:r>
            <a:endParaRPr lang="ar-KW" sz="3000" dirty="0">
              <a:effectLst>
                <a:outerShdw blurRad="38100" dist="38100" dir="2700000" algn="tl">
                  <a:srgbClr val="000000">
                    <a:alpha val="43137"/>
                  </a:srgbClr>
                </a:outerShdw>
              </a:effectLst>
              <a:latin typeface="Aharoni" pitchFamily="2" charset="-79"/>
            </a:endParaRPr>
          </a:p>
        </p:txBody>
      </p:sp>
      <p:sp>
        <p:nvSpPr>
          <p:cNvPr id="5" name="Title 1"/>
          <p:cNvSpPr txBox="1">
            <a:spLocks/>
          </p:cNvSpPr>
          <p:nvPr/>
        </p:nvSpPr>
        <p:spPr>
          <a:xfrm>
            <a:off x="856960" y="4714036"/>
            <a:ext cx="10223415" cy="1900973"/>
          </a:xfrm>
          <a:prstGeom prst="rect">
            <a:avLst/>
          </a:prstGeom>
          <a:solidFill>
            <a:srgbClr val="EBF1DE">
              <a:alpha val="67843"/>
            </a:srgbClr>
          </a:solidFill>
          <a:ln>
            <a:noFill/>
          </a:ln>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5400" b="1" dirty="0">
                <a:ln>
                  <a:solidFill>
                    <a:schemeClr val="tx1"/>
                  </a:solidFill>
                </a:ln>
                <a:solidFill>
                  <a:srgbClr val="002060"/>
                </a:solidFill>
                <a:effectLst>
                  <a:outerShdw blurRad="38100" dist="38100" dir="2700000" algn="tl">
                    <a:srgbClr val="000000">
                      <a:alpha val="43137"/>
                    </a:srgbClr>
                  </a:outerShdw>
                </a:effectLst>
                <a:latin typeface="Garamond" panose="02020404030301010803" pitchFamily="18" charset="0"/>
                <a:cs typeface="Aharoni" pitchFamily="2" charset="-79"/>
              </a:rPr>
              <a:t>A. This isn’t a photo of Kuwait.</a:t>
            </a:r>
          </a:p>
          <a:p>
            <a:r>
              <a:rPr lang="en-US" sz="5400" b="1" dirty="0">
                <a:ln>
                  <a:solidFill>
                    <a:schemeClr val="tx1"/>
                  </a:solidFill>
                </a:ln>
                <a:solidFill>
                  <a:srgbClr val="002060"/>
                </a:solidFill>
                <a:effectLst>
                  <a:outerShdw blurRad="38100" dist="38100" dir="2700000" algn="tl">
                    <a:srgbClr val="000000">
                      <a:alpha val="43137"/>
                    </a:srgbClr>
                  </a:outerShdw>
                </a:effectLst>
                <a:latin typeface="Garamond" panose="02020404030301010803" pitchFamily="18" charset="0"/>
                <a:cs typeface="Aharoni" pitchFamily="2" charset="-79"/>
              </a:rPr>
              <a:t> How do you know?</a:t>
            </a:r>
          </a:p>
        </p:txBody>
      </p:sp>
    </p:spTree>
    <p:extLst>
      <p:ext uri="{BB962C8B-B14F-4D97-AF65-F5344CB8AC3E}">
        <p14:creationId xmlns:p14="http://schemas.microsoft.com/office/powerpoint/2010/main" val="2292224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25040"/>
            <a:ext cx="5674768" cy="2979532"/>
          </a:xfrm>
          <a:prstGeom prst="rect">
            <a:avLst/>
          </a:prstGeom>
        </p:spPr>
      </p:pic>
      <p:sp>
        <p:nvSpPr>
          <p:cNvPr id="5" name="Title 1"/>
          <p:cNvSpPr txBox="1">
            <a:spLocks/>
          </p:cNvSpPr>
          <p:nvPr/>
        </p:nvSpPr>
        <p:spPr>
          <a:xfrm>
            <a:off x="856961" y="5153901"/>
            <a:ext cx="10183074" cy="1461108"/>
          </a:xfrm>
          <a:prstGeom prst="rect">
            <a:avLst/>
          </a:prstGeom>
          <a:solidFill>
            <a:srgbClr val="EBF1DE">
              <a:alpha val="67843"/>
            </a:srgbClr>
          </a:solidFill>
          <a:ln>
            <a:noFill/>
          </a:ln>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6000" b="1" dirty="0">
                <a:ln w="28575">
                  <a:solidFill>
                    <a:sysClr val="windowText" lastClr="000000"/>
                  </a:solidFill>
                </a:ln>
                <a:solidFill>
                  <a:srgbClr val="002060"/>
                </a:solidFill>
                <a:latin typeface="Garamond" panose="02020404030301010803" pitchFamily="18" charset="0"/>
                <a:cs typeface="Aharoni" pitchFamily="2" charset="-79"/>
              </a:rPr>
              <a:t>B. Where do you think it is?</a:t>
            </a:r>
            <a:endParaRPr lang="ar-KW" sz="6000" b="1" dirty="0">
              <a:ln w="28575">
                <a:solidFill>
                  <a:sysClr val="windowText" lastClr="000000"/>
                </a:solidFill>
              </a:ln>
              <a:solidFill>
                <a:srgbClr val="002060"/>
              </a:solidFill>
              <a:latin typeface="Garamond" panose="02020404030301010803" pitchFamily="18" charset="0"/>
            </a:endParaRPr>
          </a:p>
        </p:txBody>
      </p:sp>
    </p:spTree>
    <p:extLst>
      <p:ext uri="{BB962C8B-B14F-4D97-AF65-F5344CB8AC3E}">
        <p14:creationId xmlns:p14="http://schemas.microsoft.com/office/powerpoint/2010/main" val="1070025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Title 1"/>
          <p:cNvSpPr txBox="1">
            <a:spLocks/>
          </p:cNvSpPr>
          <p:nvPr/>
        </p:nvSpPr>
        <p:spPr>
          <a:xfrm>
            <a:off x="403226" y="20632"/>
            <a:ext cx="11848256" cy="1932039"/>
          </a:xfrm>
          <a:prstGeom prst="rect">
            <a:avLst/>
          </a:prstGeom>
          <a:no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5400" b="1" dirty="0">
                <a:ln w="28575">
                  <a:solidFill>
                    <a:sysClr val="windowText" lastClr="000000"/>
                  </a:solidFill>
                </a:ln>
                <a:latin typeface="Garamond" panose="02020404030301010803" pitchFamily="18" charset="0"/>
                <a:cs typeface="Aharoni" pitchFamily="2" charset="-79"/>
              </a:rPr>
              <a:t>C. Would you like to go there?</a:t>
            </a:r>
          </a:p>
          <a:p>
            <a:pPr rtl="0"/>
            <a:r>
              <a:rPr lang="en-US" sz="5400" b="1" dirty="0">
                <a:ln w="28575">
                  <a:solidFill>
                    <a:sysClr val="windowText" lastClr="000000"/>
                  </a:solidFill>
                </a:ln>
                <a:latin typeface="Garamond" panose="02020404030301010803" pitchFamily="18" charset="0"/>
                <a:cs typeface="Aharoni" pitchFamily="2" charset="-79"/>
              </a:rPr>
              <a:t>Why? Why not?</a:t>
            </a:r>
            <a:endParaRPr lang="ar-KW" sz="5400" b="1" dirty="0">
              <a:ln w="28575">
                <a:solidFill>
                  <a:sysClr val="windowText" lastClr="000000"/>
                </a:solidFill>
              </a:ln>
              <a:latin typeface="Garamond" panose="02020404030301010803" pitchFamily="18" charset="0"/>
            </a:endParaRPr>
          </a:p>
        </p:txBody>
      </p:sp>
    </p:spTree>
    <p:extLst>
      <p:ext uri="{BB962C8B-B14F-4D97-AF65-F5344CB8AC3E}">
        <p14:creationId xmlns:p14="http://schemas.microsoft.com/office/powerpoint/2010/main" val="4260986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7368" y="171542"/>
            <a:ext cx="11377264" cy="1673282"/>
          </a:xfrm>
          <a:prstGeom prst="rect">
            <a:avLst/>
          </a:prstGeom>
          <a:solidFill>
            <a:schemeClr val="bg1"/>
          </a:solidFill>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006600"/>
                  </a:solidFill>
                </a:ln>
              </a:rPr>
              <a:t>The </a:t>
            </a:r>
            <a:r>
              <a:rPr lang="en-US" sz="4800" b="1" dirty="0">
                <a:ln>
                  <a:solidFill>
                    <a:srgbClr val="006600"/>
                  </a:solidFill>
                </a:ln>
                <a:solidFill>
                  <a:srgbClr val="C00000"/>
                </a:solidFill>
              </a:rPr>
              <a:t>population</a:t>
            </a:r>
            <a:r>
              <a:rPr lang="en-US" sz="4800" b="1" dirty="0">
                <a:ln>
                  <a:solidFill>
                    <a:srgbClr val="006600"/>
                  </a:solidFill>
                </a:ln>
              </a:rPr>
              <a:t> of Kuwait is </a:t>
            </a:r>
            <a:r>
              <a:rPr lang="en-US" sz="4800" b="1" dirty="0">
                <a:ln>
                  <a:solidFill>
                    <a:srgbClr val="006600"/>
                  </a:solidFill>
                </a:ln>
                <a:solidFill>
                  <a:srgbClr val="C00000"/>
                </a:solidFill>
              </a:rPr>
              <a:t>approximately</a:t>
            </a:r>
            <a:r>
              <a:rPr lang="en-US" sz="4800" b="1" dirty="0">
                <a:ln>
                  <a:solidFill>
                    <a:srgbClr val="006600"/>
                  </a:solidFill>
                </a:ln>
              </a:rPr>
              <a:t> three million.</a:t>
            </a:r>
            <a:endParaRPr lang="ar-KW" sz="4800" b="1" dirty="0">
              <a:ln>
                <a:solidFill>
                  <a:srgbClr val="006600"/>
                </a:solidFill>
              </a:ln>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008" y="1844824"/>
            <a:ext cx="6023992" cy="50131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4824"/>
            <a:ext cx="5976664" cy="5023029"/>
          </a:xfrm>
          <a:prstGeom prst="rect">
            <a:avLst/>
          </a:prstGeom>
        </p:spPr>
      </p:pic>
    </p:spTree>
    <p:extLst>
      <p:ext uri="{BB962C8B-B14F-4D97-AF65-F5344CB8AC3E}">
        <p14:creationId xmlns:p14="http://schemas.microsoft.com/office/powerpoint/2010/main" val="259073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pproximately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325814" y="3184984"/>
            <a:ext cx="487363" cy="487363"/>
          </a:xfrm>
          <a:prstGeom prst="rect">
            <a:avLst/>
          </a:prstGeom>
        </p:spPr>
      </p:pic>
      <p:sp>
        <p:nvSpPr>
          <p:cNvPr id="2" name="Title 2"/>
          <p:cNvSpPr txBox="1">
            <a:spLocks/>
          </p:cNvSpPr>
          <p:nvPr/>
        </p:nvSpPr>
        <p:spPr>
          <a:xfrm>
            <a:off x="0" y="171542"/>
            <a:ext cx="12192000" cy="1529266"/>
          </a:xfrm>
          <a:prstGeom prst="rect">
            <a:avLst/>
          </a:prstGeom>
          <a:solidFill>
            <a:schemeClr val="bg1"/>
          </a:solidFill>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006600"/>
                  </a:solidFill>
                </a:ln>
              </a:rPr>
              <a:t>The population of New Zealand is </a:t>
            </a:r>
            <a:r>
              <a:rPr lang="en-US" sz="4800" b="1">
                <a:ln>
                  <a:solidFill>
                    <a:srgbClr val="006600"/>
                  </a:solidFill>
                </a:ln>
                <a:solidFill>
                  <a:srgbClr val="C00000"/>
                </a:solidFill>
              </a:rPr>
              <a:t>approximately</a:t>
            </a:r>
            <a:r>
              <a:rPr lang="en-US" sz="4800" b="1">
                <a:ln>
                  <a:solidFill>
                    <a:srgbClr val="006600"/>
                  </a:solidFill>
                </a:ln>
              </a:rPr>
              <a:t> 4.6 </a:t>
            </a:r>
            <a:r>
              <a:rPr lang="en-US" sz="4800" b="1" dirty="0">
                <a:ln>
                  <a:solidFill>
                    <a:srgbClr val="006600"/>
                  </a:solidFill>
                </a:ln>
              </a:rPr>
              <a:t>million.</a:t>
            </a:r>
            <a:endParaRPr lang="ar-KW" sz="4800" b="1" dirty="0">
              <a:ln>
                <a:solidFill>
                  <a:srgbClr val="006600"/>
                </a:solidFill>
              </a:ln>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2" y="1916832"/>
            <a:ext cx="5626206" cy="4941168"/>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2750"/>
          <a:stretch/>
        </p:blipFill>
        <p:spPr>
          <a:xfrm>
            <a:off x="5735960" y="1878680"/>
            <a:ext cx="6456040" cy="4984456"/>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b="50430"/>
          <a:stretch/>
        </p:blipFill>
        <p:spPr>
          <a:xfrm>
            <a:off x="2191785" y="2158794"/>
            <a:ext cx="5428215" cy="1513553"/>
          </a:xfrm>
          <a:prstGeom prst="rect">
            <a:avLst/>
          </a:prstGeom>
        </p:spPr>
      </p:pic>
    </p:spTree>
    <p:extLst>
      <p:ext uri="{BB962C8B-B14F-4D97-AF65-F5344CB8AC3E}">
        <p14:creationId xmlns:p14="http://schemas.microsoft.com/office/powerpoint/2010/main" val="3410683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6881" t="59450"/>
          <a:stretch/>
        </p:blipFill>
        <p:spPr>
          <a:xfrm>
            <a:off x="5004312" y="2166986"/>
            <a:ext cx="5335844" cy="221117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6881" t="59450"/>
          <a:stretch/>
        </p:blipFill>
        <p:spPr>
          <a:xfrm>
            <a:off x="-172136" y="2173297"/>
            <a:ext cx="5335844" cy="223224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204864"/>
          </a:xfrm>
          <a:prstGeom prst="rect">
            <a:avLst/>
          </a:prstGeom>
        </p:spPr>
      </p:pic>
      <p:sp>
        <p:nvSpPr>
          <p:cNvPr id="3" name="Title 2"/>
          <p:cNvSpPr txBox="1">
            <a:spLocks/>
          </p:cNvSpPr>
          <p:nvPr/>
        </p:nvSpPr>
        <p:spPr>
          <a:xfrm>
            <a:off x="1271464" y="498984"/>
            <a:ext cx="9937104" cy="1872208"/>
          </a:xfrm>
          <a:prstGeom prst="rect">
            <a:avLst/>
          </a:prstGeom>
          <a:noFill/>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5400" b="1" dirty="0">
                <a:ln>
                  <a:solidFill>
                    <a:srgbClr val="006600"/>
                  </a:solidFill>
                </a:ln>
                <a:solidFill>
                  <a:schemeClr val="bg1"/>
                </a:solidFill>
              </a:rPr>
              <a:t>Approximately means </a:t>
            </a:r>
            <a:r>
              <a:rPr lang="en-US" sz="4000" dirty="0">
                <a:ln>
                  <a:solidFill>
                    <a:srgbClr val="006600"/>
                  </a:solidFill>
                </a:ln>
                <a:solidFill>
                  <a:schemeClr val="bg1"/>
                </a:solidFill>
              </a:rPr>
              <a:t>----------------.</a:t>
            </a:r>
            <a:endParaRPr lang="ar-KW" sz="5400" b="1" dirty="0">
              <a:ln>
                <a:solidFill>
                  <a:srgbClr val="006600"/>
                </a:solidFill>
              </a:ln>
              <a:solidFill>
                <a:schemeClr val="bg1"/>
              </a:solidFill>
            </a:endParaRPr>
          </a:p>
        </p:txBody>
      </p:sp>
      <p:sp>
        <p:nvSpPr>
          <p:cNvPr id="9" name="Rectangle 8"/>
          <p:cNvSpPr/>
          <p:nvPr/>
        </p:nvSpPr>
        <p:spPr>
          <a:xfrm>
            <a:off x="1206525" y="2832234"/>
            <a:ext cx="3168351" cy="923330"/>
          </a:xfrm>
          <a:prstGeom prst="rect">
            <a:avLst/>
          </a:prstGeom>
        </p:spPr>
        <p:txBody>
          <a:bodyPr wrap="square">
            <a:spAutoFit/>
          </a:bodyPr>
          <a:lstStyle/>
          <a:p>
            <a:pPr algn="l"/>
            <a:r>
              <a:rPr lang="en-US" sz="5400" b="1" dirty="0">
                <a:ln w="19050">
                  <a:solidFill>
                    <a:sysClr val="windowText" lastClr="000000"/>
                  </a:solidFill>
                </a:ln>
                <a:solidFill>
                  <a:srgbClr val="C00000"/>
                </a:solidFill>
                <a:latin typeface="Corbel" panose="020B0503020204020204" pitchFamily="34" charset="0"/>
                <a:cs typeface="Estrangelo Edessa" panose="03080600000000000000" pitchFamily="66" charset="0"/>
              </a:rPr>
              <a:t>a) nearly</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6881" t="59450"/>
          <a:stretch/>
        </p:blipFill>
        <p:spPr>
          <a:xfrm>
            <a:off x="5126024" y="4391853"/>
            <a:ext cx="5335844" cy="2446921"/>
          </a:xfrm>
          <a:prstGeom prst="rect">
            <a:avLst/>
          </a:prstGeom>
        </p:spPr>
      </p:pic>
      <p:sp>
        <p:nvSpPr>
          <p:cNvPr id="11" name="Rectangle 10"/>
          <p:cNvSpPr/>
          <p:nvPr/>
        </p:nvSpPr>
        <p:spPr>
          <a:xfrm>
            <a:off x="6400800" y="2866845"/>
            <a:ext cx="3155706" cy="923330"/>
          </a:xfrm>
          <a:prstGeom prst="rect">
            <a:avLst/>
          </a:prstGeom>
        </p:spPr>
        <p:txBody>
          <a:bodyPr wrap="square">
            <a:spAutoFit/>
          </a:bodyPr>
          <a:lstStyle/>
          <a:p>
            <a:pPr algn="l"/>
            <a:r>
              <a:rPr lang="en-US" sz="5400" b="1" dirty="0">
                <a:ln w="19050">
                  <a:solidFill>
                    <a:sysClr val="windowText" lastClr="000000"/>
                  </a:solidFill>
                </a:ln>
                <a:solidFill>
                  <a:srgbClr val="C00000"/>
                </a:solidFill>
                <a:latin typeface="Corbel" panose="020B0503020204020204" pitchFamily="34" charset="0"/>
                <a:cs typeface="Estrangelo Edessa" panose="03080600000000000000" pitchFamily="66" charset="0"/>
              </a:rPr>
              <a:t>b) simply</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6881" t="59450"/>
          <a:stretch/>
        </p:blipFill>
        <p:spPr>
          <a:xfrm>
            <a:off x="-104630" y="4378161"/>
            <a:ext cx="5335844" cy="2446921"/>
          </a:xfrm>
          <a:prstGeom prst="rect">
            <a:avLst/>
          </a:prstGeom>
        </p:spPr>
      </p:pic>
      <p:sp>
        <p:nvSpPr>
          <p:cNvPr id="13" name="Rectangle 12"/>
          <p:cNvSpPr/>
          <p:nvPr/>
        </p:nvSpPr>
        <p:spPr>
          <a:xfrm>
            <a:off x="1118014" y="5039957"/>
            <a:ext cx="3168351" cy="923330"/>
          </a:xfrm>
          <a:prstGeom prst="rect">
            <a:avLst/>
          </a:prstGeom>
        </p:spPr>
        <p:txBody>
          <a:bodyPr wrap="square">
            <a:spAutoFit/>
          </a:bodyPr>
          <a:lstStyle/>
          <a:p>
            <a:pPr algn="ctr"/>
            <a:r>
              <a:rPr lang="en-US" sz="5400" b="1" dirty="0">
                <a:ln w="19050">
                  <a:solidFill>
                    <a:sysClr val="windowText" lastClr="000000"/>
                  </a:solidFill>
                </a:ln>
                <a:solidFill>
                  <a:srgbClr val="C00000"/>
                </a:solidFill>
                <a:latin typeface="Corbel" panose="020B0503020204020204" pitchFamily="34" charset="0"/>
                <a:cs typeface="Estrangelo Edessa" panose="03080600000000000000" pitchFamily="66" charset="0"/>
              </a:rPr>
              <a:t>c) clearly</a:t>
            </a:r>
          </a:p>
        </p:txBody>
      </p:sp>
      <p:sp>
        <p:nvSpPr>
          <p:cNvPr id="14" name="Rectangle 13"/>
          <p:cNvSpPr/>
          <p:nvPr/>
        </p:nvSpPr>
        <p:spPr>
          <a:xfrm>
            <a:off x="6509867" y="5093789"/>
            <a:ext cx="3168351" cy="923330"/>
          </a:xfrm>
          <a:prstGeom prst="rect">
            <a:avLst/>
          </a:prstGeom>
        </p:spPr>
        <p:txBody>
          <a:bodyPr wrap="square">
            <a:spAutoFit/>
          </a:bodyPr>
          <a:lstStyle/>
          <a:p>
            <a:pPr algn="l"/>
            <a:r>
              <a:rPr lang="en-US" sz="5400" b="1" dirty="0">
                <a:ln w="19050">
                  <a:solidFill>
                    <a:sysClr val="windowText" lastClr="000000"/>
                  </a:solidFill>
                </a:ln>
                <a:solidFill>
                  <a:srgbClr val="C00000"/>
                </a:solidFill>
                <a:latin typeface="Corbel" panose="020B0503020204020204" pitchFamily="34" charset="0"/>
                <a:cs typeface="Estrangelo Edessa" panose="03080600000000000000" pitchFamily="66" charset="0"/>
              </a:rPr>
              <a:t>d) exactly</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4250"/>
          <a:stretch/>
        </p:blipFill>
        <p:spPr>
          <a:xfrm>
            <a:off x="10394362" y="3823126"/>
            <a:ext cx="1885902" cy="3356992"/>
          </a:xfrm>
          <a:prstGeom prst="rect">
            <a:avLst/>
          </a:prstGeom>
          <a:ln>
            <a:noFill/>
          </a:ln>
          <a:effectLst>
            <a:softEdge rad="112500"/>
          </a:effectLst>
        </p:spPr>
      </p:pic>
    </p:spTree>
    <p:extLst>
      <p:ext uri="{BB962C8B-B14F-4D97-AF65-F5344CB8AC3E}">
        <p14:creationId xmlns:p14="http://schemas.microsoft.com/office/powerpoint/2010/main" val="307203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xEl>
                                              <p:pRg st="0" end="0"/>
                                            </p:txEl>
                                          </p:spTgt>
                                        </p:tgtEl>
                                        <p:attrNameLst>
                                          <p:attrName>ppt_w</p:attrName>
                                        </p:attrNameLst>
                                      </p:cBhvr>
                                      <p:tavLst>
                                        <p:tav tm="0">
                                          <p:val>
                                            <p:strVal val="ppt_w"/>
                                          </p:val>
                                        </p:tav>
                                        <p:tav tm="100000">
                                          <p:val>
                                            <p:fltVal val="0"/>
                                          </p:val>
                                        </p:tav>
                                      </p:tavLst>
                                    </p:anim>
                                    <p:anim calcmode="lin" valueType="num">
                                      <p:cBhvr>
                                        <p:cTn id="14" dur="500"/>
                                        <p:tgtEl>
                                          <p:spTgt spid="11">
                                            <p:txEl>
                                              <p:pRg st="0" end="0"/>
                                            </p:txEl>
                                          </p:spTgt>
                                        </p:tgtEl>
                                        <p:attrNameLst>
                                          <p:attrName>ppt_h</p:attrName>
                                        </p:attrNameLst>
                                      </p:cBhvr>
                                      <p:tavLst>
                                        <p:tav tm="0">
                                          <p:val>
                                            <p:strVal val="ppt_h"/>
                                          </p:val>
                                        </p:tav>
                                        <p:tav tm="100000">
                                          <p:val>
                                            <p:fltVal val="0"/>
                                          </p:val>
                                        </p:tav>
                                      </p:tavLst>
                                    </p:anim>
                                    <p:animEffect transition="out" filter="fade">
                                      <p:cBhvr>
                                        <p:cTn id="15" dur="500"/>
                                        <p:tgtEl>
                                          <p:spTgt spid="11">
                                            <p:txEl>
                                              <p:pRg st="0" end="0"/>
                                            </p:txEl>
                                          </p:spTgt>
                                        </p:tgtEl>
                                      </p:cBhvr>
                                    </p:animEffect>
                                    <p:set>
                                      <p:cBhvr>
                                        <p:cTn id="16" dur="1" fill="hold">
                                          <p:stCondLst>
                                            <p:cond delay="499"/>
                                          </p:stCondLst>
                                        </p:cTn>
                                        <p:tgtEl>
                                          <p:spTgt spid="11">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500"/>
                            </p:stCondLst>
                            <p:childTnLst>
                              <p:par>
                                <p:cTn id="21" presetID="16" presetClass="exit" presetSubtype="21" fill="hold" nodeType="afterEffect">
                                  <p:stCondLst>
                                    <p:cond delay="0"/>
                                  </p:stCondLst>
                                  <p:childTnLst>
                                    <p:animEffect transition="out" filter="barn(inVertical)">
                                      <p:cBhvr>
                                        <p:cTn id="22" dur="500"/>
                                        <p:tgtEl>
                                          <p:spTgt spid="13">
                                            <p:txEl>
                                              <p:pRg st="0" end="0"/>
                                            </p:txEl>
                                          </p:spTgt>
                                        </p:tgtEl>
                                      </p:cBhvr>
                                    </p:animEffect>
                                    <p:set>
                                      <p:cBhvr>
                                        <p:cTn id="23" dur="1" fill="hold">
                                          <p:stCondLst>
                                            <p:cond delay="499"/>
                                          </p:stCondLst>
                                        </p:cTn>
                                        <p:tgtEl>
                                          <p:spTgt spid="13">
                                            <p:txEl>
                                              <p:pRg st="0" end="0"/>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1000"/>
                            </p:stCondLst>
                            <p:childTnLst>
                              <p:par>
                                <p:cTn id="28" presetID="42" presetClass="exit" presetSubtype="0" fill="hold" nodeType="afterEffect">
                                  <p:stCondLst>
                                    <p:cond delay="0"/>
                                  </p:stCondLst>
                                  <p:childTnLst>
                                    <p:animEffect transition="out" filter="fade">
                                      <p:cBhvr>
                                        <p:cTn id="29" dur="1000"/>
                                        <p:tgtEl>
                                          <p:spTgt spid="14">
                                            <p:txEl>
                                              <p:pRg st="0" end="0"/>
                                            </p:txEl>
                                          </p:spTgt>
                                        </p:tgtEl>
                                      </p:cBhvr>
                                    </p:animEffect>
                                    <p:anim calcmode="lin" valueType="num">
                                      <p:cBhvr>
                                        <p:cTn id="30" dur="1000"/>
                                        <p:tgtEl>
                                          <p:spTgt spid="14">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14">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14">
                                            <p:txEl>
                                              <p:pRg st="0" end="0"/>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24064" cy="6858000"/>
          </a:xfrm>
          <a:prstGeom prst="rect">
            <a:avLst/>
          </a:prstGeom>
        </p:spPr>
      </p:pic>
      <p:sp>
        <p:nvSpPr>
          <p:cNvPr id="3" name="Title 1"/>
          <p:cNvSpPr txBox="1">
            <a:spLocks/>
          </p:cNvSpPr>
          <p:nvPr/>
        </p:nvSpPr>
        <p:spPr>
          <a:xfrm>
            <a:off x="191344" y="127845"/>
            <a:ext cx="11305256" cy="1149248"/>
          </a:xfrm>
          <a:prstGeom prst="rect">
            <a:avLst/>
          </a:prstGeom>
          <a:solidFill>
            <a:schemeClr val="tx1">
              <a:alpha val="65098"/>
            </a:schemeClr>
          </a:solid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6000" dirty="0">
                <a:ln w="28575">
                  <a:solidFill>
                    <a:sysClr val="windowText" lastClr="000000"/>
                  </a:solidFill>
                </a:ln>
                <a:solidFill>
                  <a:schemeClr val="bg1"/>
                </a:solidFill>
                <a:latin typeface="Aharoni" pitchFamily="2" charset="-79"/>
                <a:cs typeface="Aharoni" pitchFamily="2" charset="-79"/>
              </a:rPr>
              <a:t>What is the </a:t>
            </a:r>
            <a:r>
              <a:rPr lang="en-US" sz="6000" dirty="0">
                <a:ln w="28575">
                  <a:solidFill>
                    <a:sysClr val="windowText" lastClr="000000"/>
                  </a:solidFill>
                </a:ln>
                <a:solidFill>
                  <a:srgbClr val="FFFF00"/>
                </a:solidFill>
                <a:latin typeface="Aharoni" pitchFamily="2" charset="-79"/>
                <a:cs typeface="Aharoni" pitchFamily="2" charset="-79"/>
              </a:rPr>
              <a:t>capital</a:t>
            </a:r>
            <a:r>
              <a:rPr lang="en-US" sz="6000" dirty="0">
                <a:ln w="28575">
                  <a:solidFill>
                    <a:sysClr val="windowText" lastClr="000000"/>
                  </a:solidFill>
                </a:ln>
                <a:solidFill>
                  <a:schemeClr val="bg1"/>
                </a:solidFill>
                <a:latin typeface="Aharoni" pitchFamily="2" charset="-79"/>
                <a:cs typeface="Aharoni" pitchFamily="2" charset="-79"/>
              </a:rPr>
              <a:t> of Kuwait?</a:t>
            </a:r>
            <a:endParaRPr lang="ar-KW" sz="6000" dirty="0">
              <a:ln w="28575">
                <a:solidFill>
                  <a:sysClr val="windowText" lastClr="000000"/>
                </a:solidFill>
              </a:ln>
              <a:solidFill>
                <a:schemeClr val="bg1"/>
              </a:solidFill>
              <a:latin typeface="Aharoni" pitchFamily="2" charset="-79"/>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4101"/>
          <a:stretch/>
        </p:blipFill>
        <p:spPr>
          <a:xfrm>
            <a:off x="5231904" y="1415155"/>
            <a:ext cx="6383016" cy="5034552"/>
          </a:xfrm>
          <a:prstGeom prst="rect">
            <a:avLst/>
          </a:prstGeom>
          <a:ln>
            <a:noFill/>
          </a:ln>
          <a:effectLst>
            <a:softEdge rad="112500"/>
          </a:effectLst>
        </p:spPr>
      </p:pic>
      <p:sp>
        <p:nvSpPr>
          <p:cNvPr id="6" name="Snip Single Corner Rectangle 5"/>
          <p:cNvSpPr/>
          <p:nvPr/>
        </p:nvSpPr>
        <p:spPr>
          <a:xfrm>
            <a:off x="191345" y="1385974"/>
            <a:ext cx="4431416" cy="914400"/>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b="1" dirty="0">
                <a:ln>
                  <a:solidFill>
                    <a:sysClr val="windowText" lastClr="000000"/>
                  </a:solidFill>
                </a:ln>
                <a:solidFill>
                  <a:srgbClr val="FFFF00"/>
                </a:solidFill>
                <a:effectLst>
                  <a:glow rad="63500">
                    <a:schemeClr val="accent4">
                      <a:satMod val="175000"/>
                      <a:alpha val="40000"/>
                    </a:schemeClr>
                  </a:glow>
                </a:effectLst>
                <a:latin typeface="Pristina" panose="03060402040406080204" pitchFamily="66" charset="0"/>
              </a:rPr>
              <a:t>Kuwait City</a:t>
            </a:r>
            <a:endParaRPr lang="ar-KW" sz="7200" b="1" dirty="0">
              <a:ln>
                <a:solidFill>
                  <a:sysClr val="windowText" lastClr="000000"/>
                </a:solidFill>
              </a:ln>
              <a:solidFill>
                <a:srgbClr val="FFFF00"/>
              </a:solidFill>
              <a:effectLst>
                <a:glow rad="63500">
                  <a:schemeClr val="accent4">
                    <a:satMod val="175000"/>
                    <a:alpha val="40000"/>
                  </a:schemeClr>
                </a:glow>
              </a:effectLst>
              <a:latin typeface="Pristina" panose="03060402040406080204" pitchFamily="66" charset="0"/>
            </a:endParaRPr>
          </a:p>
        </p:txBody>
      </p:sp>
      <p:cxnSp>
        <p:nvCxnSpPr>
          <p:cNvPr id="8" name="Straight Arrow Connector 7"/>
          <p:cNvCxnSpPr/>
          <p:nvPr/>
        </p:nvCxnSpPr>
        <p:spPr>
          <a:xfrm>
            <a:off x="4223792" y="1988840"/>
            <a:ext cx="4104456" cy="23762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09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27844"/>
            <a:ext cx="12192000" cy="852884"/>
          </a:xfrm>
          <a:prstGeom prst="rect">
            <a:avLst/>
          </a:prstGeom>
          <a:solidFill>
            <a:srgbClr val="FFFFFF">
              <a:alpha val="65098"/>
            </a:srgbClr>
          </a:solid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dirty="0">
                <a:ln w="28575">
                  <a:solidFill>
                    <a:sysClr val="windowText" lastClr="000000"/>
                  </a:solidFill>
                </a:ln>
                <a:solidFill>
                  <a:srgbClr val="0000FF"/>
                </a:solidFill>
                <a:latin typeface="Aharoni" pitchFamily="2" charset="-79"/>
                <a:cs typeface="Aharoni" pitchFamily="2" charset="-79"/>
              </a:rPr>
              <a:t>Who knows the </a:t>
            </a:r>
            <a:r>
              <a:rPr lang="en-US" sz="5400" dirty="0">
                <a:ln w="28575">
                  <a:solidFill>
                    <a:sysClr val="windowText" lastClr="000000"/>
                  </a:solidFill>
                </a:ln>
                <a:solidFill>
                  <a:srgbClr val="C00000"/>
                </a:solidFill>
                <a:latin typeface="Aharoni" pitchFamily="2" charset="-79"/>
                <a:cs typeface="Aharoni" pitchFamily="2" charset="-79"/>
              </a:rPr>
              <a:t>capital</a:t>
            </a:r>
            <a:r>
              <a:rPr lang="en-US" dirty="0">
                <a:ln w="28575">
                  <a:solidFill>
                    <a:sysClr val="windowText" lastClr="000000"/>
                  </a:solidFill>
                </a:ln>
                <a:solidFill>
                  <a:srgbClr val="0000FF"/>
                </a:solidFill>
                <a:latin typeface="Aharoni" pitchFamily="2" charset="-79"/>
                <a:cs typeface="Aharoni" pitchFamily="2" charset="-79"/>
              </a:rPr>
              <a:t> of New Zealand?</a:t>
            </a:r>
            <a:endParaRPr lang="ar-KW" dirty="0">
              <a:ln w="28575">
                <a:solidFill>
                  <a:sysClr val="windowText" lastClr="000000"/>
                </a:solidFill>
              </a:ln>
              <a:solidFill>
                <a:srgbClr val="0000FF"/>
              </a:solidFill>
              <a:latin typeface="Aharoni" pitchFamily="2" charset="-79"/>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07" y="980728"/>
            <a:ext cx="3048000" cy="5877272"/>
          </a:xfrm>
          <a:prstGeom prst="rect">
            <a:avLst/>
          </a:prstGeom>
        </p:spPr>
      </p:pic>
      <p:sp>
        <p:nvSpPr>
          <p:cNvPr id="5" name="Cloud Callout 4"/>
          <p:cNvSpPr/>
          <p:nvPr/>
        </p:nvSpPr>
        <p:spPr>
          <a:xfrm>
            <a:off x="3018093" y="1556792"/>
            <a:ext cx="5166139" cy="3024336"/>
          </a:xfrm>
          <a:prstGeom prst="cloudCallout">
            <a:avLst>
              <a:gd name="adj1" fmla="val 53738"/>
              <a:gd name="adj2" fmla="val 29880"/>
            </a:avLst>
          </a:prstGeom>
          <a:solidFill>
            <a:srgbClr val="FFFF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400" b="1" dirty="0">
                <a:ln>
                  <a:solidFill>
                    <a:sysClr val="windowText" lastClr="000000"/>
                  </a:solidFill>
                </a:ln>
                <a:solidFill>
                  <a:srgbClr val="0000FF"/>
                </a:solidFill>
              </a:rPr>
              <a:t>It is a difficult question, isn’t it?</a:t>
            </a:r>
            <a:endParaRPr lang="ar-KW" sz="4400" b="1" dirty="0">
              <a:ln>
                <a:solidFill>
                  <a:sysClr val="windowText" lastClr="000000"/>
                </a:solidFill>
              </a:ln>
              <a:solidFill>
                <a:srgbClr val="0000FF"/>
              </a:solidFill>
            </a:endParaRPr>
          </a:p>
        </p:txBody>
      </p:sp>
      <p:pic>
        <p:nvPicPr>
          <p:cNvPr id="6" name="Picture 5" descr="unnamed (2).png"/>
          <p:cNvPicPr>
            <a:picLocks noChangeAspect="1"/>
          </p:cNvPicPr>
          <p:nvPr/>
        </p:nvPicPr>
        <p:blipFill>
          <a:blip r:embed="rId3"/>
          <a:stretch>
            <a:fillRect/>
          </a:stretch>
        </p:blipFill>
        <p:spPr>
          <a:xfrm>
            <a:off x="8595359" y="1580605"/>
            <a:ext cx="2551611" cy="3698966"/>
          </a:xfrm>
          <a:prstGeom prst="rect">
            <a:avLst/>
          </a:prstGeom>
        </p:spPr>
      </p:pic>
    </p:spTree>
    <p:extLst>
      <p:ext uri="{BB962C8B-B14F-4D97-AF65-F5344CB8AC3E}">
        <p14:creationId xmlns:p14="http://schemas.microsoft.com/office/powerpoint/2010/main" val="10660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pital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851525" y="3184525"/>
            <a:ext cx="487363" cy="487363"/>
          </a:xfrm>
          <a:prstGeom prst="rect">
            <a:avLst/>
          </a:prstGeom>
        </p:spPr>
      </p:pic>
      <p:pic>
        <p:nvPicPr>
          <p:cNvPr id="1026" name="Picture 2" descr="نتيجة بحث الصور عن ‪wellington the capital of new zeal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3520"/>
            <a:ext cx="12192000" cy="6871520"/>
          </a:xfrm>
          <a:prstGeom prst="rect">
            <a:avLst/>
          </a:prstGeom>
          <a:noFill/>
          <a:extLst>
            <a:ext uri="{909E8E84-426E-40DD-AFC4-6F175D3DCCD1}">
              <a14:hiddenFill xmlns:a14="http://schemas.microsoft.com/office/drawing/2010/main">
                <a:solidFill>
                  <a:srgbClr val="FFFFFF"/>
                </a:solidFill>
              </a14:hiddenFill>
            </a:ext>
          </a:extLst>
        </p:spPr>
      </p:pic>
      <p:pic>
        <p:nvPicPr>
          <p:cNvPr id="2" name="Capital of New Zealand - Wellington‬ - YouTub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cstate="print"/>
          <a:srcRect t="5906" b="5502"/>
          <a:stretch/>
        </p:blipFill>
        <p:spPr>
          <a:xfrm>
            <a:off x="6744072" y="1268760"/>
            <a:ext cx="5283027" cy="2630779"/>
          </a:xfrm>
          <a:prstGeom prst="rect">
            <a:avLst/>
          </a:prstGeom>
        </p:spPr>
      </p:pic>
      <p:sp>
        <p:nvSpPr>
          <p:cNvPr id="4" name="Title 1"/>
          <p:cNvSpPr txBox="1">
            <a:spLocks/>
          </p:cNvSpPr>
          <p:nvPr/>
        </p:nvSpPr>
        <p:spPr>
          <a:xfrm>
            <a:off x="0" y="127844"/>
            <a:ext cx="12192000" cy="852884"/>
          </a:xfrm>
          <a:prstGeom prst="rect">
            <a:avLst/>
          </a:prstGeom>
          <a:solidFill>
            <a:srgbClr val="FFFFFF">
              <a:alpha val="65098"/>
            </a:srgbClr>
          </a:solid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4800" dirty="0">
                <a:ln w="28575">
                  <a:solidFill>
                    <a:sysClr val="windowText" lastClr="000000"/>
                  </a:solidFill>
                </a:ln>
                <a:solidFill>
                  <a:srgbClr val="C00000"/>
                </a:solidFill>
                <a:latin typeface="Aharoni" pitchFamily="2" charset="-79"/>
                <a:cs typeface="Aharoni" pitchFamily="2" charset="-79"/>
              </a:rPr>
              <a:t>Well</a:t>
            </a:r>
            <a:r>
              <a:rPr lang="en-US" sz="4800" dirty="0">
                <a:ln w="28575">
                  <a:solidFill>
                    <a:sysClr val="windowText" lastClr="000000"/>
                  </a:solidFill>
                </a:ln>
                <a:solidFill>
                  <a:srgbClr val="006600"/>
                </a:solidFill>
                <a:latin typeface="Aharoni" pitchFamily="2" charset="-79"/>
                <a:cs typeface="Aharoni" pitchFamily="2" charset="-79"/>
              </a:rPr>
              <a:t>ing</a:t>
            </a:r>
            <a:r>
              <a:rPr lang="en-US" sz="4800" dirty="0">
                <a:ln w="28575">
                  <a:solidFill>
                    <a:sysClr val="windowText" lastClr="000000"/>
                  </a:solidFill>
                </a:ln>
                <a:solidFill>
                  <a:srgbClr val="0000FF"/>
                </a:solidFill>
                <a:latin typeface="Aharoni" pitchFamily="2" charset="-79"/>
                <a:cs typeface="Aharoni" pitchFamily="2" charset="-79"/>
              </a:rPr>
              <a:t>ton is the </a:t>
            </a:r>
            <a:r>
              <a:rPr lang="en-US" sz="4800" dirty="0">
                <a:ln w="28575">
                  <a:solidFill>
                    <a:sysClr val="windowText" lastClr="000000"/>
                  </a:solidFill>
                </a:ln>
                <a:solidFill>
                  <a:srgbClr val="C00000"/>
                </a:solidFill>
                <a:latin typeface="Aharoni" pitchFamily="2" charset="-79"/>
                <a:cs typeface="Aharoni" pitchFamily="2" charset="-79"/>
              </a:rPr>
              <a:t>capital </a:t>
            </a:r>
            <a:r>
              <a:rPr lang="en-US" sz="4800" dirty="0">
                <a:ln w="28575">
                  <a:solidFill>
                    <a:sysClr val="windowText" lastClr="000000"/>
                  </a:solidFill>
                </a:ln>
                <a:solidFill>
                  <a:srgbClr val="0000FF"/>
                </a:solidFill>
                <a:latin typeface="Aharoni" pitchFamily="2" charset="-79"/>
                <a:cs typeface="Aharoni" pitchFamily="2" charset="-79"/>
              </a:rPr>
              <a:t>of New Zealand.</a:t>
            </a:r>
            <a:endParaRPr lang="ar-KW" sz="4800" dirty="0">
              <a:ln w="28575">
                <a:solidFill>
                  <a:sysClr val="windowText" lastClr="000000"/>
                </a:solidFill>
              </a:ln>
              <a:solidFill>
                <a:srgbClr val="0000FF"/>
              </a:solidFill>
              <a:latin typeface="Aharoni" pitchFamily="2" charset="-79"/>
            </a:endParaRP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22513" r="21738" b="67214"/>
          <a:stretch/>
        </p:blipFill>
        <p:spPr>
          <a:xfrm>
            <a:off x="899651" y="1268760"/>
            <a:ext cx="4253106" cy="1400698"/>
          </a:xfrm>
          <a:prstGeom prst="rect">
            <a:avLst/>
          </a:prstGeom>
        </p:spPr>
      </p:pic>
    </p:spTree>
    <p:extLst>
      <p:ext uri="{BB962C8B-B14F-4D97-AF65-F5344CB8AC3E}">
        <p14:creationId xmlns:p14="http://schemas.microsoft.com/office/powerpoint/2010/main" val="2294919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3"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2500" fill="hold"/>
                                        <p:tgtEl>
                                          <p:spTgt spid="3"/>
                                        </p:tgtEl>
                                        <p:attrNameLst>
                                          <p:attrName>ppt_w</p:attrName>
                                        </p:attrNameLst>
                                      </p:cBhvr>
                                      <p:tavLst>
                                        <p:tav tm="0">
                                          <p:val>
                                            <p:fltVal val="0"/>
                                          </p:val>
                                        </p:tav>
                                        <p:tav tm="100000">
                                          <p:val>
                                            <p:strVal val="#ppt_w"/>
                                          </p:val>
                                        </p:tav>
                                      </p:tavLst>
                                    </p:anim>
                                    <p:anim calcmode="lin" valueType="num">
                                      <p:cBhvr>
                                        <p:cTn id="17" dur="2500" fill="hold"/>
                                        <p:tgtEl>
                                          <p:spTgt spid="3"/>
                                        </p:tgtEl>
                                        <p:attrNameLst>
                                          <p:attrName>ppt_h</p:attrName>
                                        </p:attrNameLst>
                                      </p:cBhvr>
                                      <p:tavLst>
                                        <p:tav tm="0">
                                          <p:val>
                                            <p:fltVal val="0"/>
                                          </p:val>
                                        </p:tav>
                                        <p:tav tm="100000">
                                          <p:val>
                                            <p:strVal val="#ppt_h"/>
                                          </p:val>
                                        </p:tav>
                                      </p:tavLst>
                                    </p:anim>
                                    <p:animEffect transition="in" filter="fade">
                                      <p:cBhvr>
                                        <p:cTn id="18" dur="2500"/>
                                        <p:tgtEl>
                                          <p:spTgt spid="3"/>
                                        </p:tgtEl>
                                      </p:cBhvr>
                                    </p:animEffect>
                                  </p:childTnLst>
                                </p:cTn>
                              </p:par>
                            </p:childTnLst>
                          </p:cTn>
                        </p:par>
                        <p:par>
                          <p:cTn id="19" fill="hold">
                            <p:stCondLst>
                              <p:cond delay="2500"/>
                            </p:stCondLst>
                            <p:childTnLst>
                              <p:par>
                                <p:cTn id="20" presetID="1" presetClass="mediacall" presetSubtype="0" fill="hold" nodeType="afterEffect">
                                  <p:stCondLst>
                                    <p:cond delay="0"/>
                                  </p:stCondLst>
                                  <p:childTnLst>
                                    <p:cmd type="call" cmd="playFrom(0.0)">
                                      <p:cBhvr>
                                        <p:cTn id="21" dur="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milar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851525" y="3184525"/>
            <a:ext cx="487363" cy="487363"/>
          </a:xfrm>
          <a:prstGeom prst="rect">
            <a:avLst/>
          </a:prstGeom>
        </p:spPr>
      </p:pic>
      <p:pic>
        <p:nvPicPr>
          <p:cNvPr id="1026" name="Picture 2" descr="نتيجة بحث الصور عن ‪how many oceans are t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089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rot="18130993">
            <a:off x="10839760" y="5792903"/>
            <a:ext cx="724870" cy="44111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4" name="Rounded Rectangle 3"/>
          <p:cNvSpPr/>
          <p:nvPr/>
        </p:nvSpPr>
        <p:spPr>
          <a:xfrm rot="16200000">
            <a:off x="5375922" y="2636911"/>
            <a:ext cx="576064" cy="28803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5" name="Snip Single Corner Rectangle 4"/>
          <p:cNvSpPr/>
          <p:nvPr/>
        </p:nvSpPr>
        <p:spPr>
          <a:xfrm>
            <a:off x="8498540" y="6013462"/>
            <a:ext cx="3693460" cy="914400"/>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rPr>
              <a:t>New Zealand</a:t>
            </a:r>
            <a:endParaRPr lang="ar-KW"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endParaRPr>
          </a:p>
        </p:txBody>
      </p:sp>
      <p:sp>
        <p:nvSpPr>
          <p:cNvPr id="6" name="Snip Single Corner Rectangle 5"/>
          <p:cNvSpPr/>
          <p:nvPr/>
        </p:nvSpPr>
        <p:spPr>
          <a:xfrm>
            <a:off x="2886894" y="2540064"/>
            <a:ext cx="3719736" cy="914400"/>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rPr>
              <a:t>Great </a:t>
            </a:r>
          </a:p>
          <a:p>
            <a:pPr algn="ctr"/>
            <a:r>
              <a:rPr lang="en-US"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rPr>
              <a:t>Britain</a:t>
            </a:r>
            <a:endParaRPr lang="ar-KW"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endParaRPr>
          </a:p>
        </p:txBody>
      </p:sp>
      <p:sp>
        <p:nvSpPr>
          <p:cNvPr id="3" name="Title 2"/>
          <p:cNvSpPr>
            <a:spLocks noGrp="1"/>
          </p:cNvSpPr>
          <p:nvPr>
            <p:ph type="title"/>
          </p:nvPr>
        </p:nvSpPr>
        <p:spPr>
          <a:xfrm>
            <a:off x="609600" y="171542"/>
            <a:ext cx="10972800" cy="1289814"/>
          </a:xfrm>
          <a:solidFill>
            <a:schemeClr val="bg1"/>
          </a:solidFill>
        </p:spPr>
        <p:txBody>
          <a:bodyPr>
            <a:normAutofit fontScale="90000"/>
          </a:bodyPr>
          <a:lstStyle/>
          <a:p>
            <a:r>
              <a:rPr lang="en-US" b="1" dirty="0">
                <a:ln>
                  <a:solidFill>
                    <a:srgbClr val="006600"/>
                  </a:solidFill>
                </a:ln>
              </a:rPr>
              <a:t>New Zealand is </a:t>
            </a:r>
            <a:r>
              <a:rPr lang="en-US" sz="5300" b="1" dirty="0">
                <a:ln>
                  <a:solidFill>
                    <a:srgbClr val="006600"/>
                  </a:solidFill>
                </a:ln>
                <a:solidFill>
                  <a:srgbClr val="C00000"/>
                </a:solidFill>
              </a:rPr>
              <a:t>similar</a:t>
            </a:r>
            <a:r>
              <a:rPr lang="en-US" b="1" dirty="0">
                <a:ln>
                  <a:solidFill>
                    <a:srgbClr val="006600"/>
                  </a:solidFill>
                </a:ln>
              </a:rPr>
              <a:t> in size to Great Britain or Japan.</a:t>
            </a:r>
            <a:endParaRPr lang="ar-KW" b="1" dirty="0">
              <a:ln>
                <a:solidFill>
                  <a:srgbClr val="006600"/>
                </a:solidFill>
              </a:ln>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984" y="3705394"/>
            <a:ext cx="156928" cy="156928"/>
          </a:xfrm>
          <a:prstGeom prst="rect">
            <a:avLst/>
          </a:prstGeom>
        </p:spPr>
      </p:pic>
      <p:sp>
        <p:nvSpPr>
          <p:cNvPr id="9" name="Snip Single Corner Rectangle 8"/>
          <p:cNvSpPr/>
          <p:nvPr/>
        </p:nvSpPr>
        <p:spPr>
          <a:xfrm>
            <a:off x="5807971" y="2971006"/>
            <a:ext cx="3719736" cy="914400"/>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rPr>
              <a:t>Kuwait</a:t>
            </a:r>
            <a:endParaRPr lang="ar-KW"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endParaRPr>
          </a:p>
        </p:txBody>
      </p:sp>
      <p:sp>
        <p:nvSpPr>
          <p:cNvPr id="10" name="Rounded Rectangle 9"/>
          <p:cNvSpPr/>
          <p:nvPr/>
        </p:nvSpPr>
        <p:spPr>
          <a:xfrm rot="18130993">
            <a:off x="9850442" y="3269033"/>
            <a:ext cx="798278" cy="448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1" name="Snip Single Corner Rectangle 10"/>
          <p:cNvSpPr/>
          <p:nvPr/>
        </p:nvSpPr>
        <p:spPr>
          <a:xfrm>
            <a:off x="9948542" y="2780927"/>
            <a:ext cx="2758731" cy="914400"/>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rPr>
              <a:t>Japan</a:t>
            </a:r>
            <a:endParaRPr lang="ar-KW" sz="4800" b="1" dirty="0">
              <a:ln>
                <a:solidFill>
                  <a:sysClr val="windowText" lastClr="000000"/>
                </a:solidFill>
              </a:ln>
              <a:solidFill>
                <a:srgbClr val="002060"/>
              </a:solidFill>
              <a:effectLst>
                <a:glow rad="63500">
                  <a:schemeClr val="accent4">
                    <a:satMod val="175000"/>
                    <a:alpha val="40000"/>
                  </a:schemeClr>
                </a:glow>
              </a:effectLst>
              <a:latin typeface="Pristina" panose="03060402040406080204" pitchFamily="66" charset="0"/>
            </a:endParaRPr>
          </a:p>
        </p:txBody>
      </p:sp>
      <p:sp>
        <p:nvSpPr>
          <p:cNvPr id="12" name="Title 2"/>
          <p:cNvSpPr txBox="1">
            <a:spLocks/>
          </p:cNvSpPr>
          <p:nvPr/>
        </p:nvSpPr>
        <p:spPr>
          <a:xfrm>
            <a:off x="542229" y="171542"/>
            <a:ext cx="10972800" cy="1289814"/>
          </a:xfrm>
          <a:prstGeom prst="rect">
            <a:avLst/>
          </a:prstGeom>
          <a:solidFill>
            <a:schemeClr val="bg1"/>
          </a:solidFill>
        </p:spPr>
        <p:txBody>
          <a:bodyPr vert="horz" lIns="91440" tIns="45720" rIns="91440" bIns="45720" rtlCol="1" anchor="ctr">
            <a:normAutofit fontScale="975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6000" b="1" dirty="0">
                <a:ln>
                  <a:solidFill>
                    <a:srgbClr val="006600"/>
                  </a:solidFill>
                </a:ln>
                <a:solidFill>
                  <a:srgbClr val="C00000"/>
                </a:solidFill>
              </a:rPr>
              <a:t>similar</a:t>
            </a:r>
            <a:endParaRPr lang="ar-KW" sz="6000" b="1" dirty="0">
              <a:ln>
                <a:solidFill>
                  <a:srgbClr val="006600"/>
                </a:solidFill>
              </a:ln>
            </a:endParaRPr>
          </a:p>
        </p:txBody>
      </p:sp>
    </p:spTree>
    <p:extLst>
      <p:ext uri="{BB962C8B-B14F-4D97-AF65-F5344CB8AC3E}">
        <p14:creationId xmlns:p14="http://schemas.microsoft.com/office/powerpoint/2010/main" val="288618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mediacall" presetSubtype="0" fill="hold" nodeType="afterEffect">
                                  <p:stCondLst>
                                    <p:cond delay="0"/>
                                  </p:stCondLst>
                                  <p:childTnLst>
                                    <p:cmd type="call" cmd="playFrom(0.0)">
                                      <p:cBhvr>
                                        <p:cTn id="68" dur="8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8"/>
                </p:tgtEl>
              </p:cMediaNode>
            </p:audio>
          </p:childTnLst>
        </p:cTn>
      </p:par>
    </p:tnLst>
    <p:bldLst>
      <p:bldP spid="2" grpId="0" animBg="1"/>
      <p:bldP spid="4" grpId="0" animBg="1"/>
      <p:bldP spid="5" grpId="0"/>
      <p:bldP spid="6" grpId="0"/>
      <p:bldP spid="3" grpId="0" animBg="1"/>
      <p:bldP spid="9" grpId="0"/>
      <p:bldP spid="10" grpId="0" animBg="1"/>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4527094._SX318_.jpg"/>
          <p:cNvPicPr>
            <a:picLocks noChangeAspect="1"/>
          </p:cNvPicPr>
          <p:nvPr/>
        </p:nvPicPr>
        <p:blipFill>
          <a:blip r:embed="rId2"/>
          <a:stretch>
            <a:fillRect/>
          </a:stretch>
        </p:blipFill>
        <p:spPr>
          <a:xfrm>
            <a:off x="1678488" y="0"/>
            <a:ext cx="8826332" cy="66888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2258" y="35913"/>
            <a:ext cx="4177184" cy="6822087"/>
          </a:xfrm>
          <a:prstGeom prst="rect">
            <a:avLst/>
          </a:prstGeom>
        </p:spPr>
      </p:pic>
      <p:sp>
        <p:nvSpPr>
          <p:cNvPr id="4" name="Title 1"/>
          <p:cNvSpPr txBox="1">
            <a:spLocks/>
          </p:cNvSpPr>
          <p:nvPr/>
        </p:nvSpPr>
        <p:spPr>
          <a:xfrm>
            <a:off x="2252198" y="2290567"/>
            <a:ext cx="6425775" cy="3189638"/>
          </a:xfrm>
          <a:prstGeom prst="rect">
            <a:avLst/>
          </a:prstGeom>
          <a:no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a:r>
              <a:rPr lang="en-US" sz="6000" b="1" dirty="0">
                <a:ln w="19050">
                  <a:solidFill>
                    <a:sysClr val="windowText" lastClr="000000"/>
                  </a:solidFill>
                </a:ln>
                <a:solidFill>
                  <a:srgbClr val="C00000"/>
                </a:solidFill>
                <a:cs typeface="Estrangelo Edessa" panose="03080600000000000000" pitchFamily="66" charset="0"/>
              </a:rPr>
              <a:t>a) bigger</a:t>
            </a:r>
          </a:p>
          <a:p>
            <a:pPr algn="l"/>
            <a:r>
              <a:rPr lang="en-US" sz="6000" b="1" dirty="0">
                <a:ln w="19050">
                  <a:solidFill>
                    <a:sysClr val="windowText" lastClr="000000"/>
                  </a:solidFill>
                </a:ln>
                <a:solidFill>
                  <a:srgbClr val="C00000"/>
                </a:solidFill>
                <a:cs typeface="Estrangelo Edessa" panose="03080600000000000000" pitchFamily="66" charset="0"/>
              </a:rPr>
              <a:t>b) smaller</a:t>
            </a:r>
            <a:endParaRPr lang="en-US" sz="6000" b="1" dirty="0">
              <a:ln w="19050">
                <a:solidFill>
                  <a:sysClr val="windowText" lastClr="000000"/>
                </a:solidFill>
              </a:ln>
              <a:solidFill>
                <a:srgbClr val="008080"/>
              </a:solidFill>
              <a:cs typeface="Estrangelo Edessa" panose="03080600000000000000" pitchFamily="66" charset="0"/>
            </a:endParaRPr>
          </a:p>
          <a:p>
            <a:pPr algn="l"/>
            <a:r>
              <a:rPr lang="en-US" sz="6000" b="1" dirty="0">
                <a:ln w="19050">
                  <a:solidFill>
                    <a:sysClr val="windowText" lastClr="000000"/>
                  </a:solidFill>
                </a:ln>
                <a:solidFill>
                  <a:srgbClr val="C00000"/>
                </a:solidFill>
                <a:cs typeface="Estrangelo Edessa" panose="03080600000000000000" pitchFamily="66" charset="0"/>
              </a:rPr>
              <a:t>c)  nearly the same</a:t>
            </a:r>
          </a:p>
          <a:p>
            <a:pPr algn="l"/>
            <a:r>
              <a:rPr lang="en-US" sz="6000" b="1" dirty="0">
                <a:ln w="19050">
                  <a:solidFill>
                    <a:sysClr val="windowText" lastClr="000000"/>
                  </a:solidFill>
                </a:ln>
                <a:solidFill>
                  <a:srgbClr val="C00000"/>
                </a:solidFill>
                <a:cs typeface="Estrangelo Edessa" panose="03080600000000000000" pitchFamily="66" charset="0"/>
              </a:rPr>
              <a:t>d) different</a:t>
            </a:r>
            <a:endParaRPr lang="ar-KW" sz="6000" b="1" dirty="0">
              <a:ln w="19050">
                <a:solidFill>
                  <a:sysClr val="windowText" lastClr="000000"/>
                </a:solidFill>
              </a:ln>
              <a:solidFill>
                <a:srgbClr val="C00000"/>
              </a:solidFill>
              <a:cs typeface="Estrangelo Edessa" panose="03080600000000000000" pitchFamily="66" charset="0"/>
            </a:endParaRPr>
          </a:p>
        </p:txBody>
      </p:sp>
      <p:sp>
        <p:nvSpPr>
          <p:cNvPr id="3" name="Title 2"/>
          <p:cNvSpPr txBox="1">
            <a:spLocks/>
          </p:cNvSpPr>
          <p:nvPr/>
        </p:nvSpPr>
        <p:spPr>
          <a:xfrm>
            <a:off x="2016224" y="0"/>
            <a:ext cx="8782315" cy="1289814"/>
          </a:xfrm>
          <a:prstGeom prst="rect">
            <a:avLst/>
          </a:prstGeom>
          <a:noFill/>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5400" b="1" dirty="0">
                <a:ln>
                  <a:solidFill>
                    <a:srgbClr val="006600"/>
                  </a:solidFill>
                </a:ln>
                <a:solidFill>
                  <a:srgbClr val="C00000"/>
                </a:solidFill>
              </a:rPr>
              <a:t>Similar</a:t>
            </a:r>
            <a:r>
              <a:rPr lang="en-US" sz="5400" b="1" dirty="0">
                <a:ln>
                  <a:solidFill>
                    <a:srgbClr val="006600"/>
                  </a:solidFill>
                </a:ln>
              </a:rPr>
              <a:t> in size means </a:t>
            </a:r>
          </a:p>
          <a:p>
            <a:r>
              <a:rPr lang="en-US" dirty="0">
                <a:ln>
                  <a:solidFill>
                    <a:srgbClr val="006600"/>
                  </a:solidFill>
                </a:ln>
              </a:rPr>
              <a:t>------------------------</a:t>
            </a:r>
            <a:r>
              <a:rPr lang="en-US" sz="5400" b="1" dirty="0">
                <a:ln>
                  <a:solidFill>
                    <a:srgbClr val="006600"/>
                  </a:solidFill>
                </a:ln>
              </a:rPr>
              <a:t>.</a:t>
            </a:r>
            <a:endParaRPr lang="ar-KW" sz="5400" b="1" dirty="0">
              <a:ln>
                <a:solidFill>
                  <a:srgbClr val="006600"/>
                </a:solidFill>
              </a:ln>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92"/>
            <a:ext cx="2016224" cy="6993305"/>
          </a:xfrm>
          <a:prstGeom prst="rect">
            <a:avLst/>
          </a:prstGeom>
        </p:spPr>
      </p:pic>
    </p:spTree>
    <p:extLst>
      <p:ext uri="{BB962C8B-B14F-4D97-AF65-F5344CB8AC3E}">
        <p14:creationId xmlns:p14="http://schemas.microsoft.com/office/powerpoint/2010/main" val="270963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500"/>
                                        <p:tgtEl>
                                          <p:spTgt spid="4">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
                                            <p:txEl>
                                              <p:pRg st="0" end="0"/>
                                            </p:txEl>
                                          </p:spTgt>
                                        </p:tgtEl>
                                        <p:attrNameLst>
                                          <p:attrName>ppt_w</p:attrName>
                                        </p:attrNameLst>
                                      </p:cBhvr>
                                      <p:tavLst>
                                        <p:tav tm="0">
                                          <p:val>
                                            <p:strVal val="ppt_w"/>
                                          </p:val>
                                        </p:tav>
                                        <p:tav tm="100000">
                                          <p:val>
                                            <p:fltVal val="0"/>
                                          </p:val>
                                        </p:tav>
                                      </p:tavLst>
                                    </p:anim>
                                    <p:anim calcmode="lin" valueType="num">
                                      <p:cBhvr>
                                        <p:cTn id="31"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32" dur="500"/>
                                        <p:tgtEl>
                                          <p:spTgt spid="4">
                                            <p:txEl>
                                              <p:pRg st="0" end="0"/>
                                            </p:txEl>
                                          </p:spTgt>
                                        </p:tgtEl>
                                      </p:cBhvr>
                                    </p:animEffect>
                                    <p:set>
                                      <p:cBhvr>
                                        <p:cTn id="33" dur="1" fill="hold">
                                          <p:stCondLst>
                                            <p:cond delay="499"/>
                                          </p:stCondLst>
                                        </p:cTn>
                                        <p:tgtEl>
                                          <p:spTgt spid="4">
                                            <p:txEl>
                                              <p:pRg st="0" end="0"/>
                                            </p:txEl>
                                          </p:spTgt>
                                        </p:tgtEl>
                                        <p:attrNameLst>
                                          <p:attrName>style.visibility</p:attrName>
                                        </p:attrNameLst>
                                      </p:cBhvr>
                                      <p:to>
                                        <p:strVal val="hidden"/>
                                      </p:to>
                                    </p:set>
                                  </p:child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4">
                                            <p:txEl>
                                              <p:pRg st="1" end="1"/>
                                            </p:txEl>
                                          </p:spTgt>
                                        </p:tgtEl>
                                        <p:attrNameLst>
                                          <p:attrName>ppt_w</p:attrName>
                                        </p:attrNameLst>
                                      </p:cBhvr>
                                      <p:tavLst>
                                        <p:tav tm="0">
                                          <p:val>
                                            <p:strVal val="ppt_w"/>
                                          </p:val>
                                        </p:tav>
                                        <p:tav tm="100000">
                                          <p:val>
                                            <p:fltVal val="0"/>
                                          </p:val>
                                        </p:tav>
                                      </p:tavLst>
                                    </p:anim>
                                    <p:anim calcmode="lin" valueType="num">
                                      <p:cBhvr>
                                        <p:cTn id="37" dur="1000"/>
                                        <p:tgtEl>
                                          <p:spTgt spid="4">
                                            <p:txEl>
                                              <p:pRg st="1" end="1"/>
                                            </p:txEl>
                                          </p:spTgt>
                                        </p:tgtEl>
                                        <p:attrNameLst>
                                          <p:attrName>ppt_h</p:attrName>
                                        </p:attrNameLst>
                                      </p:cBhvr>
                                      <p:tavLst>
                                        <p:tav tm="0">
                                          <p:val>
                                            <p:strVal val="ppt_h"/>
                                          </p:val>
                                        </p:tav>
                                        <p:tav tm="100000">
                                          <p:val>
                                            <p:fltVal val="0"/>
                                          </p:val>
                                        </p:tav>
                                      </p:tavLst>
                                    </p:anim>
                                    <p:anim calcmode="lin" valueType="num">
                                      <p:cBhvr>
                                        <p:cTn id="38" dur="1000"/>
                                        <p:tgtEl>
                                          <p:spTgt spid="4">
                                            <p:txEl>
                                              <p:pRg st="1" end="1"/>
                                            </p:txEl>
                                          </p:spTgt>
                                        </p:tgtEl>
                                        <p:attrNameLst>
                                          <p:attrName>style.rotation</p:attrName>
                                        </p:attrNameLst>
                                      </p:cBhvr>
                                      <p:tavLst>
                                        <p:tav tm="0">
                                          <p:val>
                                            <p:fltVal val="0"/>
                                          </p:val>
                                        </p:tav>
                                        <p:tav tm="100000">
                                          <p:val>
                                            <p:fltVal val="90"/>
                                          </p:val>
                                        </p:tav>
                                      </p:tavLst>
                                    </p:anim>
                                    <p:animEffect transition="out" filter="fade">
                                      <p:cBhvr>
                                        <p:cTn id="39" dur="1000"/>
                                        <p:tgtEl>
                                          <p:spTgt spid="4">
                                            <p:txEl>
                                              <p:pRg st="1" end="1"/>
                                            </p:txEl>
                                          </p:spTgt>
                                        </p:tgtEl>
                                      </p:cBhvr>
                                    </p:animEffect>
                                    <p:set>
                                      <p:cBhvr>
                                        <p:cTn id="40" dur="1" fill="hold">
                                          <p:stCondLst>
                                            <p:cond delay="999"/>
                                          </p:stCondLst>
                                        </p:cTn>
                                        <p:tgtEl>
                                          <p:spTgt spid="4">
                                            <p:txEl>
                                              <p:pRg st="1" end="1"/>
                                            </p:txEl>
                                          </p:spTgt>
                                        </p:tgtEl>
                                        <p:attrNameLst>
                                          <p:attrName>style.visibility</p:attrName>
                                        </p:attrNameLst>
                                      </p:cBhvr>
                                      <p:to>
                                        <p:strVal val="hidden"/>
                                      </p:to>
                                    </p:set>
                                  </p:childTnLst>
                                </p:cTn>
                              </p:par>
                            </p:childTnLst>
                          </p:cTn>
                        </p:par>
                        <p:par>
                          <p:cTn id="41" fill="hold">
                            <p:stCondLst>
                              <p:cond delay="1500"/>
                            </p:stCondLst>
                            <p:childTnLst>
                              <p:par>
                                <p:cTn id="42" presetID="17" presetClass="exit" presetSubtype="10" fill="hold" nodeType="afterEffect">
                                  <p:stCondLst>
                                    <p:cond delay="0"/>
                                  </p:stCondLst>
                                  <p:childTnLst>
                                    <p:anim calcmode="lin" valueType="num">
                                      <p:cBhvr>
                                        <p:cTn id="43" dur="500"/>
                                        <p:tgtEl>
                                          <p:spTgt spid="4">
                                            <p:txEl>
                                              <p:pRg st="3" end="3"/>
                                            </p:txEl>
                                          </p:spTgt>
                                        </p:tgtEl>
                                        <p:attrNameLst>
                                          <p:attrName>ppt_w</p:attrName>
                                        </p:attrNameLst>
                                      </p:cBhvr>
                                      <p:tavLst>
                                        <p:tav tm="0">
                                          <p:val>
                                            <p:strVal val="ppt_w"/>
                                          </p:val>
                                        </p:tav>
                                        <p:tav tm="100000">
                                          <p:val>
                                            <p:fltVal val="0"/>
                                          </p:val>
                                        </p:tav>
                                      </p:tavLst>
                                    </p:anim>
                                    <p:anim calcmode="lin" valueType="num">
                                      <p:cBhvr>
                                        <p:cTn id="44" dur="500"/>
                                        <p:tgtEl>
                                          <p:spTgt spid="4">
                                            <p:txEl>
                                              <p:pRg st="3" end="3"/>
                                            </p:txEl>
                                          </p:spTgt>
                                        </p:tgtEl>
                                        <p:attrNameLst>
                                          <p:attrName>ppt_h</p:attrName>
                                        </p:attrNameLst>
                                      </p:cBhvr>
                                      <p:tavLst>
                                        <p:tav tm="0">
                                          <p:val>
                                            <p:strVal val="ppt_h"/>
                                          </p:val>
                                        </p:tav>
                                        <p:tav tm="100000">
                                          <p:val>
                                            <p:strVal val="ppt_h"/>
                                          </p:val>
                                        </p:tav>
                                      </p:tavLst>
                                    </p:anim>
                                    <p:set>
                                      <p:cBhvr>
                                        <p:cTn id="45"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txBox="1">
            <a:spLocks/>
          </p:cNvSpPr>
          <p:nvPr/>
        </p:nvSpPr>
        <p:spPr>
          <a:xfrm>
            <a:off x="623392" y="0"/>
            <a:ext cx="7116193" cy="2074242"/>
          </a:xfrm>
          <a:prstGeom prst="rect">
            <a:avLst/>
          </a:prstGeom>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a:r>
              <a:rPr lang="en-US" sz="8000" b="1" dirty="0">
                <a:ln w="57150">
                  <a:solidFill>
                    <a:srgbClr val="0000CC"/>
                  </a:solidFill>
                </a:ln>
                <a:solidFill>
                  <a:srgbClr val="00B0F0"/>
                </a:solidFill>
                <a:effectLst>
                  <a:outerShdw blurRad="50800" dist="38100" algn="l" rotWithShape="0">
                    <a:prstClr val="black">
                      <a:alpha val="40000"/>
                    </a:prstClr>
                  </a:outerShdw>
                </a:effectLst>
              </a:rPr>
              <a:t>New Vocabulary</a:t>
            </a:r>
          </a:p>
        </p:txBody>
      </p:sp>
    </p:spTree>
    <p:extLst>
      <p:ext uri="{BB962C8B-B14F-4D97-AF65-F5344CB8AC3E}">
        <p14:creationId xmlns:p14="http://schemas.microsoft.com/office/powerpoint/2010/main" val="24122573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id="{08F93B40-13C9-40E3-A9CD-4E6E0186A22B}"/>
              </a:ext>
            </a:extLst>
          </p:cNvPr>
          <p:cNvSpPr/>
          <p:nvPr/>
        </p:nvSpPr>
        <p:spPr>
          <a:xfrm>
            <a:off x="203794" y="926274"/>
            <a:ext cx="75931" cy="5764325"/>
          </a:xfrm>
          <a:prstGeom prst="flowChartProcess">
            <a:avLst/>
          </a:prstGeom>
          <a:solidFill>
            <a:srgbClr val="66FF99"/>
          </a:solidFill>
          <a:ln w="25400" cap="flat">
            <a:solidFill>
              <a:srgbClr val="66FF99"/>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ctr">
            <a:spAutoFit/>
          </a:bodyPr>
          <a:lstStyle/>
          <a:p>
            <a:pPr defTabSz="410730"/>
            <a:endParaRPr lang="en-US" sz="1266"/>
          </a:p>
        </p:txBody>
      </p:sp>
      <p:sp>
        <p:nvSpPr>
          <p:cNvPr id="15" name="TextBox 14">
            <a:extLst>
              <a:ext uri="{FF2B5EF4-FFF2-40B4-BE49-F238E27FC236}">
                <a16:creationId xmlns:a16="http://schemas.microsoft.com/office/drawing/2014/main" id="{E92BAAAC-8C67-45D7-A7FF-95EDDC70DBF5}"/>
              </a:ext>
            </a:extLst>
          </p:cNvPr>
          <p:cNvSpPr txBox="1"/>
          <p:nvPr/>
        </p:nvSpPr>
        <p:spPr>
          <a:xfrm>
            <a:off x="9434909" y="282802"/>
            <a:ext cx="1929135" cy="504879"/>
          </a:xfrm>
          <a:prstGeom prst="rect">
            <a:avLst/>
          </a:prstGeom>
          <a:noFill/>
          <a:ln w="76200" cap="flat">
            <a:solidFill>
              <a:srgbClr val="66FF9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ctr">
            <a:spAutoFit/>
          </a:bodyPr>
          <a:lstStyle/>
          <a:p>
            <a:pPr algn="ctr" defTabSz="410730"/>
            <a:r>
              <a:rPr lang="en-US" sz="2812" b="1" dirty="0">
                <a:solidFill>
                  <a:schemeClr val="bg1">
                    <a:lumMod val="50000"/>
                  </a:schemeClr>
                </a:solidFill>
                <a:latin typeface="Comic Sans MS" panose="030F0702030302020204" pitchFamily="66" charset="0"/>
              </a:rPr>
              <a:t>Lesson: 1 </a:t>
            </a:r>
          </a:p>
        </p:txBody>
      </p:sp>
      <p:sp>
        <p:nvSpPr>
          <p:cNvPr id="8" name="TextBox 7">
            <a:extLst>
              <a:ext uri="{FF2B5EF4-FFF2-40B4-BE49-F238E27FC236}">
                <a16:creationId xmlns:a16="http://schemas.microsoft.com/office/drawing/2014/main" id="{E92BAAAC-8C67-45D7-A7FF-95EDDC70DBF5}"/>
              </a:ext>
            </a:extLst>
          </p:cNvPr>
          <p:cNvSpPr txBox="1"/>
          <p:nvPr/>
        </p:nvSpPr>
        <p:spPr>
          <a:xfrm>
            <a:off x="5995044" y="535242"/>
            <a:ext cx="1632645" cy="504879"/>
          </a:xfrm>
          <a:prstGeom prst="rect">
            <a:avLst/>
          </a:prstGeom>
          <a:noFill/>
          <a:ln w="76200" cap="flat">
            <a:solidFill>
              <a:srgbClr val="66FF9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ctr">
            <a:spAutoFit/>
          </a:bodyPr>
          <a:lstStyle/>
          <a:p>
            <a:pPr algn="ctr" defTabSz="410730"/>
            <a:r>
              <a:rPr lang="en-US" sz="2812" b="1" dirty="0">
                <a:solidFill>
                  <a:schemeClr val="bg1">
                    <a:lumMod val="50000"/>
                  </a:schemeClr>
                </a:solidFill>
                <a:latin typeface="Comic Sans MS" panose="030F0702030302020204" pitchFamily="66" charset="0"/>
              </a:rPr>
              <a:t>Unit: 11</a:t>
            </a:r>
          </a:p>
        </p:txBody>
      </p:sp>
      <p:sp>
        <p:nvSpPr>
          <p:cNvPr id="9" name="TextBox 8">
            <a:extLst>
              <a:ext uri="{FF2B5EF4-FFF2-40B4-BE49-F238E27FC236}">
                <a16:creationId xmlns:a16="http://schemas.microsoft.com/office/drawing/2014/main" id="{E92BAAAC-8C67-45D7-A7FF-95EDDC70DBF5}"/>
              </a:ext>
            </a:extLst>
          </p:cNvPr>
          <p:cNvSpPr txBox="1"/>
          <p:nvPr/>
        </p:nvSpPr>
        <p:spPr>
          <a:xfrm>
            <a:off x="607984" y="210873"/>
            <a:ext cx="3579841" cy="504879"/>
          </a:xfrm>
          <a:prstGeom prst="rect">
            <a:avLst/>
          </a:prstGeom>
          <a:noFill/>
          <a:ln w="76200" cap="flat">
            <a:solidFill>
              <a:srgbClr val="66FF9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ctr">
            <a:spAutoFit/>
          </a:bodyPr>
          <a:lstStyle/>
          <a:p>
            <a:pPr algn="ctr" defTabSz="410730"/>
            <a:r>
              <a:rPr lang="en-US" sz="2812" b="1" dirty="0">
                <a:solidFill>
                  <a:schemeClr val="bg1">
                    <a:lumMod val="50000"/>
                  </a:schemeClr>
                </a:solidFill>
                <a:latin typeface="Comic Sans MS" panose="030F0702030302020204" pitchFamily="66" charset="0"/>
              </a:rPr>
              <a:t>Sun, /  /2024</a:t>
            </a:r>
          </a:p>
        </p:txBody>
      </p:sp>
      <p:sp>
        <p:nvSpPr>
          <p:cNvPr id="13" name="TextBox 12"/>
          <p:cNvSpPr txBox="1"/>
          <p:nvPr/>
        </p:nvSpPr>
        <p:spPr>
          <a:xfrm>
            <a:off x="364276" y="3907117"/>
            <a:ext cx="2300547" cy="2477601"/>
          </a:xfrm>
          <a:prstGeom prst="rect">
            <a:avLst/>
          </a:prstGeom>
          <a:noFill/>
          <a:ln w="28575">
            <a:solidFill>
              <a:srgbClr val="FFFF00"/>
            </a:solidFill>
          </a:ln>
        </p:spPr>
        <p:txBody>
          <a:bodyPr wrap="square" rtlCol="0">
            <a:spAutoFit/>
          </a:bodyPr>
          <a:lstStyle/>
          <a:p>
            <a:pPr algn="ctr"/>
            <a:r>
              <a:rPr lang="en-US" sz="3500" dirty="0">
                <a:solidFill>
                  <a:srgbClr val="7030A0"/>
                </a:solidFill>
                <a:latin typeface="Comic Sans MS" panose="030F0702030302020204" pitchFamily="66" charset="0"/>
              </a:rPr>
              <a:t>population</a:t>
            </a:r>
            <a:endParaRPr lang="en-US" sz="3500" dirty="0">
              <a:solidFill>
                <a:srgbClr val="7030A0"/>
              </a:solidFill>
            </a:endParaRPr>
          </a:p>
          <a:p>
            <a:pPr algn="ctr"/>
            <a:r>
              <a:rPr lang="en-US" sz="4000" dirty="0">
                <a:solidFill>
                  <a:srgbClr val="7030A0"/>
                </a:solidFill>
              </a:rPr>
              <a:t>……………. …………….……………..</a:t>
            </a:r>
          </a:p>
        </p:txBody>
      </p:sp>
      <p:sp>
        <p:nvSpPr>
          <p:cNvPr id="17" name="TextBox 16"/>
          <p:cNvSpPr txBox="1"/>
          <p:nvPr/>
        </p:nvSpPr>
        <p:spPr>
          <a:xfrm>
            <a:off x="2756263" y="3940579"/>
            <a:ext cx="3105286" cy="2477601"/>
          </a:xfrm>
          <a:prstGeom prst="rect">
            <a:avLst/>
          </a:prstGeom>
          <a:noFill/>
          <a:ln w="28575">
            <a:solidFill>
              <a:srgbClr val="FFFF00"/>
            </a:solidFill>
          </a:ln>
        </p:spPr>
        <p:txBody>
          <a:bodyPr wrap="square" rtlCol="0">
            <a:spAutoFit/>
          </a:bodyPr>
          <a:lstStyle/>
          <a:p>
            <a:pPr algn="ctr"/>
            <a:r>
              <a:rPr lang="en-US" sz="3500" dirty="0">
                <a:solidFill>
                  <a:srgbClr val="FF0066"/>
                </a:solidFill>
                <a:latin typeface="Comic Sans MS" panose="030F0702030302020204" pitchFamily="66" charset="0"/>
              </a:rPr>
              <a:t>approximately</a:t>
            </a:r>
          </a:p>
          <a:p>
            <a:pPr algn="ctr"/>
            <a:r>
              <a:rPr lang="en-US" sz="4000" dirty="0">
                <a:solidFill>
                  <a:srgbClr val="FF0066"/>
                </a:solidFill>
              </a:rPr>
              <a:t>……..............</a:t>
            </a:r>
          </a:p>
          <a:p>
            <a:pPr algn="ctr"/>
            <a:r>
              <a:rPr lang="en-US" sz="4000" dirty="0">
                <a:solidFill>
                  <a:srgbClr val="FF0066"/>
                </a:solidFill>
              </a:rPr>
              <a:t>……...............</a:t>
            </a:r>
          </a:p>
          <a:p>
            <a:pPr algn="ctr"/>
            <a:r>
              <a:rPr lang="en-US" sz="4000" dirty="0">
                <a:solidFill>
                  <a:srgbClr val="FF0066"/>
                </a:solidFill>
              </a:rPr>
              <a:t>………………….</a:t>
            </a:r>
          </a:p>
        </p:txBody>
      </p:sp>
      <p:sp>
        <p:nvSpPr>
          <p:cNvPr id="23" name="TextBox 22"/>
          <p:cNvSpPr txBox="1"/>
          <p:nvPr/>
        </p:nvSpPr>
        <p:spPr>
          <a:xfrm>
            <a:off x="5966461" y="3930888"/>
            <a:ext cx="1688373" cy="2477601"/>
          </a:xfrm>
          <a:prstGeom prst="rect">
            <a:avLst/>
          </a:prstGeom>
          <a:noFill/>
          <a:ln w="28575">
            <a:solidFill>
              <a:srgbClr val="FFFF00"/>
            </a:solidFill>
          </a:ln>
        </p:spPr>
        <p:txBody>
          <a:bodyPr wrap="square" rtlCol="0">
            <a:spAutoFit/>
          </a:bodyPr>
          <a:lstStyle/>
          <a:p>
            <a:pPr algn="ctr"/>
            <a:r>
              <a:rPr lang="en-US" sz="3500" dirty="0">
                <a:solidFill>
                  <a:srgbClr val="00B0F0"/>
                </a:solidFill>
                <a:latin typeface="Comic Sans MS" panose="030F0702030302020204" pitchFamily="66" charset="0"/>
              </a:rPr>
              <a:t>capital</a:t>
            </a:r>
          </a:p>
          <a:p>
            <a:pPr algn="ctr"/>
            <a:r>
              <a:rPr lang="en-US" sz="4000" dirty="0">
                <a:solidFill>
                  <a:srgbClr val="00B0F0"/>
                </a:solidFill>
              </a:rPr>
              <a:t>…………</a:t>
            </a:r>
          </a:p>
          <a:p>
            <a:pPr algn="ctr"/>
            <a:r>
              <a:rPr lang="en-US" sz="4000" dirty="0">
                <a:solidFill>
                  <a:srgbClr val="00B0F0"/>
                </a:solidFill>
              </a:rPr>
              <a:t>……………………</a:t>
            </a:r>
          </a:p>
        </p:txBody>
      </p:sp>
      <p:sp>
        <p:nvSpPr>
          <p:cNvPr id="27" name="TextBox 26"/>
          <p:cNvSpPr txBox="1"/>
          <p:nvPr/>
        </p:nvSpPr>
        <p:spPr>
          <a:xfrm>
            <a:off x="7776075" y="3944982"/>
            <a:ext cx="1877377" cy="2477601"/>
          </a:xfrm>
          <a:prstGeom prst="rect">
            <a:avLst/>
          </a:prstGeom>
          <a:noFill/>
          <a:ln w="28575">
            <a:solidFill>
              <a:srgbClr val="FFFF00"/>
            </a:solidFill>
          </a:ln>
        </p:spPr>
        <p:txBody>
          <a:bodyPr wrap="square" rtlCol="0">
            <a:spAutoFit/>
          </a:bodyPr>
          <a:lstStyle/>
          <a:p>
            <a:pPr algn="ctr"/>
            <a:r>
              <a:rPr lang="en-US" sz="3500" dirty="0">
                <a:solidFill>
                  <a:srgbClr val="00B050"/>
                </a:solidFill>
                <a:latin typeface="Comic Sans MS" panose="030F0702030302020204" pitchFamily="66" charset="0"/>
              </a:rPr>
              <a:t>similar</a:t>
            </a:r>
          </a:p>
          <a:p>
            <a:pPr algn="ctr"/>
            <a:r>
              <a:rPr lang="en-US" sz="4000" dirty="0">
                <a:solidFill>
                  <a:srgbClr val="00B050"/>
                </a:solidFill>
              </a:rPr>
              <a:t>…………</a:t>
            </a:r>
          </a:p>
          <a:p>
            <a:pPr algn="ctr"/>
            <a:r>
              <a:rPr lang="en-US" sz="4000" dirty="0">
                <a:solidFill>
                  <a:srgbClr val="00B050"/>
                </a:solidFill>
              </a:rPr>
              <a:t>…………………….</a:t>
            </a:r>
          </a:p>
        </p:txBody>
      </p:sp>
      <p:sp>
        <p:nvSpPr>
          <p:cNvPr id="14" name="TextBox 13"/>
          <p:cNvSpPr txBox="1"/>
          <p:nvPr/>
        </p:nvSpPr>
        <p:spPr>
          <a:xfrm>
            <a:off x="9770338" y="3914502"/>
            <a:ext cx="2182176" cy="2477601"/>
          </a:xfrm>
          <a:prstGeom prst="rect">
            <a:avLst/>
          </a:prstGeom>
          <a:noFill/>
          <a:ln w="28575">
            <a:solidFill>
              <a:srgbClr val="FFFF00"/>
            </a:solidFill>
          </a:ln>
        </p:spPr>
        <p:txBody>
          <a:bodyPr wrap="square" rtlCol="0">
            <a:spAutoFit/>
          </a:bodyPr>
          <a:lstStyle/>
          <a:p>
            <a:pPr algn="ctr"/>
            <a:r>
              <a:rPr lang="en-US" sz="3500" dirty="0">
                <a:solidFill>
                  <a:srgbClr val="FFC000"/>
                </a:solidFill>
                <a:latin typeface="Comic Sans MS" panose="030F0702030302020204" pitchFamily="66" charset="0"/>
              </a:rPr>
              <a:t>landscape</a:t>
            </a:r>
          </a:p>
          <a:p>
            <a:pPr algn="ctr"/>
            <a:r>
              <a:rPr lang="en-US" sz="4000" dirty="0">
                <a:solidFill>
                  <a:srgbClr val="FFC000"/>
                </a:solidFill>
              </a:rPr>
              <a:t>…………</a:t>
            </a:r>
          </a:p>
          <a:p>
            <a:pPr algn="ctr"/>
            <a:r>
              <a:rPr lang="en-US" sz="4000" dirty="0">
                <a:solidFill>
                  <a:srgbClr val="FFC000"/>
                </a:solidFill>
              </a:rPr>
              <a:t>………………………….</a:t>
            </a:r>
            <a:endParaRPr lang="en-US" sz="4000" dirty="0">
              <a:solidFill>
                <a:srgbClr val="00B050"/>
              </a:solidFill>
            </a:endParaRPr>
          </a:p>
        </p:txBody>
      </p:sp>
      <p:pic>
        <p:nvPicPr>
          <p:cNvPr id="20" name="Picture 19" descr="download (12).jpg"/>
          <p:cNvPicPr>
            <a:picLocks noChangeAspect="1"/>
          </p:cNvPicPr>
          <p:nvPr/>
        </p:nvPicPr>
        <p:blipFill>
          <a:blip r:embed="rId2"/>
          <a:stretch>
            <a:fillRect/>
          </a:stretch>
        </p:blipFill>
        <p:spPr>
          <a:xfrm>
            <a:off x="647428" y="1569855"/>
            <a:ext cx="1962150" cy="2333625"/>
          </a:xfrm>
          <a:prstGeom prst="rect">
            <a:avLst/>
          </a:prstGeom>
        </p:spPr>
      </p:pic>
      <p:pic>
        <p:nvPicPr>
          <p:cNvPr id="22" name="Picture 21" descr="exactly-approximately-antonyms-word-card-vector-template-opposites-concept-exactly-approximately-antonyms-word-card-vector-193523490.jpg"/>
          <p:cNvPicPr>
            <a:picLocks noChangeAspect="1"/>
          </p:cNvPicPr>
          <p:nvPr/>
        </p:nvPicPr>
        <p:blipFill>
          <a:blip r:embed="rId3"/>
          <a:stretch>
            <a:fillRect/>
          </a:stretch>
        </p:blipFill>
        <p:spPr>
          <a:xfrm>
            <a:off x="2753381" y="1410788"/>
            <a:ext cx="2768116" cy="244275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769" y="1709983"/>
            <a:ext cx="1913877" cy="2105232"/>
          </a:xfrm>
          <a:prstGeom prst="rect">
            <a:avLst/>
          </a:prstGeom>
        </p:spPr>
      </p:pic>
      <p:pic>
        <p:nvPicPr>
          <p:cNvPr id="26" name="Picture 25" descr="5-50989_gemini-thumbs-up-cube-kids-thumbs-up-clipart.png"/>
          <p:cNvPicPr>
            <a:picLocks noChangeAspect="1"/>
          </p:cNvPicPr>
          <p:nvPr/>
        </p:nvPicPr>
        <p:blipFill>
          <a:blip r:embed="rId5"/>
          <a:stretch>
            <a:fillRect/>
          </a:stretch>
        </p:blipFill>
        <p:spPr>
          <a:xfrm>
            <a:off x="7811587" y="2031544"/>
            <a:ext cx="1815739" cy="1815739"/>
          </a:xfrm>
          <a:prstGeom prst="rect">
            <a:avLst/>
          </a:prstGeom>
        </p:spPr>
      </p:pic>
      <p:pic>
        <p:nvPicPr>
          <p:cNvPr id="28" name="Picture 27" descr="download (13).jpg"/>
          <p:cNvPicPr>
            <a:picLocks noChangeAspect="1"/>
          </p:cNvPicPr>
          <p:nvPr/>
        </p:nvPicPr>
        <p:blipFill>
          <a:blip r:embed="rId6"/>
          <a:stretch>
            <a:fillRect/>
          </a:stretch>
        </p:blipFill>
        <p:spPr>
          <a:xfrm>
            <a:off x="9854960" y="2090058"/>
            <a:ext cx="2084491" cy="1690416"/>
          </a:xfrm>
          <a:prstGeom prst="rect">
            <a:avLst/>
          </a:prstGeom>
        </p:spPr>
      </p:pic>
    </p:spTree>
    <p:extLst>
      <p:ext uri="{BB962C8B-B14F-4D97-AF65-F5344CB8AC3E}">
        <p14:creationId xmlns:p14="http://schemas.microsoft.com/office/powerpoint/2010/main" val="3103074303"/>
      </p:ext>
    </p:extLst>
  </p:cSld>
  <p:clrMapOvr>
    <a:masterClrMapping/>
  </p:clrMapOvr>
  <mc:AlternateContent xmlns:mc="http://schemas.openxmlformats.org/markup-compatibility/2006" xmlns:p14="http://schemas.microsoft.com/office/powerpoint/2010/main">
    <mc:Choice Requires="p14">
      <p:transition spd="slow" p14:dur="2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3" grpId="0" animBg="1"/>
      <p:bldP spid="27"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5" y="0"/>
            <a:ext cx="10972800" cy="1143000"/>
          </a:xfrm>
        </p:spPr>
        <p:txBody>
          <a:bodyPr/>
          <a:lstStyle/>
          <a:p>
            <a:r>
              <a:rPr lang="en-US" dirty="0"/>
              <a:t>Match the word with the correct picture: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790" y="1685109"/>
            <a:ext cx="2198250" cy="1554480"/>
          </a:xfrm>
          <a:prstGeom prst="rect">
            <a:avLst/>
          </a:prstGeom>
        </p:spPr>
      </p:pic>
      <p:pic>
        <p:nvPicPr>
          <p:cNvPr id="5" name="Picture 4" descr="5-50989_gemini-thumbs-up-cube-kids-thumbs-up-clipart.png"/>
          <p:cNvPicPr>
            <a:picLocks noChangeAspect="1"/>
          </p:cNvPicPr>
          <p:nvPr/>
        </p:nvPicPr>
        <p:blipFill>
          <a:blip r:embed="rId3"/>
          <a:stretch>
            <a:fillRect/>
          </a:stretch>
        </p:blipFill>
        <p:spPr>
          <a:xfrm>
            <a:off x="7916091" y="1221646"/>
            <a:ext cx="1802675" cy="1645921"/>
          </a:xfrm>
          <a:prstGeom prst="rect">
            <a:avLst/>
          </a:prstGeom>
        </p:spPr>
      </p:pic>
      <p:pic>
        <p:nvPicPr>
          <p:cNvPr id="6" name="Picture 5" descr="exactly-approximately-antonyms-word-card-vector-template-opposites-concept-exactly-approximately-antonyms-word-card-vector-193523490.jpg"/>
          <p:cNvPicPr>
            <a:picLocks noChangeAspect="1"/>
          </p:cNvPicPr>
          <p:nvPr/>
        </p:nvPicPr>
        <p:blipFill>
          <a:blip r:embed="rId4"/>
          <a:stretch>
            <a:fillRect/>
          </a:stretch>
        </p:blipFill>
        <p:spPr>
          <a:xfrm>
            <a:off x="1055209" y="3793878"/>
            <a:ext cx="2406448" cy="2123595"/>
          </a:xfrm>
          <a:prstGeom prst="rect">
            <a:avLst/>
          </a:prstGeom>
        </p:spPr>
      </p:pic>
      <p:pic>
        <p:nvPicPr>
          <p:cNvPr id="7" name="Picture 6" descr="download (12).jpg"/>
          <p:cNvPicPr>
            <a:picLocks noChangeAspect="1"/>
          </p:cNvPicPr>
          <p:nvPr/>
        </p:nvPicPr>
        <p:blipFill>
          <a:blip r:embed="rId5"/>
          <a:stretch>
            <a:fillRect/>
          </a:stretch>
        </p:blipFill>
        <p:spPr>
          <a:xfrm>
            <a:off x="7903029" y="3045250"/>
            <a:ext cx="1841862" cy="1662344"/>
          </a:xfrm>
          <a:prstGeom prst="rect">
            <a:avLst/>
          </a:prstGeom>
        </p:spPr>
      </p:pic>
      <p:pic>
        <p:nvPicPr>
          <p:cNvPr id="8" name="Picture 7" descr="download (13).jpg"/>
          <p:cNvPicPr>
            <a:picLocks noChangeAspect="1"/>
          </p:cNvPicPr>
          <p:nvPr/>
        </p:nvPicPr>
        <p:blipFill>
          <a:blip r:embed="rId6"/>
          <a:stretch>
            <a:fillRect/>
          </a:stretch>
        </p:blipFill>
        <p:spPr>
          <a:xfrm>
            <a:off x="7777966" y="4859383"/>
            <a:ext cx="2084491" cy="1690416"/>
          </a:xfrm>
          <a:prstGeom prst="rect">
            <a:avLst/>
          </a:prstGeom>
        </p:spPr>
      </p:pic>
      <p:sp>
        <p:nvSpPr>
          <p:cNvPr id="9" name="TextBox 8"/>
          <p:cNvSpPr txBox="1"/>
          <p:nvPr/>
        </p:nvSpPr>
        <p:spPr>
          <a:xfrm>
            <a:off x="4416385" y="1632857"/>
            <a:ext cx="2286716" cy="646331"/>
          </a:xfrm>
          <a:prstGeom prst="rect">
            <a:avLst/>
          </a:prstGeom>
          <a:noFill/>
        </p:spPr>
        <p:txBody>
          <a:bodyPr wrap="none" rtlCol="0">
            <a:spAutoFit/>
          </a:bodyPr>
          <a:lstStyle/>
          <a:p>
            <a:pPr algn="ctr"/>
            <a:r>
              <a:rPr lang="en-US" sz="3600" b="1" dirty="0"/>
              <a:t>population</a:t>
            </a:r>
          </a:p>
        </p:txBody>
      </p:sp>
      <p:sp>
        <p:nvSpPr>
          <p:cNvPr id="10" name="TextBox 9"/>
          <p:cNvSpPr txBox="1"/>
          <p:nvPr/>
        </p:nvSpPr>
        <p:spPr>
          <a:xfrm>
            <a:off x="4555722" y="2595155"/>
            <a:ext cx="2107180" cy="646331"/>
          </a:xfrm>
          <a:prstGeom prst="rect">
            <a:avLst/>
          </a:prstGeom>
          <a:noFill/>
        </p:spPr>
        <p:txBody>
          <a:bodyPr wrap="none" rtlCol="0">
            <a:spAutoFit/>
          </a:bodyPr>
          <a:lstStyle/>
          <a:p>
            <a:pPr algn="ctr"/>
            <a:r>
              <a:rPr lang="en-US" sz="3600" b="1" dirty="0"/>
              <a:t>landscape</a:t>
            </a:r>
          </a:p>
        </p:txBody>
      </p:sp>
      <p:sp>
        <p:nvSpPr>
          <p:cNvPr id="11" name="TextBox 10"/>
          <p:cNvSpPr txBox="1"/>
          <p:nvPr/>
        </p:nvSpPr>
        <p:spPr>
          <a:xfrm>
            <a:off x="4045771" y="5386252"/>
            <a:ext cx="2949077" cy="646331"/>
          </a:xfrm>
          <a:prstGeom prst="rect">
            <a:avLst/>
          </a:prstGeom>
          <a:noFill/>
        </p:spPr>
        <p:txBody>
          <a:bodyPr wrap="none" rtlCol="0">
            <a:spAutoFit/>
          </a:bodyPr>
          <a:lstStyle/>
          <a:p>
            <a:r>
              <a:rPr lang="en-US" sz="3600" b="1" dirty="0"/>
              <a:t>approximately</a:t>
            </a:r>
          </a:p>
        </p:txBody>
      </p:sp>
      <p:sp>
        <p:nvSpPr>
          <p:cNvPr id="12" name="TextBox 11"/>
          <p:cNvSpPr txBox="1"/>
          <p:nvPr/>
        </p:nvSpPr>
        <p:spPr>
          <a:xfrm>
            <a:off x="4808937" y="4702628"/>
            <a:ext cx="1463093" cy="646331"/>
          </a:xfrm>
          <a:prstGeom prst="rect">
            <a:avLst/>
          </a:prstGeom>
          <a:noFill/>
        </p:spPr>
        <p:txBody>
          <a:bodyPr wrap="none" rtlCol="0">
            <a:spAutoFit/>
          </a:bodyPr>
          <a:lstStyle/>
          <a:p>
            <a:r>
              <a:rPr lang="en-US" sz="3600" b="1" dirty="0"/>
              <a:t>capital</a:t>
            </a:r>
          </a:p>
        </p:txBody>
      </p:sp>
      <p:sp>
        <p:nvSpPr>
          <p:cNvPr id="13" name="TextBox 12"/>
          <p:cNvSpPr txBox="1"/>
          <p:nvPr/>
        </p:nvSpPr>
        <p:spPr>
          <a:xfrm>
            <a:off x="4751800" y="3666308"/>
            <a:ext cx="1476686" cy="646331"/>
          </a:xfrm>
          <a:prstGeom prst="rect">
            <a:avLst/>
          </a:prstGeom>
          <a:noFill/>
        </p:spPr>
        <p:txBody>
          <a:bodyPr wrap="none" rtlCol="0">
            <a:spAutoFit/>
          </a:bodyPr>
          <a:lstStyle/>
          <a:p>
            <a:r>
              <a:rPr lang="en-US" sz="3600" b="1" dirty="0"/>
              <a:t>similar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48" y="2142309"/>
            <a:ext cx="2507217" cy="4623967"/>
          </a:xfrm>
          <a:prstGeom prst="rect">
            <a:avLst/>
          </a:prstGeom>
        </p:spPr>
      </p:pic>
    </p:spTree>
    <p:extLst>
      <p:ext uri="{BB962C8B-B14F-4D97-AF65-F5344CB8AC3E}">
        <p14:creationId xmlns:p14="http://schemas.microsoft.com/office/powerpoint/2010/main" val="3056045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12192000" cy="691276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1"/>
            <a:ext cx="5663952" cy="6860099"/>
          </a:xfrm>
          <a:prstGeom prst="rect">
            <a:avLst/>
          </a:prstGeom>
        </p:spPr>
      </p:pic>
      <p:sp>
        <p:nvSpPr>
          <p:cNvPr id="3" name="Title 1"/>
          <p:cNvSpPr txBox="1">
            <a:spLocks/>
          </p:cNvSpPr>
          <p:nvPr/>
        </p:nvSpPr>
        <p:spPr>
          <a:xfrm>
            <a:off x="0" y="12177"/>
            <a:ext cx="7172636" cy="1872208"/>
          </a:xfrm>
          <a:prstGeom prst="rect">
            <a:avLst/>
          </a:prstGeom>
          <a:noFill/>
          <a:ln>
            <a:noFill/>
          </a:ln>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6000" b="1" dirty="0">
                <a:ln>
                  <a:solidFill>
                    <a:sysClr val="windowText" lastClr="000000"/>
                  </a:solidFill>
                </a:ln>
                <a:solidFill>
                  <a:srgbClr val="002060"/>
                </a:solidFill>
                <a:effectLst>
                  <a:outerShdw blurRad="38100" dist="38100" dir="2700000" algn="tl">
                    <a:srgbClr val="000000">
                      <a:alpha val="43137"/>
                    </a:srgbClr>
                  </a:outerShdw>
                </a:effectLst>
                <a:latin typeface="Aharoni" pitchFamily="2" charset="-79"/>
                <a:cs typeface="Aharoni" pitchFamily="2" charset="-79"/>
              </a:rPr>
              <a:t>What is the text mainly about?</a:t>
            </a:r>
          </a:p>
          <a:p>
            <a:endParaRPr lang="ar-KW" sz="6000" b="1" dirty="0">
              <a:solidFill>
                <a:srgbClr val="0070C0"/>
              </a:solidFill>
              <a:effectLst>
                <a:outerShdw blurRad="38100" dist="38100" dir="2700000" algn="tl">
                  <a:srgbClr val="000000">
                    <a:alpha val="43137"/>
                  </a:srgbClr>
                </a:outerShdw>
              </a:effectLst>
              <a:latin typeface="Aharoni" pitchFamily="2" charset="-79"/>
            </a:endParaRPr>
          </a:p>
        </p:txBody>
      </p:sp>
    </p:spTree>
    <p:extLst>
      <p:ext uri="{BB962C8B-B14F-4D97-AF65-F5344CB8AC3E}">
        <p14:creationId xmlns:p14="http://schemas.microsoft.com/office/powerpoint/2010/main" val="3346818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13510" y="391886"/>
            <a:ext cx="11338560" cy="61395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New Zealand is in the Southern western Pacific Ocean. It is a beautiful country .It is a small country, similar in size to Great Britain or Japan. It is 258,000 square kilometers . The population of New Zealand is </a:t>
            </a:r>
            <a:r>
              <a:rPr kumimoji="0" lang="en-US" sz="3600" b="1" i="0" u="sng" strike="noStrike" cap="none" normalizeH="0" baseline="0" dirty="0">
                <a:ln>
                  <a:noFill/>
                </a:ln>
                <a:solidFill>
                  <a:schemeClr val="tx1"/>
                </a:solidFill>
                <a:effectLst/>
                <a:latin typeface="Times New Roman" pitchFamily="18" charset="0"/>
                <a:ea typeface="Arial" pitchFamily="34" charset="0"/>
                <a:cs typeface="Arial" pitchFamily="34" charset="0"/>
              </a:rPr>
              <a:t>approximately</a:t>
            </a: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4.6 million.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New Zealand is an island country. It has two main islands – North Island and South Island. North Island is smaller than South Island but the population of North Island is bigger. Auckland is the biggest city but </a:t>
            </a:r>
            <a:r>
              <a:rPr kumimoji="0" lang="en-US" sz="3600" b="1" i="0" u="sng" strike="noStrike" cap="none" normalizeH="0" baseline="0" dirty="0">
                <a:ln>
                  <a:noFill/>
                </a:ln>
                <a:solidFill>
                  <a:schemeClr val="tx1"/>
                </a:solidFill>
                <a:effectLst/>
                <a:latin typeface="Times New Roman" pitchFamily="18" charset="0"/>
                <a:ea typeface="Arial" pitchFamily="34" charset="0"/>
                <a:cs typeface="Arial" pitchFamily="34" charset="0"/>
              </a:rPr>
              <a:t>it</a:t>
            </a: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is not the capital .Wellington is the capital.</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blinds(horizontal)">
                                      <p:cBhvr>
                                        <p:cTn id="7" dur="5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box(in)">
                                      <p:cBhvr>
                                        <p:cTn id="12" dur="500"/>
                                        <p:tgtEl>
                                          <p:spTgt spid="10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5172573"/>
          </a:xfrm>
        </p:spPr>
        <p:txBody>
          <a:bodyPr>
            <a:normAutofit fontScale="90000"/>
          </a:bodyPr>
          <a:lstStyle/>
          <a:p>
            <a:pPr algn="l"/>
            <a:br>
              <a:rPr lang="en-US" dirty="0"/>
            </a:br>
            <a:br>
              <a:rPr lang="en-US" dirty="0"/>
            </a:br>
            <a:r>
              <a:rPr lang="en-US" dirty="0"/>
              <a:t>1</a:t>
            </a:r>
            <a:r>
              <a:rPr lang="en-US" sz="4900" dirty="0"/>
              <a:t>. What is the best title for this passage?</a:t>
            </a:r>
            <a:br>
              <a:rPr lang="en-US" sz="4900" dirty="0"/>
            </a:br>
            <a:br>
              <a:rPr lang="en-US" sz="4900" dirty="0"/>
            </a:br>
            <a:r>
              <a:rPr lang="en-US" sz="4900" dirty="0"/>
              <a:t> a.  Britain</a:t>
            </a:r>
            <a:br>
              <a:rPr lang="en-US" sz="4900" dirty="0"/>
            </a:br>
            <a:r>
              <a:rPr lang="en-US" sz="4900" dirty="0"/>
              <a:t> b. Japan         </a:t>
            </a:r>
            <a:br>
              <a:rPr lang="en-US" sz="4900" dirty="0"/>
            </a:br>
            <a:r>
              <a:rPr lang="en-US" sz="4900" dirty="0"/>
              <a:t>c. pacific ocean </a:t>
            </a:r>
            <a:br>
              <a:rPr lang="en-US" sz="4900" dirty="0"/>
            </a:br>
            <a:r>
              <a:rPr lang="en-US" sz="4900" dirty="0"/>
              <a:t>d. New Zealand </a:t>
            </a:r>
            <a:br>
              <a:rPr lang="en-US" sz="4900" dirty="0"/>
            </a:br>
            <a:r>
              <a:rPr lang="en-US" dirty="0"/>
              <a:t> </a:t>
            </a:r>
            <a:br>
              <a:rPr lang="en-US" dirty="0"/>
            </a:b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261258" y="339635"/>
            <a:ext cx="11338560" cy="61395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New Zealand is in the Southern western Pacific Ocean. It is a beautiful country .It is a small country, similar in size to Great Britain or Japan. It is 258,000 square kilometers . The population of New Zealand is </a:t>
            </a:r>
            <a:r>
              <a:rPr kumimoji="0" lang="en-US" sz="3600" b="1" i="0" u="sng" strike="noStrike" cap="none" normalizeH="0" baseline="0" dirty="0">
                <a:ln>
                  <a:noFill/>
                </a:ln>
                <a:solidFill>
                  <a:schemeClr val="tx1"/>
                </a:solidFill>
                <a:effectLst/>
                <a:latin typeface="Times New Roman" pitchFamily="18" charset="0"/>
                <a:ea typeface="Arial" pitchFamily="34" charset="0"/>
                <a:cs typeface="Arial" pitchFamily="34" charset="0"/>
              </a:rPr>
              <a:t>approximately</a:t>
            </a: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4.6 million.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New Zealand is an island country. It has two main islands – North Island and South Island. North Island is smaller than South Island but the population of North Island is bigger. Auckland is the biggest city but </a:t>
            </a:r>
            <a:r>
              <a:rPr kumimoji="0" lang="en-US" sz="3600" b="1" i="0" u="sng" strike="noStrike" cap="none" normalizeH="0" baseline="0" dirty="0">
                <a:ln>
                  <a:noFill/>
                </a:ln>
                <a:solidFill>
                  <a:schemeClr val="tx1"/>
                </a:solidFill>
                <a:effectLst/>
                <a:latin typeface="Times New Roman" pitchFamily="18" charset="0"/>
                <a:ea typeface="Arial" pitchFamily="34" charset="0"/>
                <a:cs typeface="Arial" pitchFamily="34" charset="0"/>
              </a:rPr>
              <a:t>it</a:t>
            </a: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is not the capital .Wellington is the capital.</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
        <p:nvSpPr>
          <p:cNvPr id="4" name="Oval 3"/>
          <p:cNvSpPr/>
          <p:nvPr/>
        </p:nvSpPr>
        <p:spPr>
          <a:xfrm>
            <a:off x="653144" y="2612572"/>
            <a:ext cx="2795450" cy="923290"/>
          </a:xfrm>
          <a:prstGeom prst="ellipse">
            <a:avLst/>
          </a:prstGeom>
          <a:noFill/>
          <a:ln w="38100" cap="flat">
            <a:solidFill>
              <a:srgbClr val="FF0066"/>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 name="Oval 4"/>
          <p:cNvSpPr/>
          <p:nvPr/>
        </p:nvSpPr>
        <p:spPr>
          <a:xfrm>
            <a:off x="256904" y="230778"/>
            <a:ext cx="2795450" cy="923290"/>
          </a:xfrm>
          <a:prstGeom prst="ellipse">
            <a:avLst/>
          </a:prstGeom>
          <a:noFill/>
          <a:ln w="38100" cap="flat">
            <a:solidFill>
              <a:srgbClr val="FF0066"/>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6" name="Oval 5"/>
          <p:cNvSpPr/>
          <p:nvPr/>
        </p:nvSpPr>
        <p:spPr>
          <a:xfrm>
            <a:off x="2812870" y="1833155"/>
            <a:ext cx="2795450" cy="923290"/>
          </a:xfrm>
          <a:prstGeom prst="ellipse">
            <a:avLst/>
          </a:prstGeom>
          <a:noFill/>
          <a:ln w="38100" cap="flat">
            <a:solidFill>
              <a:srgbClr val="FF0066"/>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blinds(horizontal)">
                                      <p:cBhvr>
                                        <p:cTn id="7" dur="5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box(in)">
                                      <p:cBhvr>
                                        <p:cTn id="12" dur="500"/>
                                        <p:tgtEl>
                                          <p:spTgt spid="10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5172573"/>
          </a:xfrm>
        </p:spPr>
        <p:txBody>
          <a:bodyPr>
            <a:normAutofit fontScale="90000"/>
          </a:bodyPr>
          <a:lstStyle/>
          <a:p>
            <a:pPr algn="l"/>
            <a:br>
              <a:rPr lang="en-US" dirty="0"/>
            </a:br>
            <a:br>
              <a:rPr lang="en-US" dirty="0"/>
            </a:br>
            <a:r>
              <a:rPr lang="en-US" dirty="0"/>
              <a:t>1</a:t>
            </a:r>
            <a:r>
              <a:rPr lang="en-US" sz="4900" dirty="0"/>
              <a:t>. What is the best title for this passage?</a:t>
            </a:r>
            <a:br>
              <a:rPr lang="en-US" sz="4900" dirty="0"/>
            </a:br>
            <a:br>
              <a:rPr lang="en-US" sz="4900" dirty="0"/>
            </a:br>
            <a:r>
              <a:rPr lang="en-US" sz="4900" dirty="0"/>
              <a:t> a.  Britain</a:t>
            </a:r>
            <a:br>
              <a:rPr lang="en-US" sz="4900" dirty="0"/>
            </a:br>
            <a:r>
              <a:rPr lang="en-US" sz="4900" dirty="0"/>
              <a:t> b. Japan         </a:t>
            </a:r>
            <a:br>
              <a:rPr lang="en-US" sz="4900" dirty="0"/>
            </a:br>
            <a:r>
              <a:rPr lang="en-US" sz="4900" dirty="0"/>
              <a:t>c. pacific ocean </a:t>
            </a:r>
            <a:br>
              <a:rPr lang="en-US" sz="4900" dirty="0"/>
            </a:br>
            <a:r>
              <a:rPr lang="en-US" sz="4900" dirty="0"/>
              <a:t>d. New Zealand </a:t>
            </a:r>
            <a:br>
              <a:rPr lang="en-US" sz="4900" dirty="0"/>
            </a:br>
            <a:r>
              <a:rPr lang="en-US" dirty="0"/>
              <a:t> </a:t>
            </a:r>
            <a:br>
              <a:rPr lang="en-US" dirty="0"/>
            </a:br>
            <a:endParaRPr lang="en-US" dirty="0"/>
          </a:p>
        </p:txBody>
      </p:sp>
      <p:sp>
        <p:nvSpPr>
          <p:cNvPr id="3" name="Rectangle 2"/>
          <p:cNvSpPr/>
          <p:nvPr/>
        </p:nvSpPr>
        <p:spPr>
          <a:xfrm>
            <a:off x="4153989" y="4062548"/>
            <a:ext cx="1867988" cy="923330"/>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4760" y="1351478"/>
            <a:ext cx="6827446" cy="923330"/>
          </a:xfrm>
          <a:prstGeom prst="rect">
            <a:avLst/>
          </a:prstGeom>
          <a:noFill/>
        </p:spPr>
        <p:txBody>
          <a:bodyPr wrap="none" lIns="91440" tIns="45720" rIns="91440" bIns="45720">
            <a:spAutoFit/>
          </a:bodyPr>
          <a:lstStyle/>
          <a:p>
            <a:pPr algn="ctr"/>
            <a:r>
              <a:rPr lang="en-US" sz="5400" b="1" cap="none" spc="100" dirty="0">
                <a:ln w="18000">
                  <a:solidFill>
                    <a:schemeClr val="accent1">
                      <a:lumMod val="40000"/>
                      <a:lumOff val="60000"/>
                    </a:schemeClr>
                  </a:solidFill>
                  <a:prstDash val="solid"/>
                </a:ln>
                <a:solidFill>
                  <a:srgbClr val="00B0F0"/>
                </a:solidFill>
                <a:effectLst>
                  <a:outerShdw blurRad="25000" dist="20000" dir="16020000" algn="tl">
                    <a:schemeClr val="accent1">
                      <a:satMod val="200000"/>
                      <a:shade val="1000"/>
                      <a:alpha val="60000"/>
                    </a:schemeClr>
                  </a:outerShdw>
                </a:effectLst>
              </a:rPr>
              <a:t>Do you like travelling?</a:t>
            </a:r>
          </a:p>
        </p:txBody>
      </p:sp>
      <p:sp>
        <p:nvSpPr>
          <p:cNvPr id="3" name="Rectangle 2"/>
          <p:cNvSpPr/>
          <p:nvPr/>
        </p:nvSpPr>
        <p:spPr>
          <a:xfrm>
            <a:off x="3550019" y="3846244"/>
            <a:ext cx="8641981" cy="923330"/>
          </a:xfrm>
          <a:prstGeom prst="rect">
            <a:avLst/>
          </a:prstGeom>
          <a:noFill/>
        </p:spPr>
        <p:txBody>
          <a:bodyPr wrap="none" lIns="91440" tIns="45720" rIns="91440" bIns="45720">
            <a:spAutoFit/>
          </a:bodyPr>
          <a:lstStyle/>
          <a:p>
            <a:pPr algn="ctr"/>
            <a:r>
              <a:rPr lang="en-US" sz="5400" b="1" cap="none" spc="100" dirty="0">
                <a:ln w="18000">
                  <a:solidFill>
                    <a:schemeClr val="accent1">
                      <a:lumMod val="40000"/>
                      <a:lumOff val="60000"/>
                    </a:schemeClr>
                  </a:solidFill>
                  <a:prstDash val="solid"/>
                </a:ln>
                <a:solidFill>
                  <a:srgbClr val="00B0F0"/>
                </a:solidFill>
                <a:effectLst>
                  <a:outerShdw blurRad="25000" dist="20000" dir="16020000" algn="tl">
                    <a:schemeClr val="accent1">
                      <a:satMod val="200000"/>
                      <a:shade val="1000"/>
                      <a:alpha val="60000"/>
                    </a:schemeClr>
                  </a:outerShdw>
                </a:effectLst>
              </a:rPr>
              <a:t>Where do you like to travel?</a:t>
            </a:r>
          </a:p>
        </p:txBody>
      </p:sp>
      <p:pic>
        <p:nvPicPr>
          <p:cNvPr id="4" name="Picture 3" descr="images (2).png"/>
          <p:cNvPicPr>
            <a:picLocks noChangeAspect="1"/>
          </p:cNvPicPr>
          <p:nvPr/>
        </p:nvPicPr>
        <p:blipFill>
          <a:blip r:embed="rId2"/>
          <a:stretch>
            <a:fillRect/>
          </a:stretch>
        </p:blipFill>
        <p:spPr>
          <a:xfrm>
            <a:off x="951978" y="4048030"/>
            <a:ext cx="2406302" cy="2809969"/>
          </a:xfrm>
          <a:prstGeom prst="rect">
            <a:avLst/>
          </a:prstGeom>
        </p:spPr>
      </p:pic>
      <p:pic>
        <p:nvPicPr>
          <p:cNvPr id="5" name="Picture 4" descr="download (11).jpg"/>
          <p:cNvPicPr>
            <a:picLocks noChangeAspect="1"/>
          </p:cNvPicPr>
          <p:nvPr/>
        </p:nvPicPr>
        <p:blipFill>
          <a:blip r:embed="rId3"/>
          <a:stretch>
            <a:fillRect/>
          </a:stretch>
        </p:blipFill>
        <p:spPr>
          <a:xfrm rot="20339683">
            <a:off x="278350" y="753514"/>
            <a:ext cx="4652045" cy="241548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alpha val="4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825716"/>
          </a:xfrm>
        </p:spPr>
        <p:txBody>
          <a:bodyPr>
            <a:normAutofit/>
          </a:bodyPr>
          <a:lstStyle/>
          <a:p>
            <a:pPr algn="l"/>
            <a:r>
              <a:rPr lang="en-US" dirty="0"/>
              <a:t>2. What is the meaning of the underlined word (</a:t>
            </a:r>
            <a:r>
              <a:rPr lang="en-US" b="1" dirty="0"/>
              <a:t>approximately</a:t>
            </a:r>
            <a:r>
              <a:rPr lang="en-US" dirty="0"/>
              <a:t> ) in the first paragraph?</a:t>
            </a:r>
            <a:br>
              <a:rPr lang="en-US" dirty="0"/>
            </a:br>
            <a:r>
              <a:rPr lang="en-US" dirty="0"/>
              <a:t>     a. simply</a:t>
            </a:r>
            <a:br>
              <a:rPr lang="en-US" dirty="0"/>
            </a:br>
            <a:r>
              <a:rPr lang="en-US" dirty="0"/>
              <a:t>     b. clearly</a:t>
            </a:r>
            <a:br>
              <a:rPr lang="en-US" dirty="0"/>
            </a:br>
            <a:r>
              <a:rPr lang="en-US" dirty="0"/>
              <a:t>     c. nearly</a:t>
            </a:r>
            <a:br>
              <a:rPr lang="en-US" dirty="0"/>
            </a:br>
            <a:r>
              <a:rPr lang="en-US" dirty="0"/>
              <a:t>     d. exactly</a:t>
            </a:r>
            <a:br>
              <a:rPr lang="en-US" dirty="0"/>
            </a:b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13510" y="391886"/>
            <a:ext cx="11338560" cy="61395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New Zealand is in the Southern western Pacific Ocean. It is a beautiful country .It is a small country, similar in size to Great Britain or Japan. It is 258,000 square kilometers . The population of New Zealand is </a:t>
            </a:r>
            <a:r>
              <a:rPr kumimoji="0" lang="en-US" sz="3600" b="1" i="0" u="sng" strike="noStrike" cap="none" normalizeH="0" baseline="0" dirty="0">
                <a:ln>
                  <a:noFill/>
                </a:ln>
                <a:solidFill>
                  <a:schemeClr val="tx1"/>
                </a:solidFill>
                <a:effectLst/>
                <a:latin typeface="Times New Roman" pitchFamily="18" charset="0"/>
                <a:ea typeface="Arial" pitchFamily="34" charset="0"/>
                <a:cs typeface="Arial" pitchFamily="34" charset="0"/>
              </a:rPr>
              <a:t>approximately</a:t>
            </a: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4.6 million.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blinds(horizontal)">
                                      <p:cBhvr>
                                        <p:cTn id="7" dur="5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box(in)">
                                      <p:cBhvr>
                                        <p:cTn id="12" dur="500"/>
                                        <p:tgtEl>
                                          <p:spTgt spid="10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825716"/>
          </a:xfrm>
        </p:spPr>
        <p:txBody>
          <a:bodyPr>
            <a:normAutofit/>
          </a:bodyPr>
          <a:lstStyle/>
          <a:p>
            <a:pPr algn="l"/>
            <a:r>
              <a:rPr lang="en-US" dirty="0"/>
              <a:t>2. What is the meaning of the underlined word (</a:t>
            </a:r>
            <a:r>
              <a:rPr lang="en-US" b="1" dirty="0"/>
              <a:t>approximately</a:t>
            </a:r>
            <a:r>
              <a:rPr lang="en-US" dirty="0"/>
              <a:t> ) in the first paragraph?</a:t>
            </a:r>
            <a:br>
              <a:rPr lang="en-US" dirty="0"/>
            </a:br>
            <a:r>
              <a:rPr lang="en-US" dirty="0"/>
              <a:t>     a. simply</a:t>
            </a:r>
            <a:br>
              <a:rPr lang="en-US" dirty="0"/>
            </a:br>
            <a:r>
              <a:rPr lang="en-US" dirty="0"/>
              <a:t>     b. clearly</a:t>
            </a:r>
            <a:br>
              <a:rPr lang="en-US" dirty="0"/>
            </a:br>
            <a:r>
              <a:rPr lang="en-US" dirty="0"/>
              <a:t>     c. nearly</a:t>
            </a:r>
            <a:br>
              <a:rPr lang="en-US" dirty="0"/>
            </a:br>
            <a:r>
              <a:rPr lang="en-US" dirty="0"/>
              <a:t>     d. exactly</a:t>
            </a:r>
            <a:br>
              <a:rPr lang="en-US" dirty="0"/>
            </a:br>
            <a:endParaRPr lang="en-US" dirty="0"/>
          </a:p>
        </p:txBody>
      </p:sp>
      <p:sp>
        <p:nvSpPr>
          <p:cNvPr id="3" name="Rectangle 2"/>
          <p:cNvSpPr/>
          <p:nvPr/>
        </p:nvSpPr>
        <p:spPr>
          <a:xfrm>
            <a:off x="3278778" y="3461657"/>
            <a:ext cx="1867988" cy="923330"/>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841546"/>
          </a:xfrm>
        </p:spPr>
        <p:txBody>
          <a:bodyPr>
            <a:normAutofit fontScale="90000"/>
          </a:bodyPr>
          <a:lstStyle/>
          <a:p>
            <a:pPr algn="l"/>
            <a:r>
              <a:rPr lang="en-US" dirty="0"/>
              <a:t> 2. What is the meaning of the underlined word (</a:t>
            </a:r>
            <a:r>
              <a:rPr lang="en-US" b="1" dirty="0"/>
              <a:t>approximately</a:t>
            </a:r>
            <a:r>
              <a:rPr lang="en-US" dirty="0"/>
              <a:t> ) in the first paragraph?</a:t>
            </a:r>
            <a:br>
              <a:rPr lang="en-US" dirty="0"/>
            </a:br>
            <a:r>
              <a:rPr lang="en-US" dirty="0"/>
              <a:t>     a. simply</a:t>
            </a:r>
            <a:br>
              <a:rPr lang="en-US" dirty="0"/>
            </a:br>
            <a:r>
              <a:rPr lang="en-US" dirty="0"/>
              <a:t>     b. clearly</a:t>
            </a:r>
            <a:br>
              <a:rPr lang="en-US" dirty="0"/>
            </a:br>
            <a:r>
              <a:rPr lang="en-US" dirty="0"/>
              <a:t>     c. nearly</a:t>
            </a:r>
            <a:br>
              <a:rPr lang="en-US" dirty="0"/>
            </a:br>
            <a:r>
              <a:rPr lang="en-US" dirty="0"/>
              <a:t>     d. exactly</a:t>
            </a:r>
            <a:br>
              <a:rPr lang="en-US" dirty="0"/>
            </a:br>
            <a:r>
              <a:rPr lang="en-US" dirty="0"/>
              <a:t> </a:t>
            </a:r>
            <a:br>
              <a:rPr lang="en-US" dirty="0"/>
            </a:br>
            <a:r>
              <a:rPr lang="en-US" dirty="0"/>
              <a:t> </a:t>
            </a:r>
            <a:br>
              <a:rPr lang="en-US" dirty="0"/>
            </a:br>
            <a:r>
              <a:rPr lang="en-US" dirty="0"/>
              <a:t> </a:t>
            </a:r>
            <a:br>
              <a:rPr lang="en-US" dirty="0"/>
            </a:br>
            <a:r>
              <a:rPr lang="en-US" sz="4900" dirty="0"/>
              <a:t>3. The underlined word </a:t>
            </a:r>
            <a:r>
              <a:rPr lang="en-US" sz="4900" b="1" dirty="0"/>
              <a:t>(it )</a:t>
            </a:r>
            <a:r>
              <a:rPr lang="en-US" sz="4900" dirty="0"/>
              <a:t> in the second  paragraph  refers to:</a:t>
            </a:r>
            <a:br>
              <a:rPr lang="en-US" sz="4900" dirty="0"/>
            </a:br>
            <a:br>
              <a:rPr lang="en-US" sz="4900" dirty="0"/>
            </a:br>
            <a:r>
              <a:rPr lang="en-US" sz="4900" dirty="0"/>
              <a:t>a. North Island</a:t>
            </a:r>
            <a:br>
              <a:rPr lang="en-US" sz="4900" dirty="0"/>
            </a:br>
            <a:r>
              <a:rPr lang="en-US" sz="4900" dirty="0"/>
              <a:t>b. Auckland</a:t>
            </a:r>
            <a:br>
              <a:rPr lang="en-US" sz="4900" dirty="0"/>
            </a:br>
            <a:r>
              <a:rPr lang="en-US" sz="4900" dirty="0"/>
              <a:t>c. Wellington</a:t>
            </a:r>
            <a:br>
              <a:rPr lang="en-US" sz="4900" dirty="0"/>
            </a:br>
            <a:r>
              <a:rPr lang="en-US" sz="4900" dirty="0"/>
              <a:t> d. South Island</a:t>
            </a:r>
            <a:br>
              <a:rPr lang="en-US" sz="4900" dirty="0"/>
            </a:br>
            <a:r>
              <a:rPr lang="en-US" dirty="0"/>
              <a:t> </a:t>
            </a:r>
            <a:br>
              <a:rPr lang="en-US" dirty="0"/>
            </a:br>
            <a:br>
              <a:rPr lang="en-US" dirty="0"/>
            </a:b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13510" y="391886"/>
            <a:ext cx="11338560" cy="61395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New Zealand is an island country. It has two main islands – North Island and South Island. North Island is smaller than South Island but the population of North Island is bigger. Auckland is the biggest city but </a:t>
            </a:r>
            <a:r>
              <a:rPr kumimoji="0" lang="en-US" sz="3600" b="1" i="0" u="sng" strike="noStrike" cap="none" normalizeH="0" baseline="0" dirty="0">
                <a:ln>
                  <a:noFill/>
                </a:ln>
                <a:solidFill>
                  <a:schemeClr val="tx1"/>
                </a:solidFill>
                <a:effectLst/>
                <a:latin typeface="Times New Roman" pitchFamily="18" charset="0"/>
                <a:ea typeface="Arial" pitchFamily="34" charset="0"/>
                <a:cs typeface="Arial" pitchFamily="34" charset="0"/>
              </a:rPr>
              <a:t>it</a:t>
            </a:r>
            <a:r>
              <a:rPr kumimoji="0" lang="en-US" sz="3600" b="0" i="0" u="none" strike="noStrike" cap="none" normalizeH="0" baseline="0" dirty="0">
                <a:ln>
                  <a:noFill/>
                </a:ln>
                <a:solidFill>
                  <a:schemeClr val="tx1"/>
                </a:solidFill>
                <a:effectLst/>
                <a:latin typeface="Times New Roman" pitchFamily="18" charset="0"/>
                <a:ea typeface="Arial" pitchFamily="34" charset="0"/>
                <a:cs typeface="Arial" pitchFamily="34" charset="0"/>
              </a:rPr>
              <a:t> is not the capital .Wellington is the capital.</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xEl>
                                              <p:pRg st="1" end="1"/>
                                            </p:txEl>
                                          </p:spTgt>
                                        </p:tgtEl>
                                        <p:attrNameLst>
                                          <p:attrName>style.visibility</p:attrName>
                                        </p:attrNameLst>
                                      </p:cBhvr>
                                      <p:to>
                                        <p:strVal val="visible"/>
                                      </p:to>
                                    </p:set>
                                    <p:animEffect transition="in" filter="box(in)">
                                      <p:cBhvr>
                                        <p:cTn id="7" dur="500"/>
                                        <p:tgtEl>
                                          <p:spTgt spid="10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841546"/>
          </a:xfrm>
        </p:spPr>
        <p:txBody>
          <a:bodyPr>
            <a:normAutofit fontScale="90000"/>
          </a:bodyPr>
          <a:lstStyle/>
          <a:p>
            <a:pPr algn="l"/>
            <a:r>
              <a:rPr lang="en-US" dirty="0"/>
              <a:t> 2. What is the meaning of the underlined word (</a:t>
            </a:r>
            <a:r>
              <a:rPr lang="en-US" b="1" dirty="0"/>
              <a:t>approximately</a:t>
            </a:r>
            <a:r>
              <a:rPr lang="en-US" dirty="0"/>
              <a:t> ) in the first paragraph?</a:t>
            </a:r>
            <a:br>
              <a:rPr lang="en-US" dirty="0"/>
            </a:br>
            <a:r>
              <a:rPr lang="en-US" dirty="0"/>
              <a:t>     a. simply</a:t>
            </a:r>
            <a:br>
              <a:rPr lang="en-US" dirty="0"/>
            </a:br>
            <a:r>
              <a:rPr lang="en-US" dirty="0"/>
              <a:t>     b. clearly</a:t>
            </a:r>
            <a:br>
              <a:rPr lang="en-US" dirty="0"/>
            </a:br>
            <a:r>
              <a:rPr lang="en-US" dirty="0"/>
              <a:t>     c. nearly</a:t>
            </a:r>
            <a:br>
              <a:rPr lang="en-US" dirty="0"/>
            </a:br>
            <a:r>
              <a:rPr lang="en-US" dirty="0"/>
              <a:t>     d. exactly</a:t>
            </a:r>
            <a:br>
              <a:rPr lang="en-US" dirty="0"/>
            </a:br>
            <a:r>
              <a:rPr lang="en-US" dirty="0"/>
              <a:t> </a:t>
            </a:r>
            <a:br>
              <a:rPr lang="en-US" dirty="0"/>
            </a:br>
            <a:r>
              <a:rPr lang="en-US" dirty="0"/>
              <a:t> </a:t>
            </a:r>
            <a:br>
              <a:rPr lang="en-US" dirty="0"/>
            </a:br>
            <a:r>
              <a:rPr lang="en-US" dirty="0"/>
              <a:t> </a:t>
            </a:r>
            <a:br>
              <a:rPr lang="en-US" dirty="0"/>
            </a:br>
            <a:r>
              <a:rPr lang="en-US" sz="4900" dirty="0"/>
              <a:t>3. The underlined word </a:t>
            </a:r>
            <a:r>
              <a:rPr lang="en-US" sz="4900" b="1" dirty="0"/>
              <a:t>(it )</a:t>
            </a:r>
            <a:r>
              <a:rPr lang="en-US" sz="4900" dirty="0"/>
              <a:t> in the second  paragraph  refers to:</a:t>
            </a:r>
            <a:br>
              <a:rPr lang="en-US" sz="4900" dirty="0"/>
            </a:br>
            <a:br>
              <a:rPr lang="en-US" sz="4900" dirty="0"/>
            </a:br>
            <a:r>
              <a:rPr lang="en-US" sz="4900" dirty="0"/>
              <a:t>a. North Island</a:t>
            </a:r>
            <a:br>
              <a:rPr lang="en-US" sz="4900" dirty="0"/>
            </a:br>
            <a:r>
              <a:rPr lang="en-US" sz="4900" dirty="0"/>
              <a:t>b. Auckland</a:t>
            </a:r>
            <a:br>
              <a:rPr lang="en-US" sz="4900" dirty="0"/>
            </a:br>
            <a:r>
              <a:rPr lang="en-US" sz="4900" dirty="0"/>
              <a:t>c. Wellington</a:t>
            </a:r>
            <a:br>
              <a:rPr lang="en-US" sz="4900" dirty="0"/>
            </a:br>
            <a:r>
              <a:rPr lang="en-US" sz="4900" dirty="0"/>
              <a:t> d. South Island</a:t>
            </a:r>
            <a:br>
              <a:rPr lang="en-US" sz="4900" dirty="0"/>
            </a:br>
            <a:r>
              <a:rPr lang="en-US" dirty="0"/>
              <a:t> </a:t>
            </a:r>
            <a:br>
              <a:rPr lang="en-US" dirty="0"/>
            </a:br>
            <a:br>
              <a:rPr lang="en-US" dirty="0"/>
            </a:br>
            <a:endParaRPr lang="en-US" dirty="0"/>
          </a:p>
        </p:txBody>
      </p:sp>
      <p:sp>
        <p:nvSpPr>
          <p:cNvPr id="3" name="Rectangle 2"/>
          <p:cNvSpPr/>
          <p:nvPr/>
        </p:nvSpPr>
        <p:spPr>
          <a:xfrm>
            <a:off x="3213464" y="3370217"/>
            <a:ext cx="1867988" cy="923330"/>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4441053"/>
          </a:xfrm>
        </p:spPr>
        <p:txBody>
          <a:bodyPr>
            <a:normAutofit fontScale="90000"/>
          </a:bodyPr>
          <a:lstStyle/>
          <a:p>
            <a:pPr algn="l"/>
            <a:r>
              <a:rPr lang="en-US" dirty="0"/>
              <a:t>4.According to the text, all the following </a:t>
            </a:r>
            <a:br>
              <a:rPr lang="en-US" dirty="0"/>
            </a:br>
            <a:r>
              <a:rPr lang="en-US" dirty="0"/>
              <a:t>statement are </a:t>
            </a:r>
            <a:r>
              <a:rPr lang="en-US" b="1" dirty="0"/>
              <a:t>TRUE</a:t>
            </a:r>
            <a:r>
              <a:rPr lang="en-US" dirty="0"/>
              <a:t> except :</a:t>
            </a:r>
            <a:br>
              <a:rPr lang="en-US" dirty="0"/>
            </a:br>
            <a:br>
              <a:rPr lang="en-US" dirty="0"/>
            </a:br>
            <a:r>
              <a:rPr lang="en-US" dirty="0"/>
              <a:t>a. New Zealand is a small country.</a:t>
            </a:r>
            <a:br>
              <a:rPr lang="en-US" dirty="0"/>
            </a:br>
            <a:r>
              <a:rPr lang="en-US" dirty="0"/>
              <a:t>b. New Zealand is an island country.</a:t>
            </a:r>
            <a:br>
              <a:rPr lang="en-US" dirty="0"/>
            </a:br>
            <a:r>
              <a:rPr lang="en-US" dirty="0"/>
              <a:t>c. New Zealand is a beautiful country.</a:t>
            </a:r>
            <a:br>
              <a:rPr lang="en-US" dirty="0"/>
            </a:br>
            <a:r>
              <a:rPr lang="en-US" dirty="0"/>
              <a:t>d. New Zealand is in the Indian Ocean.</a:t>
            </a:r>
          </a:p>
        </p:txBody>
      </p:sp>
      <p:sp>
        <p:nvSpPr>
          <p:cNvPr id="3" name="Rectangle 2"/>
          <p:cNvSpPr/>
          <p:nvPr/>
        </p:nvSpPr>
        <p:spPr>
          <a:xfrm>
            <a:off x="8569234" y="3801291"/>
            <a:ext cx="1097280" cy="923330"/>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981"/>
            <a:ext cx="12192000" cy="6948264"/>
          </a:xfrm>
          <a:prstGeom prst="rect">
            <a:avLst/>
          </a:prstGeom>
        </p:spPr>
      </p:pic>
      <p:sp>
        <p:nvSpPr>
          <p:cNvPr id="3" name="Title 1"/>
          <p:cNvSpPr txBox="1">
            <a:spLocks/>
          </p:cNvSpPr>
          <p:nvPr/>
        </p:nvSpPr>
        <p:spPr>
          <a:xfrm>
            <a:off x="551384" y="1772816"/>
            <a:ext cx="6192688" cy="1311220"/>
          </a:xfrm>
          <a:prstGeom prst="rect">
            <a:avLst/>
          </a:prstGeom>
          <a:solidFill>
            <a:schemeClr val="bg1">
              <a:lumMod val="85000"/>
            </a:schemeClr>
          </a:solidFill>
          <a:ln w="57150">
            <a:noFill/>
          </a:ln>
          <a:effectLst>
            <a:innerShdw blurRad="63500" dist="50800" dir="18900000">
              <a:prstClr val="black">
                <a:alpha val="50000"/>
              </a:prstClr>
            </a:innerShdw>
          </a:effectLst>
          <a:scene3d>
            <a:camera prst="obliqueTopLeft"/>
            <a:lightRig rig="threePt" dir="t"/>
          </a:scene3d>
          <a:sp3d>
            <a:bevelT w="139700" h="139700" prst="divot"/>
          </a:sp3d>
        </p:spPr>
        <p:txBody>
          <a:bodyPr vert="horz" lIns="91440" tIns="45720" rIns="91440" bIns="45720" rtlCol="1" anchor="ctr">
            <a:normAutofit fontScale="7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a:effectLst>
                  <a:outerShdw blurRad="38100" dist="38100" dir="2700000" algn="tl">
                    <a:srgbClr val="000000">
                      <a:alpha val="43137"/>
                    </a:srgbClr>
                  </a:outerShdw>
                </a:effectLst>
              </a:rPr>
              <a:t>   </a:t>
            </a:r>
            <a:r>
              <a:rPr lang="en-US" sz="12800" b="1">
                <a:effectLst>
                  <a:outerShdw blurRad="38100" dist="38100" dir="2700000" algn="tl">
                    <a:srgbClr val="000000">
                      <a:alpha val="43137"/>
                    </a:srgbClr>
                  </a:outerShdw>
                </a:effectLst>
              </a:rPr>
              <a:t>Closure</a:t>
            </a:r>
            <a:endParaRPr lang="ar-KW" sz="1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628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ty-centre-from-extinct-volcano.jpg"/>
          <p:cNvPicPr>
            <a:picLocks noChangeAspect="1"/>
          </p:cNvPicPr>
          <p:nvPr/>
        </p:nvPicPr>
        <p:blipFill>
          <a:blip r:embed="rId3" cstate="print"/>
          <a:stretch>
            <a:fillRect/>
          </a:stretch>
        </p:blipFill>
        <p:spPr>
          <a:xfrm>
            <a:off x="0" y="0"/>
            <a:ext cx="12192000" cy="6858000"/>
          </a:xfrm>
          <a:prstGeom prst="rect">
            <a:avLst/>
          </a:prstGeom>
        </p:spPr>
      </p:pic>
      <p:pic>
        <p:nvPicPr>
          <p:cNvPr id="4" name="Content Placeholder 3" descr="Wellington-map.gif"/>
          <p:cNvPicPr>
            <a:picLocks noGrp="1" noChangeAspect="1"/>
          </p:cNvPicPr>
          <p:nvPr>
            <p:ph idx="1"/>
          </p:nvPr>
        </p:nvPicPr>
        <p:blipFill>
          <a:blip r:embed="rId4" cstate="print"/>
          <a:stretch>
            <a:fillRect/>
          </a:stretch>
        </p:blipFill>
        <p:spPr>
          <a:xfrm>
            <a:off x="8687820" y="1206853"/>
            <a:ext cx="3196404" cy="5641112"/>
          </a:xfrm>
        </p:spPr>
      </p:pic>
      <p:sp>
        <p:nvSpPr>
          <p:cNvPr id="2" name="Title 1"/>
          <p:cNvSpPr>
            <a:spLocks noGrp="1"/>
          </p:cNvSpPr>
          <p:nvPr>
            <p:ph type="title"/>
          </p:nvPr>
        </p:nvSpPr>
        <p:spPr>
          <a:xfrm>
            <a:off x="498764" y="341513"/>
            <a:ext cx="11385460" cy="1354162"/>
          </a:xfrm>
        </p:spPr>
        <p:txBody>
          <a:bodyPr>
            <a:noAutofit/>
          </a:bodyPr>
          <a:lstStyle/>
          <a:p>
            <a:r>
              <a:rPr lang="en-US" sz="5200" b="1" dirty="0">
                <a:ln>
                  <a:solidFill>
                    <a:sysClr val="windowText" lastClr="000000"/>
                  </a:solidFill>
                </a:ln>
                <a:solidFill>
                  <a:srgbClr val="003300"/>
                </a:solidFill>
                <a:latin typeface="Garamond" panose="02020404030301010803" pitchFamily="18" charset="0"/>
                <a:cs typeface="Aharoni" pitchFamily="2" charset="-79"/>
              </a:rPr>
              <a:t>What else would you like to learn about New Zealand?</a:t>
            </a:r>
            <a:endParaRPr lang="ar-KW" sz="5200" b="1" dirty="0">
              <a:ln>
                <a:solidFill>
                  <a:sysClr val="windowText" lastClr="000000"/>
                </a:solidFill>
              </a:ln>
              <a:solidFill>
                <a:srgbClr val="003300"/>
              </a:solidFill>
              <a:latin typeface="Garamond" panose="02020404030301010803" pitchFamily="18" charset="0"/>
            </a:endParaRPr>
          </a:p>
        </p:txBody>
      </p:sp>
    </p:spTree>
    <p:extLst>
      <p:ext uri="{BB962C8B-B14F-4D97-AF65-F5344CB8AC3E}">
        <p14:creationId xmlns:p14="http://schemas.microsoft.com/office/powerpoint/2010/main" val="306729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ty-centre-from-extinct-volcano.jpg"/>
          <p:cNvPicPr>
            <a:picLocks noChangeAspect="1"/>
          </p:cNvPicPr>
          <p:nvPr/>
        </p:nvPicPr>
        <p:blipFill>
          <a:blip r:embed="rId3" cstate="print"/>
          <a:stretch>
            <a:fillRect/>
          </a:stretch>
        </p:blipFill>
        <p:spPr>
          <a:xfrm>
            <a:off x="0" y="0"/>
            <a:ext cx="12192000" cy="6858000"/>
          </a:xfrm>
          <a:prstGeom prst="rect">
            <a:avLst/>
          </a:prstGeom>
        </p:spPr>
      </p:pic>
      <p:pic>
        <p:nvPicPr>
          <p:cNvPr id="4" name="Content Placeholder 3" descr="Wellington-map.gif"/>
          <p:cNvPicPr>
            <a:picLocks noGrp="1" noChangeAspect="1"/>
          </p:cNvPicPr>
          <p:nvPr>
            <p:ph idx="1"/>
          </p:nvPr>
        </p:nvPicPr>
        <p:blipFill>
          <a:blip r:embed="rId4" cstate="print"/>
          <a:stretch>
            <a:fillRect/>
          </a:stretch>
        </p:blipFill>
        <p:spPr>
          <a:xfrm>
            <a:off x="8687820" y="1206853"/>
            <a:ext cx="3196404" cy="5641112"/>
          </a:xfrm>
        </p:spPr>
      </p:pic>
      <p:pic>
        <p:nvPicPr>
          <p:cNvPr id="6" name="Picture 5" descr="Tourist-attractions-in-New-Zealand.jpg"/>
          <p:cNvPicPr>
            <a:picLocks noChangeAspect="1"/>
          </p:cNvPicPr>
          <p:nvPr/>
        </p:nvPicPr>
        <p:blipFill>
          <a:blip r:embed="rId5" cstate="print"/>
          <a:stretch>
            <a:fillRect/>
          </a:stretch>
        </p:blipFill>
        <p:spPr>
          <a:xfrm>
            <a:off x="0" y="0"/>
            <a:ext cx="12271472" cy="6873311"/>
          </a:xfrm>
          <a:prstGeom prst="rect">
            <a:avLst/>
          </a:prstGeom>
        </p:spPr>
      </p:pic>
      <p:sp>
        <p:nvSpPr>
          <p:cNvPr id="7" name="Title 1"/>
          <p:cNvSpPr txBox="1">
            <a:spLocks/>
          </p:cNvSpPr>
          <p:nvPr/>
        </p:nvSpPr>
        <p:spPr>
          <a:xfrm>
            <a:off x="911424" y="311400"/>
            <a:ext cx="10972800" cy="1354162"/>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endParaRPr lang="ar-KW" sz="5200" dirty="0">
              <a:ln>
                <a:solidFill>
                  <a:sysClr val="windowText" lastClr="000000"/>
                </a:solidFill>
              </a:ln>
              <a:solidFill>
                <a:srgbClr val="FFFF00"/>
              </a:solidFill>
              <a:latin typeface="Aharoni" pitchFamily="2" charset="-79"/>
            </a:endParaRPr>
          </a:p>
        </p:txBody>
      </p:sp>
      <p:sp>
        <p:nvSpPr>
          <p:cNvPr id="8" name="Title 1"/>
          <p:cNvSpPr txBox="1">
            <a:spLocks noGrp="1"/>
          </p:cNvSpPr>
          <p:nvPr>
            <p:ph type="title"/>
          </p:nvPr>
        </p:nvSpPr>
        <p:spPr>
          <a:xfrm>
            <a:off x="911225" y="320675"/>
            <a:ext cx="10972800" cy="1354138"/>
          </a:xfrm>
          <a:prstGeom prst="rect">
            <a:avLst/>
          </a:prstGeom>
          <a:noFill/>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8000" b="1" dirty="0">
                <a:solidFill>
                  <a:schemeClr val="bg1"/>
                </a:solidFill>
                <a:effectLst>
                  <a:outerShdw blurRad="38100" dist="38100" dir="2700000" algn="tl">
                    <a:srgbClr val="000000">
                      <a:alpha val="43137"/>
                    </a:srgbClr>
                  </a:outerShdw>
                </a:effectLst>
                <a:latin typeface="Aharoni" pitchFamily="2" charset="-79"/>
                <a:cs typeface="Aharoni" pitchFamily="2" charset="-79"/>
              </a:rPr>
              <a:t>Thank you</a:t>
            </a:r>
            <a:endParaRPr lang="ar-KW" sz="8000" b="1" dirty="0">
              <a:solidFill>
                <a:schemeClr val="bg1"/>
              </a:solidFill>
              <a:effectLst>
                <a:outerShdw blurRad="38100" dist="38100" dir="2700000" algn="tl">
                  <a:srgbClr val="000000">
                    <a:alpha val="43137"/>
                  </a:srgbClr>
                </a:outerShdw>
              </a:effectLst>
              <a:latin typeface="Aharoni" pitchFamily="2" charset="-79"/>
            </a:endParaRPr>
          </a:p>
        </p:txBody>
      </p:sp>
    </p:spTree>
    <p:extLst>
      <p:ext uri="{BB962C8B-B14F-4D97-AF65-F5344CB8AC3E}">
        <p14:creationId xmlns:p14="http://schemas.microsoft.com/office/powerpoint/2010/main" val="306729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ke-matheson-27-sm.jpg"/>
          <p:cNvPicPr>
            <a:picLocks noChangeAspect="1"/>
          </p:cNvPicPr>
          <p:nvPr/>
        </p:nvPicPr>
        <p:blipFill>
          <a:blip r:embed="rId4" cstate="print"/>
          <a:stretch>
            <a:fillRect/>
          </a:stretch>
        </p:blipFill>
        <p:spPr>
          <a:xfrm>
            <a:off x="0" y="-54278"/>
            <a:ext cx="12192001" cy="6912278"/>
          </a:xfrm>
          <a:prstGeom prst="rect">
            <a:avLst/>
          </a:prstGeom>
        </p:spPr>
      </p:pic>
      <p:pic>
        <p:nvPicPr>
          <p:cNvPr id="4" name="Content Placeholder 3" descr="new-zealand-map.gif"/>
          <p:cNvPicPr>
            <a:picLocks noGrp="1" noChangeAspect="1"/>
          </p:cNvPicPr>
          <p:nvPr>
            <p:ph idx="4294967295"/>
          </p:nvPr>
        </p:nvPicPr>
        <p:blipFill>
          <a:blip r:embed="rId5" cstate="print"/>
          <a:stretch>
            <a:fillRect/>
          </a:stretch>
        </p:blipFill>
        <p:spPr>
          <a:xfrm>
            <a:off x="4542504" y="0"/>
            <a:ext cx="7433186" cy="6666271"/>
          </a:xfrm>
          <a:prstGeom prst="rect">
            <a:avLst/>
          </a:prstGeom>
          <a:ln>
            <a:noFill/>
          </a:ln>
          <a:effectLst>
            <a:softEdge rad="112500"/>
          </a:effectLst>
        </p:spPr>
      </p:pic>
      <p:sp>
        <p:nvSpPr>
          <p:cNvPr id="5" name="Oval 4"/>
          <p:cNvSpPr/>
          <p:nvPr/>
        </p:nvSpPr>
        <p:spPr>
          <a:xfrm>
            <a:off x="4542505" y="650186"/>
            <a:ext cx="3097160" cy="3243388"/>
          </a:xfrm>
          <a:prstGeom prst="ellipse">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ln>
                  <a:solidFill>
                    <a:schemeClr val="tx1"/>
                  </a:solidFill>
                </a:ln>
                <a:solidFill>
                  <a:srgbClr val="000000"/>
                </a:solidFill>
                <a:latin typeface="Aharoni" panose="02010803020104030203" pitchFamily="2" charset="-79"/>
                <a:cs typeface="Aharoni" panose="02010803020104030203" pitchFamily="2" charset="-79"/>
              </a:rPr>
              <a:t>Let’s travel to New Zealand!</a:t>
            </a:r>
            <a:endParaRPr lang="ar-KW" sz="3600" b="1" dirty="0">
              <a:ln>
                <a:solidFill>
                  <a:schemeClr val="tx1"/>
                </a:solidFill>
              </a:ln>
              <a:solidFill>
                <a:srgbClr val="000000"/>
              </a:solidFill>
              <a:latin typeface="Aharoni" panose="02010803020104030203" pitchFamily="2" charset="-79"/>
              <a:cs typeface="+mj-cs"/>
            </a:endParaRPr>
          </a:p>
        </p:txBody>
      </p:sp>
      <p:pic>
        <p:nvPicPr>
          <p:cNvPr id="7" name="Picture 2" descr="http://www.mytripolog.com/wp-content/uploads/2012/08/new-zealand-map-and-flag.jpeg"/>
          <p:cNvPicPr>
            <a:picLocks noChangeAspect="1" noChangeArrowheads="1"/>
          </p:cNvPicPr>
          <p:nvPr/>
        </p:nvPicPr>
        <p:blipFill>
          <a:blip r:embed="rId6" cstate="print"/>
          <a:srcRect/>
          <a:stretch>
            <a:fillRect/>
          </a:stretch>
        </p:blipFill>
        <p:spPr bwMode="auto">
          <a:xfrm>
            <a:off x="385917" y="133387"/>
            <a:ext cx="3770671" cy="6385399"/>
          </a:xfrm>
          <a:prstGeom prst="rect">
            <a:avLst/>
          </a:prstGeom>
          <a:noFill/>
        </p:spPr>
      </p:pic>
      <p:pic>
        <p:nvPicPr>
          <p:cNvPr id="8" name="Airport-Ambience-Sound-Effects.mp3">
            <a:hlinkClick r:id="" action="ppaction://media"/>
          </p:cNvPr>
          <p:cNvPicPr>
            <a:picLocks noRot="1" noChangeAspect="1"/>
          </p:cNvPicPr>
          <p:nvPr>
            <a:audioFile r:link="rId1"/>
          </p:nvPr>
        </p:nvPicPr>
        <p:blipFill>
          <a:blip r:embed="rId7"/>
          <a:stretch>
            <a:fillRect/>
          </a:stretch>
        </p:blipFill>
        <p:spPr>
          <a:xfrm>
            <a:off x="7119258" y="328749"/>
            <a:ext cx="679268" cy="679268"/>
          </a:xfrm>
          <a:prstGeom prst="rect">
            <a:avLst/>
          </a:prstGeom>
        </p:spPr>
      </p:pic>
    </p:spTree>
    <p:extLst>
      <p:ext uri="{BB962C8B-B14F-4D97-AF65-F5344CB8AC3E}">
        <p14:creationId xmlns:p14="http://schemas.microsoft.com/office/powerpoint/2010/main" val="11142995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3"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1368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nz_777.jpg"/>
          <p:cNvPicPr>
            <a:picLocks noGrp="1" noChangeAspect="1"/>
          </p:cNvPicPr>
          <p:nvPr>
            <p:ph idx="1"/>
          </p:nvPr>
        </p:nvPicPr>
        <p:blipFill>
          <a:blip r:embed="rId3" cstate="print"/>
          <a:stretch>
            <a:fillRect/>
          </a:stretch>
        </p:blipFill>
        <p:spPr>
          <a:xfrm>
            <a:off x="0" y="0"/>
            <a:ext cx="12192000" cy="6858000"/>
          </a:xfrm>
        </p:spPr>
      </p:pic>
      <p:pic>
        <p:nvPicPr>
          <p:cNvPr id="8" name="Picture 7" descr="air-new-zealand-747-400-zk-nbs-96grd-syd-j4lr2.jpg"/>
          <p:cNvPicPr>
            <a:picLocks noChangeAspect="1"/>
          </p:cNvPicPr>
          <p:nvPr/>
        </p:nvPicPr>
        <p:blipFill>
          <a:blip r:embed="rId4" cstate="print"/>
          <a:stretch>
            <a:fillRect/>
          </a:stretch>
        </p:blipFill>
        <p:spPr>
          <a:xfrm>
            <a:off x="0" y="0"/>
            <a:ext cx="12192000" cy="6858000"/>
          </a:xfrm>
          <a:prstGeom prst="rect">
            <a:avLst/>
          </a:prstGeom>
        </p:spPr>
      </p:pic>
      <p:sp>
        <p:nvSpPr>
          <p:cNvPr id="5" name="Title 4"/>
          <p:cNvSpPr>
            <a:spLocks noGrp="1"/>
          </p:cNvSpPr>
          <p:nvPr>
            <p:ph type="title"/>
          </p:nvPr>
        </p:nvSpPr>
        <p:spPr>
          <a:xfrm>
            <a:off x="1703512" y="274638"/>
            <a:ext cx="8964488" cy="1143000"/>
          </a:xfrm>
        </p:spPr>
        <p:txBody>
          <a:bodyPr>
            <a:noAutofit/>
          </a:bodyPr>
          <a:lstStyle/>
          <a:p>
            <a:pPr algn="ctr" rtl="0"/>
            <a:r>
              <a:rPr lang="en-US" sz="6000" b="1" dirty="0">
                <a:ln w="38100">
                  <a:solidFill>
                    <a:schemeClr val="bg1"/>
                  </a:solidFill>
                </a:ln>
                <a:solidFill>
                  <a:schemeClr val="bg1"/>
                </a:solidFill>
                <a:effectLst>
                  <a:outerShdw blurRad="38100" dist="38100" dir="2700000" algn="tl">
                    <a:srgbClr val="000000">
                      <a:alpha val="43137"/>
                    </a:srgbClr>
                  </a:outerShdw>
                </a:effectLst>
              </a:rPr>
              <a:t>Welcome to New Zealand</a:t>
            </a:r>
            <a:endParaRPr lang="ar-KW" sz="6000" b="1" dirty="0">
              <a:ln w="38100">
                <a:solidFill>
                  <a:schemeClr val="bg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1922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st Places in New Zealand - SmarterTravel.mp4">
            <a:hlinkClick r:id="" action="ppaction://media"/>
          </p:cNvPr>
          <p:cNvPicPr>
            <a:picLocks noRot="1" noChangeAspect="1"/>
          </p:cNvPicPr>
          <p:nvPr>
            <a:videoFile r:link="rId1"/>
          </p:nvPr>
        </p:nvPicPr>
        <p:blipFill>
          <a:blip r:embed="rId3" cstate="print"/>
          <a:stretch>
            <a:fillRect/>
          </a:stretch>
        </p:blipFill>
        <p:spPr>
          <a:xfrm>
            <a:off x="0" y="13252"/>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4910"/>
          <a:stretch/>
        </p:blipFill>
        <p:spPr>
          <a:xfrm>
            <a:off x="-1" y="924"/>
            <a:ext cx="12192001" cy="6956467"/>
          </a:xfrm>
          <a:prstGeom prst="rect">
            <a:avLst/>
          </a:prstGeom>
        </p:spPr>
      </p:pic>
      <p:sp>
        <p:nvSpPr>
          <p:cNvPr id="6" name="Title 1"/>
          <p:cNvSpPr txBox="1">
            <a:spLocks/>
          </p:cNvSpPr>
          <p:nvPr/>
        </p:nvSpPr>
        <p:spPr>
          <a:xfrm>
            <a:off x="0" y="2026588"/>
            <a:ext cx="7248128" cy="483141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070C0"/>
                </a:solidFill>
                <a:effectLst>
                  <a:outerShdw blurRad="38100" dist="38100" dir="2700000" algn="tl">
                    <a:srgbClr val="000000">
                      <a:alpha val="43137"/>
                    </a:srgbClr>
                  </a:outerShdw>
                </a:effectLst>
                <a:latin typeface="Aharoni" pitchFamily="2" charset="-79"/>
                <a:cs typeface="Aharoni" pitchFamily="2" charset="-79"/>
              </a:rPr>
              <a:t>      </a:t>
            </a:r>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New Zealand is in the Southern western Pacific Ocean. It is a small country,</a:t>
            </a:r>
          </a:p>
          <a:p>
            <a:pPr algn="l"/>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similar in size to Great Britain or Japan. It is 258,000 square kilometres. The population of New Zealand is approximately 4.6 million.</a:t>
            </a:r>
          </a:p>
          <a:p>
            <a:pPr algn="l"/>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     New Zealand is an island country. It has two main islands – North Island and South Island. North Island is smaller than South Island but the population of North Island is bigger. Auckland is the biggest city but Wellington is the capital.</a:t>
            </a:r>
          </a:p>
          <a:p>
            <a:pPr algn="l"/>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     The landscape of New Zealand is very varied. You can find every thing from high mountains with snow to volcanoes and rain forests. Also, there are long sandy beaches, rivers, lakes and farms.</a:t>
            </a:r>
          </a:p>
          <a:p>
            <a:pPr algn="l"/>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     Tourists visiting New Zealand can see many mountains. On south Island, there are the Southern </a:t>
            </a:r>
            <a:r>
              <a:rPr lang="en-US" sz="1400" b="1" dirty="0" err="1">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Alphs</a:t>
            </a:r>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 Mount Cook is there. It is the highest peak in New Zealand.</a:t>
            </a:r>
          </a:p>
          <a:p>
            <a:pPr algn="l"/>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 You can ski on it. North Island has fewer mountains, but it is known for its active volcanoes.</a:t>
            </a:r>
          </a:p>
          <a:p>
            <a:pPr algn="l"/>
            <a:r>
              <a:rPr lang="en-US" sz="1400" b="1" dirty="0">
                <a:solidFill>
                  <a:sysClr val="windowText" lastClr="000000"/>
                </a:solidFill>
                <a:effectLst>
                  <a:outerShdw blurRad="38100" dist="38100" dir="2700000" algn="tl">
                    <a:srgbClr val="000000">
                      <a:alpha val="43137"/>
                    </a:srgbClr>
                  </a:outerShdw>
                </a:effectLst>
                <a:latin typeface="Aharoni" pitchFamily="2" charset="-79"/>
                <a:cs typeface="Aharoni" pitchFamily="2" charset="-79"/>
              </a:rPr>
              <a:t>     New Zealand is a land of lakes. It has about 3,820 lakes. The largest is Lake Taupo. It is in North Island. Hauroko, in South Island, is the deepest lake in New Zealand and the 16th deepest lake in the world.  </a:t>
            </a:r>
          </a:p>
          <a:p>
            <a:pPr algn="l"/>
            <a:endParaRPr lang="ar-KW" sz="8800" b="1" dirty="0">
              <a:solidFill>
                <a:srgbClr val="0070C0"/>
              </a:solidFill>
              <a:effectLst>
                <a:outerShdw blurRad="38100" dist="38100" dir="2700000" algn="tl">
                  <a:srgbClr val="000000">
                    <a:alpha val="43137"/>
                  </a:srgbClr>
                </a:outerShdw>
              </a:effectLst>
              <a:latin typeface="Aharoni" pitchFamily="2" charset="-79"/>
            </a:endParaRPr>
          </a:p>
        </p:txBody>
      </p:sp>
      <p:sp>
        <p:nvSpPr>
          <p:cNvPr id="3" name="Title 1"/>
          <p:cNvSpPr txBox="1">
            <a:spLocks/>
          </p:cNvSpPr>
          <p:nvPr/>
        </p:nvSpPr>
        <p:spPr>
          <a:xfrm>
            <a:off x="8007973" y="2847703"/>
            <a:ext cx="3988527" cy="3534922"/>
          </a:xfrm>
          <a:prstGeom prst="rect">
            <a:avLst/>
          </a:prstGeom>
        </p:spPr>
        <p:txBody>
          <a:bodyPr>
            <a:noAutofit/>
            <a:scene3d>
              <a:camera prst="orthographicFront"/>
              <a:lightRig rig="threePt" dir="t"/>
            </a:scene3d>
            <a:sp3d extrusionH="57150">
              <a:bevelT w="38100" h="38100" prst="angle"/>
            </a:sp3d>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7200" b="1" dirty="0">
                <a:ln w="6350">
                  <a:solidFill>
                    <a:sysClr val="windowText" lastClr="000000"/>
                  </a:solidFill>
                </a:ln>
                <a:solidFill>
                  <a:sysClr val="windowText" lastClr="000000"/>
                </a:solidFill>
                <a:effectLst>
                  <a:outerShdw blurRad="50800" dist="38100" dir="8100000" algn="tr" rotWithShape="0">
                    <a:prstClr val="black">
                      <a:alpha val="40000"/>
                    </a:prstClr>
                  </a:outerShdw>
                </a:effectLst>
                <a:latin typeface="Garamond" panose="02020404030301010803" pitchFamily="18" charset="0"/>
              </a:rPr>
              <a:t>Student’s Book</a:t>
            </a:r>
          </a:p>
          <a:p>
            <a:r>
              <a:rPr lang="en-US" sz="7200" b="1" dirty="0">
                <a:ln w="6350">
                  <a:solidFill>
                    <a:sysClr val="windowText" lastClr="000000"/>
                  </a:solidFill>
                </a:ln>
                <a:solidFill>
                  <a:sysClr val="windowText" lastClr="000000"/>
                </a:solidFill>
                <a:effectLst>
                  <a:outerShdw blurRad="50800" dist="38100" dir="8100000" algn="tr" rotWithShape="0">
                    <a:prstClr val="black">
                      <a:alpha val="40000"/>
                    </a:prstClr>
                  </a:outerShdw>
                </a:effectLst>
                <a:latin typeface="Garamond" panose="02020404030301010803" pitchFamily="18" charset="0"/>
              </a:rPr>
              <a:t>Page 84</a:t>
            </a:r>
            <a:endParaRPr lang="ar-KW" sz="7200" b="1" dirty="0">
              <a:ln w="6350">
                <a:solidFill>
                  <a:sysClr val="windowText" lastClr="000000"/>
                </a:solidFill>
              </a:ln>
              <a:solidFill>
                <a:sysClr val="windowText" lastClr="000000"/>
              </a:solidFill>
              <a:effectLst>
                <a:outerShdw blurRad="50800" dist="38100" dir="8100000" algn="tr" rotWithShape="0">
                  <a:prstClr val="black">
                    <a:alpha val="40000"/>
                  </a:prstClr>
                </a:outerShdw>
              </a:effectLst>
              <a:latin typeface="Garamond" panose="02020404030301010803" pitchFamily="18" charset="0"/>
            </a:endParaRPr>
          </a:p>
        </p:txBody>
      </p:sp>
      <p:sp>
        <p:nvSpPr>
          <p:cNvPr id="4" name="Rectangle 3"/>
          <p:cNvSpPr/>
          <p:nvPr/>
        </p:nvSpPr>
        <p:spPr>
          <a:xfrm>
            <a:off x="35496" y="6237312"/>
            <a:ext cx="914400" cy="604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ln>
                  <a:solidFill>
                    <a:sysClr val="windowText" lastClr="000000"/>
                  </a:solidFill>
                </a:ln>
                <a:solidFill>
                  <a:srgbClr val="C00000"/>
                </a:solidFill>
              </a:rPr>
              <a:t>84</a:t>
            </a:r>
            <a:endParaRPr lang="ar-KW" sz="2400" b="1" dirty="0">
              <a:ln>
                <a:solidFill>
                  <a:sysClr val="windowText" lastClr="000000"/>
                </a:solidFill>
              </a:ln>
              <a:solidFill>
                <a:srgbClr val="C00000"/>
              </a:solidFill>
            </a:endParaRPr>
          </a:p>
        </p:txBody>
      </p:sp>
      <p:sp>
        <p:nvSpPr>
          <p:cNvPr id="7" name="Title 1"/>
          <p:cNvSpPr txBox="1">
            <a:spLocks/>
          </p:cNvSpPr>
          <p:nvPr/>
        </p:nvSpPr>
        <p:spPr>
          <a:xfrm>
            <a:off x="162071" y="1015413"/>
            <a:ext cx="7173362" cy="924846"/>
          </a:xfrm>
          <a:prstGeom prst="rect">
            <a:avLst/>
          </a:prstGeom>
          <a:solidFill>
            <a:schemeClr val="bg1"/>
          </a:solidFill>
          <a:ln>
            <a:noFill/>
          </a:ln>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C00000"/>
                </a:solidFill>
                <a:effectLst>
                  <a:outerShdw blurRad="38100" dist="38100" dir="2700000" algn="tl">
                    <a:srgbClr val="000000">
                      <a:alpha val="43137"/>
                    </a:srgbClr>
                  </a:outerShdw>
                </a:effectLst>
                <a:latin typeface="Aharoni" pitchFamily="2" charset="-79"/>
                <a:cs typeface="Aharoni" pitchFamily="2" charset="-79"/>
              </a:rPr>
              <a:t>      Reading</a:t>
            </a:r>
          </a:p>
          <a:p>
            <a:pPr algn="l"/>
            <a:r>
              <a:rPr lang="en-US" sz="3200" b="1" dirty="0">
                <a:solidFill>
                  <a:srgbClr val="C00000"/>
                </a:solidFill>
                <a:effectLst>
                  <a:outerShdw blurRad="38100" dist="38100" dir="2700000" algn="tl">
                    <a:srgbClr val="000000">
                      <a:alpha val="43137"/>
                    </a:srgbClr>
                  </a:outerShdw>
                </a:effectLst>
                <a:latin typeface="Aharoni" pitchFamily="2" charset="-79"/>
                <a:cs typeface="Aharoni" pitchFamily="2" charset="-79"/>
              </a:rPr>
              <a:t>2.</a:t>
            </a:r>
            <a:r>
              <a:rPr lang="en-US" sz="2400" b="1" dirty="0">
                <a:solidFill>
                  <a:srgbClr val="0070C0"/>
                </a:solidFill>
                <a:effectLst>
                  <a:outerShdw blurRad="38100" dist="38100" dir="2700000" algn="tl">
                    <a:srgbClr val="000000">
                      <a:alpha val="43137"/>
                    </a:srgbClr>
                  </a:outerShdw>
                </a:effectLst>
                <a:latin typeface="Aharoni" pitchFamily="2" charset="-79"/>
                <a:cs typeface="Aharoni" pitchFamily="2" charset="-79"/>
              </a:rPr>
              <a:t> </a:t>
            </a:r>
            <a:r>
              <a:rPr lang="en-US" sz="1600" b="1" dirty="0">
                <a:effectLst>
                  <a:outerShdw blurRad="38100" dist="38100" dir="2700000" algn="tl">
                    <a:srgbClr val="000000">
                      <a:alpha val="43137"/>
                    </a:srgbClr>
                  </a:outerShdw>
                </a:effectLst>
                <a:latin typeface="Aharoni" pitchFamily="2" charset="-79"/>
                <a:cs typeface="Aharoni" pitchFamily="2" charset="-79"/>
              </a:rPr>
              <a:t>Skim the text and then, with a partner, say what it is mainly about</a:t>
            </a:r>
            <a:r>
              <a:rPr lang="en-US" sz="2400" b="1" dirty="0">
                <a:effectLst>
                  <a:outerShdw blurRad="38100" dist="38100" dir="2700000" algn="tl">
                    <a:srgbClr val="000000">
                      <a:alpha val="43137"/>
                    </a:srgbClr>
                  </a:outerShdw>
                </a:effectLst>
                <a:latin typeface="Aharoni" pitchFamily="2" charset="-79"/>
                <a:cs typeface="Aharoni" pitchFamily="2" charset="-79"/>
              </a:rPr>
              <a:t>.</a:t>
            </a:r>
            <a:endParaRPr lang="en-US" sz="1400" b="1" dirty="0">
              <a:effectLst>
                <a:outerShdw blurRad="38100" dist="38100" dir="2700000" algn="tl">
                  <a:srgbClr val="000000">
                    <a:alpha val="43137"/>
                  </a:srgbClr>
                </a:outerShdw>
              </a:effectLst>
              <a:latin typeface="Aharoni" pitchFamily="2" charset="-79"/>
              <a:cs typeface="Aharoni" pitchFamily="2" charset="-79"/>
            </a:endParaRPr>
          </a:p>
          <a:p>
            <a:pPr algn="l"/>
            <a:endParaRPr lang="ar-KW" sz="8800" b="1" dirty="0">
              <a:solidFill>
                <a:srgbClr val="0070C0"/>
              </a:solidFill>
              <a:effectLst>
                <a:outerShdw blurRad="38100" dist="38100" dir="2700000" algn="tl">
                  <a:srgbClr val="000000">
                    <a:alpha val="43137"/>
                  </a:srgbClr>
                </a:outerShdw>
              </a:effectLst>
              <a:latin typeface="Aharoni" pitchFamily="2" charset="-79"/>
            </a:endParaRPr>
          </a:p>
        </p:txBody>
      </p:sp>
      <p:sp>
        <p:nvSpPr>
          <p:cNvPr id="8" name="Rectangle 7"/>
          <p:cNvSpPr/>
          <p:nvPr/>
        </p:nvSpPr>
        <p:spPr>
          <a:xfrm>
            <a:off x="135232" y="14514"/>
            <a:ext cx="1064224" cy="6091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ln>
                  <a:solidFill>
                    <a:schemeClr val="bg1"/>
                  </a:solidFill>
                </a:ln>
                <a:solidFill>
                  <a:schemeClr val="bg1"/>
                </a:solidFill>
                <a:effectLst>
                  <a:glow rad="101600">
                    <a:srgbClr val="FFFF00">
                      <a:alpha val="60000"/>
                    </a:srgbClr>
                  </a:glow>
                </a:effectLst>
              </a:rPr>
              <a:t>Unit</a:t>
            </a:r>
          </a:p>
          <a:p>
            <a:pPr algn="ctr"/>
            <a:r>
              <a:rPr lang="en-US" sz="2000" b="1" dirty="0">
                <a:ln>
                  <a:solidFill>
                    <a:schemeClr val="bg1"/>
                  </a:solidFill>
                </a:ln>
                <a:solidFill>
                  <a:schemeClr val="bg1"/>
                </a:solidFill>
                <a:effectLst>
                  <a:glow rad="101600">
                    <a:srgbClr val="FFFF00">
                      <a:alpha val="60000"/>
                    </a:srgbClr>
                  </a:glow>
                </a:effectLst>
              </a:rPr>
              <a:t>11</a:t>
            </a:r>
            <a:endParaRPr lang="ar-KW" sz="2400" b="1" dirty="0">
              <a:ln>
                <a:solidFill>
                  <a:schemeClr val="bg1"/>
                </a:solidFill>
              </a:ln>
              <a:solidFill>
                <a:schemeClr val="bg1"/>
              </a:solidFill>
              <a:effectLst>
                <a:glow rad="101600">
                  <a:srgbClr val="FFFF00">
                    <a:alpha val="60000"/>
                  </a:srgbClr>
                </a:glo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78" y="897848"/>
            <a:ext cx="439949" cy="6313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951" y="1679382"/>
            <a:ext cx="2294061" cy="1317570"/>
          </a:xfrm>
          <a:prstGeom prst="rect">
            <a:avLst/>
          </a:prstGeom>
        </p:spPr>
      </p:pic>
      <p:sp>
        <p:nvSpPr>
          <p:cNvPr id="11" name="Rectangle 10"/>
          <p:cNvSpPr/>
          <p:nvPr/>
        </p:nvSpPr>
        <p:spPr>
          <a:xfrm>
            <a:off x="1547226" y="14514"/>
            <a:ext cx="3384715" cy="46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u="sng" dirty="0">
                <a:ln>
                  <a:solidFill>
                    <a:srgbClr val="C00000"/>
                  </a:solidFill>
                </a:ln>
                <a:solidFill>
                  <a:srgbClr val="C00000"/>
                </a:solidFill>
                <a:effectLst>
                  <a:glow rad="101600">
                    <a:srgbClr val="FFFF00">
                      <a:alpha val="60000"/>
                    </a:srgbClr>
                  </a:glow>
                </a:effectLst>
              </a:rPr>
              <a:t>A Beautiful Country</a:t>
            </a:r>
            <a:endParaRPr lang="ar-KW" sz="3200" b="1" u="sng" dirty="0">
              <a:ln>
                <a:solidFill>
                  <a:srgbClr val="C00000"/>
                </a:solidFill>
              </a:ln>
              <a:solidFill>
                <a:srgbClr val="C00000"/>
              </a:solidFill>
              <a:effectLst>
                <a:glow rad="101600">
                  <a:srgbClr val="FFFF00">
                    <a:alpha val="60000"/>
                  </a:srgbClr>
                </a:glow>
              </a:effectLst>
            </a:endParaRPr>
          </a:p>
        </p:txBody>
      </p:sp>
    </p:spTree>
    <p:extLst>
      <p:ext uri="{BB962C8B-B14F-4D97-AF65-F5344CB8AC3E}">
        <p14:creationId xmlns:p14="http://schemas.microsoft.com/office/powerpoint/2010/main" val="822398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909" y="2120235"/>
            <a:ext cx="2588027" cy="4606852"/>
          </a:xfrm>
          <a:prstGeom prst="rect">
            <a:avLst/>
          </a:prstGeom>
        </p:spPr>
      </p:pic>
    </p:spTree>
    <p:extLst>
      <p:ext uri="{BB962C8B-B14F-4D97-AF65-F5344CB8AC3E}">
        <p14:creationId xmlns:p14="http://schemas.microsoft.com/office/powerpoint/2010/main" val="318508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lum contrast="40000"/>
          </a:blip>
          <a:stretch>
            <a:fillRect/>
          </a:stretch>
        </p:blipFill>
        <p:spPr>
          <a:xfrm>
            <a:off x="0" y="1515291"/>
            <a:ext cx="12131206" cy="5342708"/>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674" y="256222"/>
            <a:ext cx="3769668" cy="1259069"/>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777" y="401906"/>
            <a:ext cx="4463033" cy="1748021"/>
          </a:xfrm>
          <a:prstGeom prst="rect">
            <a:avLst/>
          </a:prstGeom>
        </p:spPr>
      </p:pic>
    </p:spTree>
    <p:extLst>
      <p:ext uri="{BB962C8B-B14F-4D97-AF65-F5344CB8AC3E}">
        <p14:creationId xmlns:p14="http://schemas.microsoft.com/office/powerpoint/2010/main" val="9774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1641</TotalTime>
  <Words>1214</Words>
  <Application>Microsoft Office PowerPoint</Application>
  <PresentationFormat>Widescreen</PresentationFormat>
  <Paragraphs>108</Paragraphs>
  <Slides>39</Slides>
  <Notes>4</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Aharoni</vt:lpstr>
      <vt:lpstr>Arial</vt:lpstr>
      <vt:lpstr>Calibri</vt:lpstr>
      <vt:lpstr>Comic Sans MS</vt:lpstr>
      <vt:lpstr>Corbel</vt:lpstr>
      <vt:lpstr>Estrangelo Edessa</vt:lpstr>
      <vt:lpstr>Garamond</vt:lpstr>
      <vt:lpstr>Helvetica Light</vt:lpstr>
      <vt:lpstr>Pristina</vt:lpstr>
      <vt:lpstr>Times New Roman</vt:lpstr>
      <vt:lpstr>1_Office Theme</vt:lpstr>
      <vt:lpstr>Unit 11</vt:lpstr>
      <vt:lpstr>PowerPoint Presentation</vt:lpstr>
      <vt:lpstr>PowerPoint Presentation</vt:lpstr>
      <vt:lpstr>PowerPoint Presentation</vt:lpstr>
      <vt:lpstr>Welcome to New Zealand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Zealand is similar in size to Great Britain or Japan.</vt:lpstr>
      <vt:lpstr>PowerPoint Presentation</vt:lpstr>
      <vt:lpstr>PowerPoint Presentation</vt:lpstr>
      <vt:lpstr>PowerPoint Presentation</vt:lpstr>
      <vt:lpstr>Match the word with the correct picture:</vt:lpstr>
      <vt:lpstr>PowerPoint Presentation</vt:lpstr>
      <vt:lpstr>PowerPoint Presentation</vt:lpstr>
      <vt:lpstr>PowerPoint Presentation</vt:lpstr>
      <vt:lpstr>  1. What is the best title for this passage?   a.  Britain  b. Japan          c. pacific ocean  d. New Zealand    </vt:lpstr>
      <vt:lpstr>PowerPoint Presentation</vt:lpstr>
      <vt:lpstr>  1. What is the best title for this passage?   a.  Britain  b. Japan          c. pacific ocean  d. New Zealand    </vt:lpstr>
      <vt:lpstr>2. What is the meaning of the underlined word (approximately ) in the first paragraph?      a. simply      b. clearly      c. nearly      d. exactly </vt:lpstr>
      <vt:lpstr>PowerPoint Presentation</vt:lpstr>
      <vt:lpstr>2. What is the meaning of the underlined word (approximately ) in the first paragraph?      a. simply      b. clearly      c. nearly      d. exactly </vt:lpstr>
      <vt:lpstr> 2. What is the meaning of the underlined word (approximately ) in the first paragraph?      a. simply      b. clearly      c. nearly      d. exactly       3. The underlined word (it ) in the second  paragraph  refers to:  a. North Island b. Auckland c. Wellington  d. South Island    </vt:lpstr>
      <vt:lpstr>PowerPoint Presentation</vt:lpstr>
      <vt:lpstr> 2. What is the meaning of the underlined word (approximately ) in the first paragraph?      a. simply      b. clearly      c. nearly      d. exactly       3. The underlined word (it ) in the second  paragraph  refers to:  a. North Island b. Auckland c. Wellington  d. South Island    </vt:lpstr>
      <vt:lpstr>4.According to the text, all the following  statement are TRUE except :  a. New Zealand is a small country. b. New Zealand is an island country. c. New Zealand is a beautiful country. d. New Zealand is in the Indian Ocean.</vt:lpstr>
      <vt:lpstr>PowerPoint Presentation</vt:lpstr>
      <vt:lpstr>What else would you like to learn about New Zealand?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acer-PC</dc:creator>
  <cp:lastModifiedBy>عبير نايف زعل الشرفات</cp:lastModifiedBy>
  <cp:revision>42</cp:revision>
  <dcterms:created xsi:type="dcterms:W3CDTF">2017-03-20T15:14:31Z</dcterms:created>
  <dcterms:modified xsi:type="dcterms:W3CDTF">2024-03-31T06:44:45Z</dcterms:modified>
</cp:coreProperties>
</file>