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media2.mp4" ContentType="video/unknown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3492"/>
            </a:lvl1pPr>
          </a:lstStyle>
          <a:p>
            <a:pPr/>
            <a:r>
              <a:t>السمة</a:t>
            </a:r>
          </a:p>
        </p:txBody>
      </p:sp>
      <p:sp>
        <p:nvSpPr>
          <p:cNvPr id="116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صورة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صورة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عنوان العرض التقديمي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2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g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jpeg"/><Relationship Id="rId6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5263" y="427284"/>
            <a:ext cx="18373474" cy="12861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اعتكاف النبي  ﷺ في غار حراء"/>
          <p:cNvSpPr/>
          <p:nvPr/>
        </p:nvSpPr>
        <p:spPr>
          <a:xfrm>
            <a:off x="1279667" y="1035344"/>
            <a:ext cx="22611695" cy="2163397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اعتكاف النبي  ﷺ في غار حراء </a:t>
            </a:r>
          </a:p>
        </p:txBody>
      </p:sp>
      <p:sp>
        <p:nvSpPr>
          <p:cNvPr id="208" name="مستطيل"/>
          <p:cNvSpPr/>
          <p:nvPr/>
        </p:nvSpPr>
        <p:spPr>
          <a:xfrm>
            <a:off x="6569008" y="5137574"/>
            <a:ext cx="16443335" cy="7652128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9" name="وبدأ بالاعتكاف قبل بعثته ب٣ سنوات إلى أن بلغ الأربعين من عمره ."/>
          <p:cNvSpPr txBox="1"/>
          <p:nvPr/>
        </p:nvSpPr>
        <p:spPr>
          <a:xfrm>
            <a:off x="9508581" y="6293663"/>
            <a:ext cx="13074129" cy="2297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6700"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وبدأ بالاعتكاف قبل بعثته ب٣ سنوات إلى أن بلغ </a:t>
            </a:r>
            <a:r>
              <a:rPr>
                <a:solidFill>
                  <a:srgbClr val="8D8602"/>
                </a:solidFill>
              </a:rPr>
              <a:t>الأربعين</a:t>
            </a:r>
            <a:r>
              <a:t> من عمره .</a:t>
            </a:r>
          </a:p>
        </p:txBody>
      </p:sp>
      <p:sp>
        <p:nvSpPr>
          <p:cNvPr id="210" name="ثم نزل عليه الوحي في ليلة القدر فذهبت به خديجة إلى ابن عمها ( ورقة بن نوفل ) سمع منه قصة الوحي فصدقه وبشره بالنبوة ."/>
          <p:cNvSpPr txBox="1"/>
          <p:nvPr/>
        </p:nvSpPr>
        <p:spPr>
          <a:xfrm>
            <a:off x="6998641" y="9082543"/>
            <a:ext cx="15584069" cy="3514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6700">
                <a:solidFill>
                  <a:srgbClr val="2C097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ثم نزل عليه الوحي في ليلة القدر فذهبت به خديجة إلى ابن عمها ( </a:t>
            </a:r>
            <a:r>
              <a:rPr>
                <a:solidFill>
                  <a:srgbClr val="A67B01"/>
                </a:solidFill>
              </a:rPr>
              <a:t>ورقة بن نوفل </a:t>
            </a:r>
            <a:r>
              <a:t>) سمع منه قصة الوحي فصدقه وبشره بالنبوة .</a:t>
            </a:r>
          </a:p>
        </p:txBody>
      </p:sp>
      <p:grpSp>
        <p:nvGrpSpPr>
          <p:cNvPr id="213" name="IMG_4430.jpeg"/>
          <p:cNvGrpSpPr/>
          <p:nvPr/>
        </p:nvGrpSpPr>
        <p:grpSpPr>
          <a:xfrm>
            <a:off x="1621471" y="3445616"/>
            <a:ext cx="8013163" cy="5120935"/>
            <a:chOff x="0" y="0"/>
            <a:chExt cx="8013162" cy="5120933"/>
          </a:xfrm>
        </p:grpSpPr>
        <p:pic>
          <p:nvPicPr>
            <p:cNvPr id="212" name="IMG_4430.jpeg" descr="IMG_4430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641350"/>
              <a:ext cx="7581363" cy="42636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1" name="IMG_4430.jpeg" descr="IMG_4430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013163" cy="512093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تمرين"/>
          <p:cNvSpPr/>
          <p:nvPr/>
        </p:nvSpPr>
        <p:spPr>
          <a:xfrm>
            <a:off x="15853407" y="6271936"/>
            <a:ext cx="6513705" cy="2434836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0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تمرين</a:t>
            </a:r>
          </a:p>
        </p:txBody>
      </p:sp>
      <p:pic>
        <p:nvPicPr>
          <p:cNvPr id="216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8052" y="-93333"/>
            <a:ext cx="11122132" cy="13902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تمرين"/>
          <p:cNvSpPr/>
          <p:nvPr/>
        </p:nvSpPr>
        <p:spPr>
          <a:xfrm>
            <a:off x="19396499" y="682321"/>
            <a:ext cx="4537292" cy="1908877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تمرين</a:t>
            </a:r>
          </a:p>
        </p:txBody>
      </p:sp>
      <p:sp>
        <p:nvSpPr>
          <p:cNvPr id="219" name="من أنا ؟"/>
          <p:cNvSpPr txBox="1"/>
          <p:nvPr/>
        </p:nvSpPr>
        <p:spPr>
          <a:xfrm>
            <a:off x="4954335" y="5292466"/>
            <a:ext cx="9259794" cy="3131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8300">
                <a:solidFill>
                  <a:srgbClr val="3C071B"/>
                </a:solidFill>
              </a:defRPr>
            </a:lvl1pPr>
          </a:lstStyle>
          <a:p>
            <a:pPr rtl="0">
              <a:defRPr/>
            </a:pPr>
            <a:r>
              <a:t>من أنا ؟</a:t>
            </a:r>
          </a:p>
        </p:txBody>
      </p:sp>
      <p:pic>
        <p:nvPicPr>
          <p:cNvPr id="220" name="IMG_1930.png" descr="IMG_19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7853" y="1251336"/>
            <a:ext cx="13109197" cy="14542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وسيلة شرح"/>
          <p:cNvSpPr/>
          <p:nvPr/>
        </p:nvSpPr>
        <p:spPr>
          <a:xfrm>
            <a:off x="5330026" y="3380104"/>
            <a:ext cx="18437623" cy="6209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8" y="0"/>
                </a:moveTo>
                <a:cubicBezTo>
                  <a:pt x="1168" y="0"/>
                  <a:pt x="1102" y="194"/>
                  <a:pt x="1102" y="434"/>
                </a:cubicBezTo>
                <a:lnTo>
                  <a:pt x="1102" y="12437"/>
                </a:lnTo>
                <a:lnTo>
                  <a:pt x="0" y="21600"/>
                </a:lnTo>
                <a:lnTo>
                  <a:pt x="1729" y="15699"/>
                </a:lnTo>
                <a:lnTo>
                  <a:pt x="21454" y="15699"/>
                </a:lnTo>
                <a:cubicBezTo>
                  <a:pt x="21535" y="15699"/>
                  <a:pt x="21600" y="15504"/>
                  <a:pt x="21600" y="15264"/>
                </a:cubicBezTo>
                <a:lnTo>
                  <a:pt x="21600" y="434"/>
                </a:lnTo>
                <a:cubicBezTo>
                  <a:pt x="21600" y="194"/>
                  <a:pt x="21535" y="0"/>
                  <a:pt x="21454" y="0"/>
                </a:cubicBezTo>
                <a:lnTo>
                  <a:pt x="1248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23" name="IMG_1932.png" descr="IMG_19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68558" y="4564213"/>
            <a:ext cx="2839698" cy="2839698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ابن عم خديجة الذي اخذت النبيﷺ…"/>
          <p:cNvSpPr txBox="1"/>
          <p:nvPr/>
        </p:nvSpPr>
        <p:spPr>
          <a:xfrm>
            <a:off x="6077778" y="4028488"/>
            <a:ext cx="18066447" cy="3215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8900">
                <a:solidFill>
                  <a:srgbClr val="FFFFFF"/>
                </a:solidFill>
              </a:defRPr>
            </a:pPr>
            <a:r>
              <a:t>ابن عم خديجة الذي اخذت النبيﷺ</a:t>
            </a:r>
          </a:p>
          <a:p>
            <a:pPr rtl="0">
              <a:defRPr b="1" sz="8900">
                <a:solidFill>
                  <a:srgbClr val="FFFFFF"/>
                </a:solidFill>
              </a:defRPr>
            </a:pPr>
            <a:r>
              <a:t> إليه عندما نزل الوحي أول مرة</a:t>
            </a:r>
          </a:p>
        </p:txBody>
      </p:sp>
      <p:sp>
        <p:nvSpPr>
          <p:cNvPr id="225" name="ورقة بن نوفل"/>
          <p:cNvSpPr/>
          <p:nvPr/>
        </p:nvSpPr>
        <p:spPr>
          <a:xfrm>
            <a:off x="1444078" y="10234986"/>
            <a:ext cx="12140992" cy="2704933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ورقة بن نوفل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وسيلة شرح"/>
          <p:cNvSpPr/>
          <p:nvPr/>
        </p:nvSpPr>
        <p:spPr>
          <a:xfrm>
            <a:off x="5330026" y="3380104"/>
            <a:ext cx="18437623" cy="6209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8" y="0"/>
                </a:moveTo>
                <a:cubicBezTo>
                  <a:pt x="1168" y="0"/>
                  <a:pt x="1102" y="194"/>
                  <a:pt x="1102" y="434"/>
                </a:cubicBezTo>
                <a:lnTo>
                  <a:pt x="1102" y="12437"/>
                </a:lnTo>
                <a:lnTo>
                  <a:pt x="0" y="21600"/>
                </a:lnTo>
                <a:lnTo>
                  <a:pt x="1729" y="15699"/>
                </a:lnTo>
                <a:lnTo>
                  <a:pt x="21454" y="15699"/>
                </a:lnTo>
                <a:cubicBezTo>
                  <a:pt x="21535" y="15699"/>
                  <a:pt x="21600" y="15504"/>
                  <a:pt x="21600" y="15264"/>
                </a:cubicBezTo>
                <a:lnTo>
                  <a:pt x="21600" y="434"/>
                </a:lnTo>
                <a:cubicBezTo>
                  <a:pt x="21600" y="194"/>
                  <a:pt x="21535" y="0"/>
                  <a:pt x="21454" y="0"/>
                </a:cubicBezTo>
                <a:lnTo>
                  <a:pt x="1248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8" name="السيدة خديجة"/>
          <p:cNvSpPr/>
          <p:nvPr/>
        </p:nvSpPr>
        <p:spPr>
          <a:xfrm>
            <a:off x="1444078" y="10234986"/>
            <a:ext cx="12140992" cy="2704933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السيدة خديجة</a:t>
            </a:r>
          </a:p>
        </p:txBody>
      </p:sp>
      <p:pic>
        <p:nvPicPr>
          <p:cNvPr id="229" name="IMG_1932.png" descr="IMG_19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0163" y="4273887"/>
            <a:ext cx="2839697" cy="2839698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إمرأة كانت تبعث للنبي  ﷺ بالطعام والشراب وتطمئن عليه عندما كان في غار حراء"/>
          <p:cNvSpPr txBox="1"/>
          <p:nvPr/>
        </p:nvSpPr>
        <p:spPr>
          <a:xfrm>
            <a:off x="7891534" y="3419259"/>
            <a:ext cx="14882223" cy="4548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إمرأة كانت تبعث للنبي  ﷺ بالطعام والشراب وتطمئن عليه عندما كان في غار حراء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وسيلة شرح"/>
          <p:cNvSpPr/>
          <p:nvPr/>
        </p:nvSpPr>
        <p:spPr>
          <a:xfrm>
            <a:off x="5330026" y="3380104"/>
            <a:ext cx="18437623" cy="6209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8" y="0"/>
                </a:moveTo>
                <a:cubicBezTo>
                  <a:pt x="1168" y="0"/>
                  <a:pt x="1102" y="194"/>
                  <a:pt x="1102" y="434"/>
                </a:cubicBezTo>
                <a:lnTo>
                  <a:pt x="1102" y="12437"/>
                </a:lnTo>
                <a:lnTo>
                  <a:pt x="0" y="21600"/>
                </a:lnTo>
                <a:lnTo>
                  <a:pt x="1729" y="15699"/>
                </a:lnTo>
                <a:lnTo>
                  <a:pt x="21454" y="15699"/>
                </a:lnTo>
                <a:cubicBezTo>
                  <a:pt x="21535" y="15699"/>
                  <a:pt x="21600" y="15504"/>
                  <a:pt x="21600" y="15264"/>
                </a:cubicBezTo>
                <a:lnTo>
                  <a:pt x="21600" y="434"/>
                </a:lnTo>
                <a:cubicBezTo>
                  <a:pt x="21600" y="194"/>
                  <a:pt x="21535" y="0"/>
                  <a:pt x="21454" y="0"/>
                </a:cubicBezTo>
                <a:lnTo>
                  <a:pt x="1248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3" name="زيد بن عمرو بن نفيل"/>
          <p:cNvSpPr/>
          <p:nvPr/>
        </p:nvSpPr>
        <p:spPr>
          <a:xfrm>
            <a:off x="1444078" y="10234986"/>
            <a:ext cx="12140992" cy="2704933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زيد بن عمرو بن نفيل</a:t>
            </a:r>
          </a:p>
        </p:txBody>
      </p:sp>
      <p:pic>
        <p:nvPicPr>
          <p:cNvPr id="234" name="IMG_1932.png" descr="IMG_19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0163" y="4273887"/>
            <a:ext cx="2839697" cy="2839698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رجل كان نقي الفطرة سليم التفكير اعتنق دين ابراهيم الحنيفية"/>
          <p:cNvSpPr txBox="1"/>
          <p:nvPr/>
        </p:nvSpPr>
        <p:spPr>
          <a:xfrm>
            <a:off x="7891534" y="4184599"/>
            <a:ext cx="14882223" cy="3018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رجل كان نقي الفطرة سليم التفكير اعتنق دين ابراهيم الحنيفية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واجبي تجاه النبي  ﷺ"/>
          <p:cNvSpPr/>
          <p:nvPr/>
        </p:nvSpPr>
        <p:spPr>
          <a:xfrm>
            <a:off x="1279667" y="1035344"/>
            <a:ext cx="22611695" cy="2163397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واجبي تجاه النبي  ﷺ</a:t>
            </a:r>
          </a:p>
        </p:txBody>
      </p:sp>
      <p:sp>
        <p:nvSpPr>
          <p:cNvPr id="238" name="مستطيل"/>
          <p:cNvSpPr/>
          <p:nvPr/>
        </p:nvSpPr>
        <p:spPr>
          <a:xfrm>
            <a:off x="6935659" y="9363615"/>
            <a:ext cx="17079090" cy="2952748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9" name="مستطيل"/>
          <p:cNvSpPr/>
          <p:nvPr/>
        </p:nvSpPr>
        <p:spPr>
          <a:xfrm>
            <a:off x="507727" y="5137574"/>
            <a:ext cx="23645498" cy="2952749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40" name="يجب علينا أن نحفظ له حقوقه فنطيعه بما يأمرنا به ونبتعد عما ينهانا عنه ."/>
          <p:cNvSpPr txBox="1"/>
          <p:nvPr/>
        </p:nvSpPr>
        <p:spPr>
          <a:xfrm>
            <a:off x="77292" y="5356877"/>
            <a:ext cx="23671652" cy="2514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400"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يجب علينا أن نحفظ له حقوقه فنطيعه بما يأمرنا به ونبتعد عما ينهانا عنه .</a:t>
            </a:r>
          </a:p>
        </p:txBody>
      </p:sp>
      <p:sp>
        <p:nvSpPr>
          <p:cNvPr id="241" name="كما علينا محبته ﷺ والصلاة والسلام عليه كلما ذكر اسمه ."/>
          <p:cNvSpPr txBox="1"/>
          <p:nvPr/>
        </p:nvSpPr>
        <p:spPr>
          <a:xfrm>
            <a:off x="8431082" y="9582919"/>
            <a:ext cx="15305186" cy="251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400">
                <a:solidFill>
                  <a:srgbClr val="2C097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كما علينا محبته ﷺ والصلاة والسلام عليه كلما ذكر اسمه .</a:t>
            </a:r>
          </a:p>
        </p:txBody>
      </p:sp>
      <p:pic>
        <p:nvPicPr>
          <p:cNvPr id="242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5956" y="9117785"/>
            <a:ext cx="3378201" cy="3162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مستطيل"/>
          <p:cNvSpPr/>
          <p:nvPr/>
        </p:nvSpPr>
        <p:spPr>
          <a:xfrm>
            <a:off x="1547418" y="5442511"/>
            <a:ext cx="21912236" cy="5413709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45" name="صفحة ٩٨"/>
          <p:cNvSpPr/>
          <p:nvPr/>
        </p:nvSpPr>
        <p:spPr>
          <a:xfrm>
            <a:off x="2921083" y="11865535"/>
            <a:ext cx="3339014" cy="1669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DDD5C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٩٨</a:t>
            </a:r>
          </a:p>
        </p:txBody>
      </p:sp>
      <p:sp>
        <p:nvSpPr>
          <p:cNvPr id="246" name="حديث حفظ"/>
          <p:cNvSpPr/>
          <p:nvPr/>
        </p:nvSpPr>
        <p:spPr>
          <a:xfrm>
            <a:off x="454470" y="3397439"/>
            <a:ext cx="3002590" cy="3003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7" y="0"/>
                </a:moveTo>
                <a:lnTo>
                  <a:pt x="0" y="6325"/>
                </a:lnTo>
                <a:lnTo>
                  <a:pt x="0" y="15270"/>
                </a:lnTo>
                <a:lnTo>
                  <a:pt x="6327" y="21600"/>
                </a:lnTo>
                <a:lnTo>
                  <a:pt x="15273" y="21600"/>
                </a:lnTo>
                <a:lnTo>
                  <a:pt x="21600" y="15275"/>
                </a:lnTo>
                <a:lnTo>
                  <a:pt x="21600" y="6325"/>
                </a:lnTo>
                <a:lnTo>
                  <a:pt x="15280" y="0"/>
                </a:lnTo>
                <a:lnTo>
                  <a:pt x="6327" y="0"/>
                </a:lnTo>
                <a:close/>
                <a:moveTo>
                  <a:pt x="6645" y="767"/>
                </a:moveTo>
                <a:lnTo>
                  <a:pt x="14956" y="767"/>
                </a:lnTo>
                <a:lnTo>
                  <a:pt x="20832" y="6642"/>
                </a:lnTo>
                <a:lnTo>
                  <a:pt x="20832" y="14958"/>
                </a:lnTo>
                <a:lnTo>
                  <a:pt x="20838" y="14958"/>
                </a:lnTo>
                <a:lnTo>
                  <a:pt x="14961" y="20833"/>
                </a:lnTo>
                <a:lnTo>
                  <a:pt x="6645" y="20833"/>
                </a:lnTo>
                <a:lnTo>
                  <a:pt x="768" y="14958"/>
                </a:lnTo>
                <a:lnTo>
                  <a:pt x="768" y="6642"/>
                </a:lnTo>
                <a:lnTo>
                  <a:pt x="6645" y="767"/>
                </a:lnTo>
                <a:close/>
                <a:moveTo>
                  <a:pt x="6920" y="1425"/>
                </a:moveTo>
                <a:lnTo>
                  <a:pt x="1425" y="6916"/>
                </a:lnTo>
                <a:lnTo>
                  <a:pt x="1425" y="14684"/>
                </a:lnTo>
                <a:lnTo>
                  <a:pt x="6920" y="20175"/>
                </a:lnTo>
                <a:lnTo>
                  <a:pt x="14687" y="20175"/>
                </a:lnTo>
                <a:lnTo>
                  <a:pt x="20180" y="14684"/>
                </a:lnTo>
                <a:lnTo>
                  <a:pt x="20180" y="6916"/>
                </a:lnTo>
                <a:lnTo>
                  <a:pt x="14687" y="1425"/>
                </a:lnTo>
                <a:lnTo>
                  <a:pt x="6920" y="142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1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حديث حفظ</a:t>
            </a:r>
          </a:p>
        </p:txBody>
      </p:sp>
      <p:pic>
        <p:nvPicPr>
          <p:cNvPr id="247" name="IMG_4431.jpeg" descr="IMG_443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7139" y="6355158"/>
            <a:ext cx="20812794" cy="3588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صفحة ٩٩"/>
          <p:cNvSpPr/>
          <p:nvPr/>
        </p:nvSpPr>
        <p:spPr>
          <a:xfrm>
            <a:off x="122364" y="11415301"/>
            <a:ext cx="4471982" cy="2235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DDD5C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٩٩</a:t>
            </a:r>
          </a:p>
        </p:txBody>
      </p:sp>
      <p:sp>
        <p:nvSpPr>
          <p:cNvPr id="250" name="بيضاوي"/>
          <p:cNvSpPr/>
          <p:nvPr/>
        </p:nvSpPr>
        <p:spPr>
          <a:xfrm>
            <a:off x="18360232" y="1417791"/>
            <a:ext cx="4764248" cy="4444500"/>
          </a:xfrm>
          <a:prstGeom prst="ellipse">
            <a:avLst/>
          </a:prstGeom>
          <a:solidFill>
            <a:srgbClr val="DDD5CB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1" name="مستطيل"/>
          <p:cNvSpPr/>
          <p:nvPr/>
        </p:nvSpPr>
        <p:spPr>
          <a:xfrm>
            <a:off x="3552904" y="2230778"/>
            <a:ext cx="13984171" cy="2818525"/>
          </a:xfrm>
          <a:prstGeom prst="rect">
            <a:avLst/>
          </a:prstGeom>
          <a:solidFill>
            <a:srgbClr val="DDD5CB"/>
          </a:solidFill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2" name="التأمل في الكون"/>
          <p:cNvSpPr txBox="1"/>
          <p:nvPr/>
        </p:nvSpPr>
        <p:spPr>
          <a:xfrm>
            <a:off x="4926400" y="3023243"/>
            <a:ext cx="13193089" cy="1487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4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التأمل في الكون</a:t>
            </a:r>
          </a:p>
        </p:txBody>
      </p:sp>
      <p:sp>
        <p:nvSpPr>
          <p:cNvPr id="253" name="بيضاوي"/>
          <p:cNvSpPr/>
          <p:nvPr/>
        </p:nvSpPr>
        <p:spPr>
          <a:xfrm>
            <a:off x="18360232" y="7429965"/>
            <a:ext cx="4764248" cy="4444499"/>
          </a:xfrm>
          <a:prstGeom prst="ellipse">
            <a:avLst/>
          </a:prstGeom>
          <a:solidFill>
            <a:srgbClr val="DDD5CB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4" name="مستطيل"/>
          <p:cNvSpPr/>
          <p:nvPr/>
        </p:nvSpPr>
        <p:spPr>
          <a:xfrm>
            <a:off x="3552904" y="7852542"/>
            <a:ext cx="13984171" cy="3449879"/>
          </a:xfrm>
          <a:prstGeom prst="rect">
            <a:avLst/>
          </a:prstGeom>
          <a:solidFill>
            <a:srgbClr val="DDD5CB"/>
          </a:solidFill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5" name="القيمة :"/>
          <p:cNvSpPr txBox="1"/>
          <p:nvPr/>
        </p:nvSpPr>
        <p:spPr>
          <a:xfrm>
            <a:off x="14996768" y="2896243"/>
            <a:ext cx="11491178" cy="1487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4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القيمة :</a:t>
            </a:r>
          </a:p>
        </p:txBody>
      </p:sp>
      <p:sp>
        <p:nvSpPr>
          <p:cNvPr id="256" name="مظاهرها…"/>
          <p:cNvSpPr txBox="1"/>
          <p:nvPr/>
        </p:nvSpPr>
        <p:spPr>
          <a:xfrm>
            <a:off x="14996768" y="8420666"/>
            <a:ext cx="11491178" cy="2463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7000">
                <a:solidFill>
                  <a:srgbClr val="000000"/>
                </a:solidFill>
              </a:defRPr>
            </a:pPr>
            <a:r>
              <a:t>مظاهرها</a:t>
            </a:r>
          </a:p>
          <a:p>
            <a:pPr rtl="0">
              <a:defRPr b="1" sz="7000">
                <a:solidFill>
                  <a:srgbClr val="000000"/>
                </a:solidFill>
              </a:defRPr>
            </a:pPr>
            <a:r>
              <a:t>السلوكية :</a:t>
            </a:r>
          </a:p>
        </p:txBody>
      </p:sp>
      <p:sp>
        <p:nvSpPr>
          <p:cNvPr id="257" name="- أحرص على تأمل الكون .…"/>
          <p:cNvSpPr txBox="1"/>
          <p:nvPr/>
        </p:nvSpPr>
        <p:spPr>
          <a:xfrm>
            <a:off x="3715488" y="8168882"/>
            <a:ext cx="13193089" cy="2817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7800">
                <a:solidFill>
                  <a:srgbClr val="000000"/>
                </a:solidFill>
              </a:defRPr>
            </a:pPr>
            <a:r>
              <a:t>- أحرص على تأمل الكون .</a:t>
            </a:r>
          </a:p>
          <a:p>
            <a:pPr rtl="0">
              <a:defRPr b="1" sz="7800">
                <a:solidFill>
                  <a:srgbClr val="000000"/>
                </a:solidFill>
              </a:defRPr>
            </a:pPr>
            <a:r>
              <a:t>- أقرأ سيرة رسولي  ﷺ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مستطيل"/>
          <p:cNvSpPr/>
          <p:nvPr/>
        </p:nvSpPr>
        <p:spPr>
          <a:xfrm>
            <a:off x="560833" y="1544523"/>
            <a:ext cx="23262335" cy="10312427"/>
          </a:xfrm>
          <a:prstGeom prst="rect">
            <a:avLst/>
          </a:prstGeom>
          <a:solidFill>
            <a:srgbClr val="DDD5CB"/>
          </a:solidFill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60" name="صفحة ١٠٠"/>
          <p:cNvSpPr/>
          <p:nvPr/>
        </p:nvSpPr>
        <p:spPr>
          <a:xfrm>
            <a:off x="-72296" y="11407373"/>
            <a:ext cx="4367985" cy="2183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DDD5C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١٠٠</a:t>
            </a:r>
          </a:p>
        </p:txBody>
      </p:sp>
      <p:pic>
        <p:nvPicPr>
          <p:cNvPr id="261" name="IMG_4429.png" descr="IMG_4429.png"/>
          <p:cNvPicPr>
            <a:picLocks noChangeAspect="1"/>
          </p:cNvPicPr>
          <p:nvPr/>
        </p:nvPicPr>
        <p:blipFill>
          <a:blip r:embed="rId3">
            <a:extLst/>
          </a:blip>
          <a:srcRect l="4392" t="18851" r="0" b="63961"/>
          <a:stretch>
            <a:fillRect/>
          </a:stretch>
        </p:blipFill>
        <p:spPr>
          <a:xfrm>
            <a:off x="1155699" y="2408533"/>
            <a:ext cx="22072523" cy="8584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عنوان الدرس :"/>
          <p:cNvSpPr txBox="1"/>
          <p:nvPr/>
        </p:nvSpPr>
        <p:spPr>
          <a:xfrm>
            <a:off x="5335101" y="2779827"/>
            <a:ext cx="14304413" cy="140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79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عنوان الدرس :</a:t>
            </a:r>
          </a:p>
        </p:txBody>
      </p:sp>
      <p:sp>
        <p:nvSpPr>
          <p:cNvPr id="154" name="مجال السيرة"/>
          <p:cNvSpPr txBox="1"/>
          <p:nvPr/>
        </p:nvSpPr>
        <p:spPr>
          <a:xfrm>
            <a:off x="5606241" y="1052469"/>
            <a:ext cx="14190558" cy="140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79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مجال السيرة</a:t>
            </a:r>
          </a:p>
        </p:txBody>
      </p:sp>
      <p:sp>
        <p:nvSpPr>
          <p:cNvPr id="155" name="تأمل الرسول  ﷺ في غار حراء"/>
          <p:cNvSpPr txBox="1"/>
          <p:nvPr/>
        </p:nvSpPr>
        <p:spPr>
          <a:xfrm>
            <a:off x="3220824" y="5210064"/>
            <a:ext cx="19774092" cy="1935816"/>
          </a:xfrm>
          <a:prstGeom prst="rect">
            <a:avLst/>
          </a:prstGeom>
          <a:solidFill>
            <a:srgbClr val="D8CFC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1100">
                <a:solidFill>
                  <a:srgbClr val="3C071B"/>
                </a:solidFill>
              </a:defRPr>
            </a:lvl1pPr>
          </a:lstStyle>
          <a:p>
            <a:pPr rtl="0">
              <a:defRPr/>
            </a:pPr>
            <a:r>
              <a:t>تأمل الرسول  ﷺ في غار حراء</a:t>
            </a:r>
          </a:p>
        </p:txBody>
      </p:sp>
      <p:grpSp>
        <p:nvGrpSpPr>
          <p:cNvPr id="158" name="IMG_4430.jpeg"/>
          <p:cNvGrpSpPr/>
          <p:nvPr/>
        </p:nvGrpSpPr>
        <p:grpSpPr>
          <a:xfrm>
            <a:off x="8694938" y="7933084"/>
            <a:ext cx="8013163" cy="5120935"/>
            <a:chOff x="0" y="0"/>
            <a:chExt cx="8013162" cy="5120933"/>
          </a:xfrm>
        </p:grpSpPr>
        <p:pic>
          <p:nvPicPr>
            <p:cNvPr id="157" name="IMG_4430.jpeg" descr="IMG_4430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641350"/>
              <a:ext cx="7581363" cy="42636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6" name="IMG_4430.jpeg" descr="IMG_4430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013163" cy="5120934"/>
            </a:xfrm>
            <a:prstGeom prst="rect">
              <a:avLst/>
            </a:prstGeom>
            <a:effectLst/>
          </p:spPr>
        </p:pic>
      </p:grpSp>
      <p:sp>
        <p:nvSpPr>
          <p:cNvPr id="159" name="صفحة ٩٥"/>
          <p:cNvSpPr/>
          <p:nvPr/>
        </p:nvSpPr>
        <p:spPr>
          <a:xfrm>
            <a:off x="2921083" y="11865535"/>
            <a:ext cx="3339014" cy="1669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DDD5C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مستطيل"/>
          <p:cNvSpPr/>
          <p:nvPr/>
        </p:nvSpPr>
        <p:spPr>
          <a:xfrm>
            <a:off x="5961757" y="315093"/>
            <a:ext cx="8435217" cy="13085814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62" name="يا رسول الله كم أحلم لو أني | حلم مبرور | علي محمد زاهر إدريس | حالات واتس.mp4" descr="يا رسول الله كم أحلم لو أني | حلم مبرور | علي محمد زاهر إدريس | حالات واتس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691597" y="642175"/>
            <a:ext cx="6975537" cy="1243165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سماعات رأس"/>
          <p:cNvSpPr/>
          <p:nvPr/>
        </p:nvSpPr>
        <p:spPr>
          <a:xfrm>
            <a:off x="17066232" y="3950135"/>
            <a:ext cx="4642303" cy="4445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fill="norm" stroke="1" extrusionOk="0">
                <a:moveTo>
                  <a:pt x="10800" y="0"/>
                </a:moveTo>
                <a:cubicBezTo>
                  <a:pt x="4844" y="0"/>
                  <a:pt x="0" y="4546"/>
                  <a:pt x="0" y="10137"/>
                </a:cubicBezTo>
                <a:lnTo>
                  <a:pt x="0" y="17707"/>
                </a:lnTo>
                <a:cubicBezTo>
                  <a:pt x="0" y="18367"/>
                  <a:pt x="513" y="18899"/>
                  <a:pt x="1139" y="18899"/>
                </a:cubicBezTo>
                <a:cubicBezTo>
                  <a:pt x="1771" y="18899"/>
                  <a:pt x="2278" y="18362"/>
                  <a:pt x="2278" y="17707"/>
                </a:cubicBezTo>
                <a:lnTo>
                  <a:pt x="2278" y="10137"/>
                </a:lnTo>
                <a:cubicBezTo>
                  <a:pt x="2278" y="5861"/>
                  <a:pt x="6097" y="2380"/>
                  <a:pt x="10795" y="2380"/>
                </a:cubicBezTo>
                <a:cubicBezTo>
                  <a:pt x="15492" y="2380"/>
                  <a:pt x="19309" y="5861"/>
                  <a:pt x="19309" y="10137"/>
                </a:cubicBezTo>
                <a:lnTo>
                  <a:pt x="19309" y="17707"/>
                </a:lnTo>
                <a:cubicBezTo>
                  <a:pt x="19309" y="18367"/>
                  <a:pt x="19822" y="18899"/>
                  <a:pt x="20448" y="18899"/>
                </a:cubicBezTo>
                <a:cubicBezTo>
                  <a:pt x="21075" y="18899"/>
                  <a:pt x="21589" y="18362"/>
                  <a:pt x="21589" y="17707"/>
                </a:cubicBezTo>
                <a:lnTo>
                  <a:pt x="21589" y="10137"/>
                </a:lnTo>
                <a:cubicBezTo>
                  <a:pt x="21600" y="4546"/>
                  <a:pt x="16756" y="0"/>
                  <a:pt x="10800" y="0"/>
                </a:cubicBezTo>
                <a:close/>
                <a:moveTo>
                  <a:pt x="4121" y="12089"/>
                </a:moveTo>
                <a:cubicBezTo>
                  <a:pt x="3840" y="12089"/>
                  <a:pt x="3613" y="12326"/>
                  <a:pt x="3613" y="12619"/>
                </a:cubicBezTo>
                <a:lnTo>
                  <a:pt x="3613" y="21071"/>
                </a:lnTo>
                <a:cubicBezTo>
                  <a:pt x="3613" y="21364"/>
                  <a:pt x="3845" y="21600"/>
                  <a:pt x="4121" y="21600"/>
                </a:cubicBezTo>
                <a:lnTo>
                  <a:pt x="7312" y="21600"/>
                </a:lnTo>
                <a:cubicBezTo>
                  <a:pt x="7593" y="21600"/>
                  <a:pt x="7820" y="21364"/>
                  <a:pt x="7820" y="21071"/>
                </a:cubicBezTo>
                <a:lnTo>
                  <a:pt x="7820" y="12619"/>
                </a:lnTo>
                <a:cubicBezTo>
                  <a:pt x="7820" y="12326"/>
                  <a:pt x="7593" y="12089"/>
                  <a:pt x="7312" y="12089"/>
                </a:cubicBezTo>
                <a:lnTo>
                  <a:pt x="4121" y="12089"/>
                </a:lnTo>
                <a:close/>
                <a:moveTo>
                  <a:pt x="14288" y="12089"/>
                </a:moveTo>
                <a:cubicBezTo>
                  <a:pt x="14007" y="12089"/>
                  <a:pt x="13780" y="12326"/>
                  <a:pt x="13780" y="12619"/>
                </a:cubicBezTo>
                <a:lnTo>
                  <a:pt x="13780" y="21071"/>
                </a:lnTo>
                <a:cubicBezTo>
                  <a:pt x="13780" y="21364"/>
                  <a:pt x="14007" y="21600"/>
                  <a:pt x="14288" y="21600"/>
                </a:cubicBezTo>
                <a:lnTo>
                  <a:pt x="17479" y="21600"/>
                </a:lnTo>
                <a:cubicBezTo>
                  <a:pt x="17754" y="21600"/>
                  <a:pt x="17987" y="21364"/>
                  <a:pt x="17987" y="21071"/>
                </a:cubicBezTo>
                <a:lnTo>
                  <a:pt x="17987" y="12619"/>
                </a:lnTo>
                <a:cubicBezTo>
                  <a:pt x="17987" y="12326"/>
                  <a:pt x="17759" y="12089"/>
                  <a:pt x="17479" y="12089"/>
                </a:cubicBezTo>
                <a:lnTo>
                  <a:pt x="14288" y="1208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3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مستطيل"/>
          <p:cNvSpPr/>
          <p:nvPr/>
        </p:nvSpPr>
        <p:spPr>
          <a:xfrm>
            <a:off x="3135875" y="1385651"/>
            <a:ext cx="18264293" cy="11356451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66" name="80bd2a04-3a16-4d7b-b28c-63052747c955.mp4" descr="80bd2a04-3a16-4d7b-b28c-63052747c955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693579" y="2283514"/>
            <a:ext cx="16996842" cy="956072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كاميرا سينمائية"/>
          <p:cNvSpPr/>
          <p:nvPr/>
        </p:nvSpPr>
        <p:spPr>
          <a:xfrm>
            <a:off x="2050271" y="8973981"/>
            <a:ext cx="2542178" cy="4565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491" y="0"/>
                </a:moveTo>
                <a:cubicBezTo>
                  <a:pt x="2011" y="0"/>
                  <a:pt x="0" y="1120"/>
                  <a:pt x="0" y="2501"/>
                </a:cubicBezTo>
                <a:cubicBezTo>
                  <a:pt x="0" y="3422"/>
                  <a:pt x="896" y="4224"/>
                  <a:pt x="2227" y="4658"/>
                </a:cubicBezTo>
                <a:cubicBezTo>
                  <a:pt x="1928" y="4864"/>
                  <a:pt x="1748" y="5126"/>
                  <a:pt x="1748" y="5410"/>
                </a:cubicBezTo>
                <a:lnTo>
                  <a:pt x="1748" y="9410"/>
                </a:lnTo>
                <a:cubicBezTo>
                  <a:pt x="1748" y="10070"/>
                  <a:pt x="2719" y="10613"/>
                  <a:pt x="3906" y="10613"/>
                </a:cubicBezTo>
                <a:lnTo>
                  <a:pt x="8012" y="10613"/>
                </a:lnTo>
                <a:lnTo>
                  <a:pt x="312" y="21546"/>
                </a:lnTo>
                <a:lnTo>
                  <a:pt x="1848" y="21546"/>
                </a:lnTo>
                <a:lnTo>
                  <a:pt x="8918" y="11618"/>
                </a:lnTo>
                <a:lnTo>
                  <a:pt x="8933" y="21600"/>
                </a:lnTo>
                <a:lnTo>
                  <a:pt x="10445" y="21600"/>
                </a:lnTo>
                <a:lnTo>
                  <a:pt x="10430" y="11699"/>
                </a:lnTo>
                <a:lnTo>
                  <a:pt x="17433" y="21546"/>
                </a:lnTo>
                <a:lnTo>
                  <a:pt x="19061" y="21546"/>
                </a:lnTo>
                <a:lnTo>
                  <a:pt x="11285" y="10613"/>
                </a:lnTo>
                <a:lnTo>
                  <a:pt x="15297" y="10613"/>
                </a:lnTo>
                <a:cubicBezTo>
                  <a:pt x="16484" y="10613"/>
                  <a:pt x="17455" y="10072"/>
                  <a:pt x="17455" y="9411"/>
                </a:cubicBezTo>
                <a:lnTo>
                  <a:pt x="17455" y="8659"/>
                </a:lnTo>
                <a:lnTo>
                  <a:pt x="17588" y="8701"/>
                </a:lnTo>
                <a:lnTo>
                  <a:pt x="21600" y="9990"/>
                </a:lnTo>
                <a:lnTo>
                  <a:pt x="21600" y="7410"/>
                </a:lnTo>
                <a:lnTo>
                  <a:pt x="21600" y="4830"/>
                </a:lnTo>
                <a:lnTo>
                  <a:pt x="17588" y="6121"/>
                </a:lnTo>
                <a:lnTo>
                  <a:pt x="17455" y="6163"/>
                </a:lnTo>
                <a:lnTo>
                  <a:pt x="17455" y="5410"/>
                </a:lnTo>
                <a:cubicBezTo>
                  <a:pt x="17455" y="5075"/>
                  <a:pt x="17202" y="4771"/>
                  <a:pt x="16800" y="4553"/>
                </a:cubicBezTo>
                <a:cubicBezTo>
                  <a:pt x="17965" y="4101"/>
                  <a:pt x="18730" y="3351"/>
                  <a:pt x="18730" y="2501"/>
                </a:cubicBezTo>
                <a:cubicBezTo>
                  <a:pt x="18730" y="1120"/>
                  <a:pt x="16719" y="0"/>
                  <a:pt x="14239" y="0"/>
                </a:cubicBezTo>
                <a:cubicBezTo>
                  <a:pt x="11760" y="0"/>
                  <a:pt x="9748" y="1120"/>
                  <a:pt x="9748" y="2501"/>
                </a:cubicBezTo>
                <a:cubicBezTo>
                  <a:pt x="9748" y="3162"/>
                  <a:pt x="10213" y="3761"/>
                  <a:pt x="10967" y="4209"/>
                </a:cubicBezTo>
                <a:lnTo>
                  <a:pt x="7764" y="4209"/>
                </a:lnTo>
                <a:cubicBezTo>
                  <a:pt x="8517" y="3761"/>
                  <a:pt x="8979" y="3162"/>
                  <a:pt x="8979" y="2501"/>
                </a:cubicBezTo>
                <a:cubicBezTo>
                  <a:pt x="8979" y="1120"/>
                  <a:pt x="6971" y="0"/>
                  <a:pt x="449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8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مستطيل"/>
          <p:cNvSpPr/>
          <p:nvPr/>
        </p:nvSpPr>
        <p:spPr>
          <a:xfrm>
            <a:off x="2710093" y="5289691"/>
            <a:ext cx="21615333" cy="3136618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0" name="رجال رفضوا ديانة قريش قبل البعثة المحمدية"/>
          <p:cNvSpPr/>
          <p:nvPr/>
        </p:nvSpPr>
        <p:spPr>
          <a:xfrm>
            <a:off x="373968" y="1967387"/>
            <a:ext cx="24449532" cy="1829116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رجال رفضوا ديانة قريش قبل البعثة المحمدية</a:t>
            </a:r>
          </a:p>
        </p:txBody>
      </p:sp>
      <p:sp>
        <p:nvSpPr>
          <p:cNvPr id="171" name="ورقة بن نوفل : ترك دين قريش الفاسد واهتدى إلى النصرانية وألتزم التوحيد الصحيح ومات في بداية البعثة ."/>
          <p:cNvSpPr txBox="1"/>
          <p:nvPr/>
        </p:nvSpPr>
        <p:spPr>
          <a:xfrm>
            <a:off x="3076346" y="5685289"/>
            <a:ext cx="20882828" cy="235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6700"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ورقة بن نوفل : </a:t>
            </a:r>
            <a:r>
              <a:rPr>
                <a:solidFill>
                  <a:srgbClr val="2C0977"/>
                </a:solidFill>
              </a:rPr>
              <a:t>ترك دين قريش الفاسد واهتدى إلى النصرانية وألتزم التوحيد الصحيح ومات في بداية البعثة .</a:t>
            </a:r>
          </a:p>
        </p:txBody>
      </p:sp>
      <p:sp>
        <p:nvSpPr>
          <p:cNvPr id="172" name="مستطيل"/>
          <p:cNvSpPr/>
          <p:nvPr/>
        </p:nvSpPr>
        <p:spPr>
          <a:xfrm>
            <a:off x="57770" y="9541940"/>
            <a:ext cx="20842701" cy="3203443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3" name="زيد بن عمرو بن نفيل : اعتنق دين ابراهيم عليه السلام ( الحنيفية ) ومات قبل البعثة بخمس سنوات ."/>
          <p:cNvSpPr txBox="1"/>
          <p:nvPr/>
        </p:nvSpPr>
        <p:spPr>
          <a:xfrm>
            <a:off x="-1204352" y="9933269"/>
            <a:ext cx="21516650" cy="2420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6700"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زيد بن عمرو بن نفيل : </a:t>
            </a:r>
            <a:r>
              <a:rPr>
                <a:solidFill>
                  <a:srgbClr val="2C0977"/>
                </a:solidFill>
              </a:rPr>
              <a:t>اعتنق دين ابراهيم عليه السلام ( الحنيفية ) ومات قبل البعثة بخمس سنوات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تأمل بعض من مظاهر قدرة الله في الكون"/>
          <p:cNvSpPr/>
          <p:nvPr/>
        </p:nvSpPr>
        <p:spPr>
          <a:xfrm>
            <a:off x="1279667" y="1035344"/>
            <a:ext cx="22611695" cy="2163397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تأمل بعض من مظاهر قدرة الله في الكون </a:t>
            </a:r>
          </a:p>
        </p:txBody>
      </p:sp>
      <p:pic>
        <p:nvPicPr>
          <p:cNvPr id="176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3417" y="3521814"/>
            <a:ext cx="18724194" cy="9255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مستطيل"/>
          <p:cNvSpPr/>
          <p:nvPr/>
        </p:nvSpPr>
        <p:spPr>
          <a:xfrm>
            <a:off x="18182549" y="4965807"/>
            <a:ext cx="5200881" cy="6367117"/>
          </a:xfrm>
          <a:prstGeom prst="rect">
            <a:avLst/>
          </a:prstGeom>
          <a:solidFill>
            <a:srgbClr val="B0ADA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9" name="أهمية التأمل في الكون والتفكر به"/>
          <p:cNvSpPr/>
          <p:nvPr/>
        </p:nvSpPr>
        <p:spPr>
          <a:xfrm>
            <a:off x="1279667" y="1035344"/>
            <a:ext cx="22611695" cy="2163397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أهمية التأمل في الكون والتفكر به</a:t>
            </a:r>
          </a:p>
        </p:txBody>
      </p:sp>
      <p:sp>
        <p:nvSpPr>
          <p:cNvPr id="180" name="مستطيل"/>
          <p:cNvSpPr/>
          <p:nvPr/>
        </p:nvSpPr>
        <p:spPr>
          <a:xfrm>
            <a:off x="12717640" y="4965807"/>
            <a:ext cx="5200881" cy="6367117"/>
          </a:xfrm>
          <a:prstGeom prst="rect">
            <a:avLst/>
          </a:prstGeom>
          <a:solidFill>
            <a:srgbClr val="B0ADA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1" name="الشعور بعظمة الله وقدرته"/>
          <p:cNvSpPr txBox="1"/>
          <p:nvPr/>
        </p:nvSpPr>
        <p:spPr>
          <a:xfrm>
            <a:off x="18584600" y="6006228"/>
            <a:ext cx="3972423" cy="345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الشعور بعظمة الله وقدرته</a:t>
            </a:r>
          </a:p>
        </p:txBody>
      </p:sp>
      <p:sp>
        <p:nvSpPr>
          <p:cNvPr id="182" name="مستطيل"/>
          <p:cNvSpPr/>
          <p:nvPr/>
        </p:nvSpPr>
        <p:spPr>
          <a:xfrm>
            <a:off x="1806527" y="4965807"/>
            <a:ext cx="5200882" cy="6367117"/>
          </a:xfrm>
          <a:prstGeom prst="rect">
            <a:avLst/>
          </a:prstGeom>
          <a:solidFill>
            <a:srgbClr val="B0ADA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3" name="مستطيل"/>
          <p:cNvSpPr/>
          <p:nvPr/>
        </p:nvSpPr>
        <p:spPr>
          <a:xfrm>
            <a:off x="7252730" y="4965807"/>
            <a:ext cx="5200881" cy="6367116"/>
          </a:xfrm>
          <a:prstGeom prst="rect">
            <a:avLst/>
          </a:prstGeom>
          <a:solidFill>
            <a:srgbClr val="B0ADA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4" name="اكتساب محبته سبحانه وتعالى"/>
          <p:cNvSpPr txBox="1"/>
          <p:nvPr/>
        </p:nvSpPr>
        <p:spPr>
          <a:xfrm>
            <a:off x="13022957" y="5844866"/>
            <a:ext cx="4378069" cy="4608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4E7A2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اكتساب محبته سبحانه وتعالى </a:t>
            </a:r>
          </a:p>
        </p:txBody>
      </p:sp>
      <p:sp>
        <p:nvSpPr>
          <p:cNvPr id="185" name="زيادة الايمان…"/>
          <p:cNvSpPr txBox="1"/>
          <p:nvPr/>
        </p:nvSpPr>
        <p:spPr>
          <a:xfrm>
            <a:off x="7673489" y="6589346"/>
            <a:ext cx="4378070" cy="345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6700">
                <a:solidFill>
                  <a:srgbClr val="2C097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زيادة الايمان</a:t>
            </a:r>
          </a:p>
          <a:p>
            <a:pPr defTabSz="825500" rtl="0">
              <a:defRPr sz="6700">
                <a:solidFill>
                  <a:srgbClr val="2C097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بالله</a:t>
            </a:r>
          </a:p>
        </p:txBody>
      </p:sp>
      <p:sp>
        <p:nvSpPr>
          <p:cNvPr id="186" name="طاعة الله…"/>
          <p:cNvSpPr txBox="1"/>
          <p:nvPr/>
        </p:nvSpPr>
        <p:spPr>
          <a:xfrm>
            <a:off x="2324022" y="6006228"/>
            <a:ext cx="4378069" cy="345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6700">
                <a:solidFill>
                  <a:srgbClr val="F5EC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طاعة الله</a:t>
            </a:r>
          </a:p>
          <a:p>
            <a:pPr defTabSz="825500" rtl="0">
              <a:defRPr sz="6700">
                <a:solidFill>
                  <a:srgbClr val="F5EC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والبعد عن </a:t>
            </a:r>
          </a:p>
          <a:p>
            <a:pPr defTabSz="825500" rtl="0">
              <a:defRPr sz="6700">
                <a:solidFill>
                  <a:srgbClr val="F5EC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معصيته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3"/>
      <p:bldP build="whole" bldLvl="1" animBg="1" rev="0" advAuto="0" spid="182" grpId="7"/>
      <p:bldP build="whole" bldLvl="1" animBg="1" rev="0" advAuto="0" spid="183" grpId="5"/>
      <p:bldP build="whole" bldLvl="1" animBg="1" rev="0" advAuto="0" spid="185" grpId="6"/>
      <p:bldP build="whole" bldLvl="1" animBg="1" rev="0" advAuto="0" spid="184" grpId="4"/>
      <p:bldP build="whole" bldLvl="1" animBg="1" rev="0" advAuto="0" spid="186" grpId="8"/>
      <p:bldP build="whole" bldLvl="1" animBg="1" rev="0" advAuto="0" spid="181" grpId="2"/>
      <p:bldP build="whole" bldLvl="1" animBg="1" rev="0" advAuto="0" spid="17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مستطيل"/>
          <p:cNvSpPr/>
          <p:nvPr/>
        </p:nvSpPr>
        <p:spPr>
          <a:xfrm>
            <a:off x="10113148" y="4300927"/>
            <a:ext cx="14136219" cy="2733661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9" name="دلائل نبوة حدثت للنبي ﷺ قبل البعثة"/>
          <p:cNvSpPr/>
          <p:nvPr/>
        </p:nvSpPr>
        <p:spPr>
          <a:xfrm>
            <a:off x="308857" y="632617"/>
            <a:ext cx="24449532" cy="1829117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دلائل نبوة حدثت للنبي ﷺ قبل البعثة</a:t>
            </a:r>
          </a:p>
        </p:txBody>
      </p:sp>
      <p:sp>
        <p:nvSpPr>
          <p:cNvPr id="190" name="سلام الشجر والحجر عليه"/>
          <p:cNvSpPr txBox="1"/>
          <p:nvPr/>
        </p:nvSpPr>
        <p:spPr>
          <a:xfrm>
            <a:off x="10504754" y="5096808"/>
            <a:ext cx="14138949" cy="114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سلام الشجر والحجر عليه</a:t>
            </a:r>
          </a:p>
        </p:txBody>
      </p:sp>
      <p:sp>
        <p:nvSpPr>
          <p:cNvPr id="191" name="مستطيل"/>
          <p:cNvSpPr/>
          <p:nvPr/>
        </p:nvSpPr>
        <p:spPr>
          <a:xfrm>
            <a:off x="13617097" y="7525673"/>
            <a:ext cx="10553513" cy="2737744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2" name="الرؤيا الصادقة"/>
          <p:cNvSpPr txBox="1"/>
          <p:nvPr/>
        </p:nvSpPr>
        <p:spPr>
          <a:xfrm>
            <a:off x="7678101" y="8341698"/>
            <a:ext cx="23081311" cy="114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الرؤيا الصادقة</a:t>
            </a:r>
          </a:p>
        </p:txBody>
      </p:sp>
      <p:sp>
        <p:nvSpPr>
          <p:cNvPr id="193" name="مستطيل"/>
          <p:cNvSpPr/>
          <p:nvPr/>
        </p:nvSpPr>
        <p:spPr>
          <a:xfrm>
            <a:off x="14188147" y="10754503"/>
            <a:ext cx="10061221" cy="2733661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4" name="حُبِّب إليه الخلاء والتأمل"/>
          <p:cNvSpPr txBox="1"/>
          <p:nvPr/>
        </p:nvSpPr>
        <p:spPr>
          <a:xfrm>
            <a:off x="11927178" y="11586588"/>
            <a:ext cx="15154240" cy="114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حُبِّب إليه الخلاء والتأمل</a:t>
            </a:r>
          </a:p>
        </p:txBody>
      </p:sp>
      <p:pic>
        <p:nvPicPr>
          <p:cNvPr id="195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66311" y="3153983"/>
            <a:ext cx="3364019" cy="3942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6685" t="5655" r="6668" b="12620"/>
          <a:stretch>
            <a:fillRect/>
          </a:stretch>
        </p:blipFill>
        <p:spPr>
          <a:xfrm>
            <a:off x="10159510" y="7390535"/>
            <a:ext cx="2877345" cy="2271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fill="norm" stroke="1" extrusionOk="0">
                <a:moveTo>
                  <a:pt x="10457" y="1"/>
                </a:moveTo>
                <a:cubicBezTo>
                  <a:pt x="10385" y="-8"/>
                  <a:pt x="10235" y="52"/>
                  <a:pt x="9969" y="178"/>
                </a:cubicBezTo>
                <a:cubicBezTo>
                  <a:pt x="9191" y="546"/>
                  <a:pt x="8507" y="1628"/>
                  <a:pt x="8330" y="2777"/>
                </a:cubicBezTo>
                <a:cubicBezTo>
                  <a:pt x="8074" y="4436"/>
                  <a:pt x="8956" y="6188"/>
                  <a:pt x="10273" y="6637"/>
                </a:cubicBezTo>
                <a:cubicBezTo>
                  <a:pt x="11233" y="6964"/>
                  <a:pt x="12358" y="6551"/>
                  <a:pt x="12993" y="5637"/>
                </a:cubicBezTo>
                <a:cubicBezTo>
                  <a:pt x="13233" y="5291"/>
                  <a:pt x="13609" y="4348"/>
                  <a:pt x="13609" y="4094"/>
                </a:cubicBezTo>
                <a:cubicBezTo>
                  <a:pt x="13610" y="3956"/>
                  <a:pt x="13579" y="3945"/>
                  <a:pt x="13386" y="4007"/>
                </a:cubicBezTo>
                <a:cubicBezTo>
                  <a:pt x="13262" y="4047"/>
                  <a:pt x="12908" y="4077"/>
                  <a:pt x="12602" y="4075"/>
                </a:cubicBezTo>
                <a:cubicBezTo>
                  <a:pt x="11920" y="4071"/>
                  <a:pt x="11517" y="3837"/>
                  <a:pt x="11017" y="3162"/>
                </a:cubicBezTo>
                <a:cubicBezTo>
                  <a:pt x="10533" y="2507"/>
                  <a:pt x="10385" y="2041"/>
                  <a:pt x="10392" y="1181"/>
                </a:cubicBezTo>
                <a:cubicBezTo>
                  <a:pt x="10395" y="795"/>
                  <a:pt x="10433" y="371"/>
                  <a:pt x="10475" y="238"/>
                </a:cubicBezTo>
                <a:cubicBezTo>
                  <a:pt x="10524" y="87"/>
                  <a:pt x="10530" y="9"/>
                  <a:pt x="10457" y="1"/>
                </a:cubicBezTo>
                <a:close/>
                <a:moveTo>
                  <a:pt x="0" y="7723"/>
                </a:moveTo>
                <a:lnTo>
                  <a:pt x="0" y="14658"/>
                </a:lnTo>
                <a:lnTo>
                  <a:pt x="0" y="21592"/>
                </a:lnTo>
                <a:lnTo>
                  <a:pt x="590" y="21592"/>
                </a:lnTo>
                <a:lnTo>
                  <a:pt x="1177" y="21592"/>
                </a:lnTo>
                <a:lnTo>
                  <a:pt x="1198" y="20034"/>
                </a:lnTo>
                <a:lnTo>
                  <a:pt x="1216" y="18476"/>
                </a:lnTo>
                <a:lnTo>
                  <a:pt x="6024" y="18453"/>
                </a:lnTo>
                <a:lnTo>
                  <a:pt x="10833" y="18430"/>
                </a:lnTo>
                <a:lnTo>
                  <a:pt x="10833" y="16982"/>
                </a:lnTo>
                <a:lnTo>
                  <a:pt x="10833" y="15537"/>
                </a:lnTo>
                <a:lnTo>
                  <a:pt x="6024" y="15514"/>
                </a:lnTo>
                <a:lnTo>
                  <a:pt x="1216" y="15491"/>
                </a:lnTo>
                <a:lnTo>
                  <a:pt x="1198" y="11606"/>
                </a:lnTo>
                <a:lnTo>
                  <a:pt x="1180" y="7723"/>
                </a:lnTo>
                <a:lnTo>
                  <a:pt x="590" y="7723"/>
                </a:lnTo>
                <a:lnTo>
                  <a:pt x="0" y="7723"/>
                </a:lnTo>
                <a:close/>
                <a:moveTo>
                  <a:pt x="4165" y="9323"/>
                </a:moveTo>
                <a:cubicBezTo>
                  <a:pt x="3768" y="9288"/>
                  <a:pt x="3669" y="9315"/>
                  <a:pt x="3334" y="9538"/>
                </a:cubicBezTo>
                <a:cubicBezTo>
                  <a:pt x="2427" y="10142"/>
                  <a:pt x="2117" y="11377"/>
                  <a:pt x="2577" y="12541"/>
                </a:cubicBezTo>
                <a:cubicBezTo>
                  <a:pt x="2818" y="13151"/>
                  <a:pt x="3129" y="13471"/>
                  <a:pt x="3668" y="13662"/>
                </a:cubicBezTo>
                <a:cubicBezTo>
                  <a:pt x="4490" y="13953"/>
                  <a:pt x="5410" y="13383"/>
                  <a:pt x="5747" y="12379"/>
                </a:cubicBezTo>
                <a:cubicBezTo>
                  <a:pt x="5879" y="11986"/>
                  <a:pt x="5889" y="11208"/>
                  <a:pt x="5768" y="10760"/>
                </a:cubicBezTo>
                <a:cubicBezTo>
                  <a:pt x="5650" y="10324"/>
                  <a:pt x="5262" y="9779"/>
                  <a:pt x="4901" y="9546"/>
                </a:cubicBezTo>
                <a:cubicBezTo>
                  <a:pt x="4735" y="9439"/>
                  <a:pt x="4430" y="9346"/>
                  <a:pt x="4165" y="9323"/>
                </a:cubicBezTo>
                <a:close/>
                <a:moveTo>
                  <a:pt x="10833" y="11836"/>
                </a:moveTo>
                <a:lnTo>
                  <a:pt x="9322" y="11862"/>
                </a:lnTo>
                <a:cubicBezTo>
                  <a:pt x="7832" y="11890"/>
                  <a:pt x="7807" y="11896"/>
                  <a:pt x="7418" y="12137"/>
                </a:cubicBezTo>
                <a:cubicBezTo>
                  <a:pt x="6772" y="12539"/>
                  <a:pt x="6341" y="13181"/>
                  <a:pt x="6072" y="14145"/>
                </a:cubicBezTo>
                <a:lnTo>
                  <a:pt x="5979" y="14480"/>
                </a:lnTo>
                <a:lnTo>
                  <a:pt x="8405" y="14480"/>
                </a:lnTo>
                <a:lnTo>
                  <a:pt x="10833" y="14480"/>
                </a:lnTo>
                <a:lnTo>
                  <a:pt x="10833" y="13160"/>
                </a:lnTo>
                <a:lnTo>
                  <a:pt x="10833" y="11836"/>
                </a:lnTo>
                <a:close/>
                <a:moveTo>
                  <a:pt x="11736" y="11839"/>
                </a:moveTo>
                <a:lnTo>
                  <a:pt x="11736" y="15133"/>
                </a:lnTo>
                <a:lnTo>
                  <a:pt x="11736" y="18430"/>
                </a:lnTo>
                <a:lnTo>
                  <a:pt x="16058" y="18453"/>
                </a:lnTo>
                <a:lnTo>
                  <a:pt x="20381" y="18476"/>
                </a:lnTo>
                <a:lnTo>
                  <a:pt x="20399" y="20034"/>
                </a:lnTo>
                <a:lnTo>
                  <a:pt x="20417" y="21592"/>
                </a:lnTo>
                <a:lnTo>
                  <a:pt x="21600" y="21592"/>
                </a:lnTo>
                <a:lnTo>
                  <a:pt x="21558" y="18057"/>
                </a:lnTo>
                <a:cubicBezTo>
                  <a:pt x="21526" y="15303"/>
                  <a:pt x="21493" y="14426"/>
                  <a:pt x="21412" y="14084"/>
                </a:cubicBezTo>
                <a:cubicBezTo>
                  <a:pt x="21208" y="13216"/>
                  <a:pt x="20657" y="12448"/>
                  <a:pt x="19949" y="12043"/>
                </a:cubicBezTo>
                <a:cubicBezTo>
                  <a:pt x="19713" y="11908"/>
                  <a:pt x="19288" y="11889"/>
                  <a:pt x="15710" y="11866"/>
                </a:cubicBezTo>
                <a:lnTo>
                  <a:pt x="11736" y="11839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9" name="IMG_4430.jpeg"/>
          <p:cNvGrpSpPr/>
          <p:nvPr/>
        </p:nvGrpSpPr>
        <p:grpSpPr>
          <a:xfrm>
            <a:off x="6918781" y="9992482"/>
            <a:ext cx="5391340" cy="3646448"/>
            <a:chOff x="0" y="0"/>
            <a:chExt cx="5391339" cy="3646446"/>
          </a:xfrm>
        </p:grpSpPr>
        <p:pic>
          <p:nvPicPr>
            <p:cNvPr id="198" name="IMG_4430.jpeg" descr="IMG_4430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641350"/>
              <a:ext cx="4959540" cy="27891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7" name="IMG_4430.jpeg" descr="IMG_4430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5391340" cy="364644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اعتكاف النبي  ﷺ في غار حراء"/>
          <p:cNvSpPr/>
          <p:nvPr/>
        </p:nvSpPr>
        <p:spPr>
          <a:xfrm>
            <a:off x="1279667" y="1035344"/>
            <a:ext cx="22611695" cy="2163397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اعتكاف النبي  ﷺ في غار حراء </a:t>
            </a:r>
          </a:p>
        </p:txBody>
      </p:sp>
      <p:pic>
        <p:nvPicPr>
          <p:cNvPr id="202" name="IMG_4430.jpeg" descr="IMG_4430.jpeg"/>
          <p:cNvPicPr>
            <a:picLocks noChangeAspect="1"/>
          </p:cNvPicPr>
          <p:nvPr/>
        </p:nvPicPr>
        <p:blipFill>
          <a:blip r:embed="rId3">
            <a:extLst/>
          </a:blip>
          <a:srcRect l="0" t="9895" r="0" b="0"/>
          <a:stretch>
            <a:fillRect/>
          </a:stretch>
        </p:blipFill>
        <p:spPr>
          <a:xfrm>
            <a:off x="6661917" y="3510756"/>
            <a:ext cx="10559288" cy="535078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مستطيل"/>
          <p:cNvSpPr/>
          <p:nvPr/>
        </p:nvSpPr>
        <p:spPr>
          <a:xfrm>
            <a:off x="535010" y="9198840"/>
            <a:ext cx="23313979" cy="4381600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4" name="كان محمد ﷺ سليم الفطرة والتفكير لم يقبل فساد قومه فاعتزلهم واتخذ غار حراء مكاناً للعبادة والتفكر في المخلوقات ."/>
          <p:cNvSpPr txBox="1"/>
          <p:nvPr/>
        </p:nvSpPr>
        <p:spPr>
          <a:xfrm>
            <a:off x="977321" y="9800697"/>
            <a:ext cx="22429357" cy="1960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600"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كان محمد ﷺ سليم الفطرة والتفكير لم يقبل فساد قومه فاعتزلهم واتخذ غار حراء مكاناً للعبادة والتفكر في المخلوقات .</a:t>
            </a:r>
          </a:p>
        </p:txBody>
      </p:sp>
      <p:sp>
        <p:nvSpPr>
          <p:cNvPr id="205" name="كانت زوجته السيدة خديجة تبعث له بالطعام والشراب وتطمئن عليه ."/>
          <p:cNvSpPr txBox="1"/>
          <p:nvPr/>
        </p:nvSpPr>
        <p:spPr>
          <a:xfrm>
            <a:off x="169101" y="12150881"/>
            <a:ext cx="23544888" cy="1061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2C097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كانت زوجته السيدة خديجة تبعث له بالطعام والشراب وتطمئن عليه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