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3.wav" ContentType="audio/wav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  <p:sldMasterId id="2147483752" r:id="rId5"/>
    <p:sldMasterId id="2147483764" r:id="rId6"/>
    <p:sldMasterId id="2147483662" r:id="rId7"/>
  </p:sldMasterIdLst>
  <p:notesMasterIdLst>
    <p:notesMasterId r:id="rId37"/>
  </p:notesMasterIdLst>
  <p:sldIdLst>
    <p:sldId id="431" r:id="rId8"/>
    <p:sldId id="432" r:id="rId9"/>
    <p:sldId id="260" r:id="rId10"/>
    <p:sldId id="259" r:id="rId11"/>
    <p:sldId id="261" r:id="rId12"/>
    <p:sldId id="262" r:id="rId13"/>
    <p:sldId id="426" r:id="rId14"/>
    <p:sldId id="264" r:id="rId15"/>
    <p:sldId id="265" r:id="rId16"/>
    <p:sldId id="433" r:id="rId17"/>
    <p:sldId id="408" r:id="rId18"/>
    <p:sldId id="409" r:id="rId19"/>
    <p:sldId id="410" r:id="rId20"/>
    <p:sldId id="413" r:id="rId21"/>
    <p:sldId id="412" r:id="rId22"/>
    <p:sldId id="257" r:id="rId23"/>
    <p:sldId id="256" r:id="rId24"/>
    <p:sldId id="258" r:id="rId25"/>
    <p:sldId id="263" r:id="rId26"/>
    <p:sldId id="266" r:id="rId27"/>
    <p:sldId id="415" r:id="rId28"/>
    <p:sldId id="416" r:id="rId29"/>
    <p:sldId id="417" r:id="rId30"/>
    <p:sldId id="418" r:id="rId31"/>
    <p:sldId id="421" r:id="rId32"/>
    <p:sldId id="422" r:id="rId33"/>
    <p:sldId id="423" r:id="rId34"/>
    <p:sldId id="424" r:id="rId35"/>
    <p:sldId id="425" r:id="rId36"/>
  </p:sldIdLst>
  <p:sldSz cx="12192000" cy="6858000"/>
  <p:notesSz cx="6888163" cy="10021888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6208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B860B616-BCB2-4E7C-BAA6-B90DF21B9EDF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38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68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0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78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31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93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2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9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6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02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59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9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6D5D-5620-4B23-B078-A950B6919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B90E7-87A0-41C3-BE12-69799CD0A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86079-2622-478F-8456-DCEFE5B9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18901-CB0D-444E-97D5-88801242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83F8F-1299-4DF8-918F-486D2E1C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2831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CAFA-FEED-4BD8-B38C-2E836F41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ACA8-E841-4088-A55D-BE95A287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2E0D4-4429-4770-B6A9-C664CBFA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FA27-54D8-4334-AA96-FC629D05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97A28-0353-4E3E-ABBB-76652101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91603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F872-0BF6-472B-B05A-11CC6DBC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2679E-643B-4685-AC42-C4295DAD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D9A46-08EA-4E6F-BD1E-258D893D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7D25B-FB17-4FC7-8BDB-129BC121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DAA9-C06E-462F-B3DD-2BF9355E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39753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808-F7F7-4761-AC1A-E4830622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4EA75-F361-4B45-BE43-171EAEAE5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BD820-B4FA-4383-BE38-53543DCD7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509A9-1410-4426-8E14-54A98393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AC460-2BF9-4C04-B6A1-8BC2A178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AD218-3467-4952-91E1-EB148582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87161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E06E-5673-42AB-AEE4-7B6E39E8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EDCE-ADA7-4360-A916-B9191535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9F4FC-726C-408D-9A5E-C351E7D3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DFE71-85A2-45D5-BFD4-A47072B64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C6387-7E00-4A10-BDD5-4EB0F010A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32EB4-F613-45E1-BF0C-DDF940A5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DF6F1-9300-41A7-92F3-5E68C860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452CD-DB89-4FE9-9F8D-28C0AABA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12871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6001-69E7-4F87-84FC-6A2BEFCD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F0E89-48A6-4E83-A2C8-0BE278FB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604AD-4907-4862-9FB9-51D74B92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7AB04-AA89-4046-974B-8BF91F09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20008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2E788-3DC6-4834-A9E7-C6947768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3B209-6940-4C0C-A6D6-091FFF85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9187-EE02-456E-BBE2-DCFBF1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56845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5224-67EA-42E8-9ABA-1ADF88BD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471D-1857-4BBA-A1F6-A5E1902D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0BEA8-2637-4690-A3D2-FDE318A1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3C9A-2751-415C-BA8F-E8495010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7D423-1E93-46E1-AAB0-6ABEA518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E0924-750A-456E-AA5E-1342A8C5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8394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9304-214E-4138-BD6A-E7FD1365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7F85D9-B827-47E4-B8D2-A89B45D8C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68E75-AB22-4D2F-9C0B-BD7490350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EDE3C-F271-46EA-AFCF-29478F98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5F0CF-3821-4447-A467-439ED165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3FE53-C61C-453F-BDC4-2E0670B1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54120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90E7-DB2B-40B1-A180-84C25AE5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171F0-2C09-4EAD-B8DB-A2527AE37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0A30-511C-4F2D-8855-4CE48754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BAAC-5B75-434D-8520-493102C0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116D-BC92-47B8-93DB-19DB0D37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01723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7D13C6-00A6-4F0F-89B3-E7BCC25AD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ECD95-D7C5-459B-8546-F895BE24D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2C3A-150B-4266-847B-83C9CA43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BD510-2BF2-4384-870E-1A084639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9D648-D72A-45C2-9ACD-BCDB5204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5654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77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76" r:id="rId15"/>
    <p:sldLayoutId id="2147483742" r:id="rId16"/>
    <p:sldLayoutId id="2147483743" r:id="rId17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4F633-D8BC-484B-82A5-67A01EF10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8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B3CD0-1F3E-4EF0-A7A7-544CC730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EBD49-A776-4BA8-B1E5-322CB3B1F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EB8FF-56C5-4D67-A61F-C5CF1F64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ADF79-ED67-458B-8677-09F15C7659A3}" type="datetimeFigureOut">
              <a:rPr lang="en-AE" smtClean="0"/>
              <a:t>04/06/2023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E03C0-7221-4C6A-A7BC-218471A4E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EE6D-6D36-4088-9954-CFB5C5708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4142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0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" Target="slide5.xml"/><Relationship Id="rId1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slide" Target="slide19.xml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72621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72621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2.gif"/><Relationship Id="rId18" Type="http://schemas.openxmlformats.org/officeDocument/2006/relationships/image" Target="../media/image15.gi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gif"/><Relationship Id="rId12" Type="http://schemas.openxmlformats.org/officeDocument/2006/relationships/slide" Target="slide4.xml"/><Relationship Id="rId17" Type="http://schemas.openxmlformats.org/officeDocument/2006/relationships/slide" Target="slide8.xml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slide" Target="slide9.xml"/><Relationship Id="rId11" Type="http://schemas.openxmlformats.org/officeDocument/2006/relationships/image" Target="../media/image11.gif"/><Relationship Id="rId5" Type="http://schemas.openxmlformats.org/officeDocument/2006/relationships/image" Target="../media/image8.png"/><Relationship Id="rId15" Type="http://schemas.openxmlformats.org/officeDocument/2006/relationships/image" Target="../media/image13.gif"/><Relationship Id="rId10" Type="http://schemas.openxmlformats.org/officeDocument/2006/relationships/slide" Target="slide5.xml"/><Relationship Id="rId4" Type="http://schemas.openxmlformats.org/officeDocument/2006/relationships/image" Target="../media/image7.png"/><Relationship Id="rId9" Type="http://schemas.openxmlformats.org/officeDocument/2006/relationships/image" Target="../media/image10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gif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gif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gif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gif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gif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121009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(8-4): مساحة المنطقة المربعة والجذر التربيعي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8309A93-D7AD-C6CB-272D-ECD219AF8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9EA0D-2A44-F4F8-1440-B127B9130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69" t="20000" r="14659" b="21932"/>
          <a:stretch/>
        </p:blipFill>
        <p:spPr>
          <a:xfrm>
            <a:off x="3372678" y="1437861"/>
            <a:ext cx="5446644" cy="398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94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4352F62-D6F3-4591-BF23-19F3A103D54F}"/>
              </a:ext>
            </a:extLst>
          </p:cNvPr>
          <p:cNvGrpSpPr/>
          <p:nvPr/>
        </p:nvGrpSpPr>
        <p:grpSpPr>
          <a:xfrm>
            <a:off x="376517" y="1403380"/>
            <a:ext cx="10952477" cy="4051239"/>
            <a:chOff x="947530" y="805070"/>
            <a:chExt cx="10296940" cy="319831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1A860D1-3EB9-4F1C-8B00-D5C09EFD6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73" t="18840" r="22222" b="48290"/>
            <a:stretch/>
          </p:blipFill>
          <p:spPr>
            <a:xfrm>
              <a:off x="947530" y="805070"/>
              <a:ext cx="10296940" cy="319831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02160D-2D57-4DAD-B133-F096A05549DF}"/>
                </a:ext>
              </a:extLst>
            </p:cNvPr>
            <p:cNvSpPr/>
            <p:nvPr/>
          </p:nvSpPr>
          <p:spPr>
            <a:xfrm>
              <a:off x="8506225" y="3196557"/>
              <a:ext cx="2666360" cy="753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BA5A17D-17B5-457A-8E94-067B2F2C479F}"/>
              </a:ext>
            </a:extLst>
          </p:cNvPr>
          <p:cNvSpPr txBox="1"/>
          <p:nvPr/>
        </p:nvSpPr>
        <p:spPr>
          <a:xfrm>
            <a:off x="8416423" y="303120"/>
            <a:ext cx="18884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صفحة 70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2DA0DC-66CE-46BE-AED6-20C0DC6D1DFC}"/>
              </a:ext>
            </a:extLst>
          </p:cNvPr>
          <p:cNvSpPr/>
          <p:nvPr/>
        </p:nvSpPr>
        <p:spPr>
          <a:xfrm>
            <a:off x="798471" y="2075885"/>
            <a:ext cx="2159882" cy="2356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8B6AF-CFBD-4461-9424-54B641D5FFA6}"/>
              </a:ext>
            </a:extLst>
          </p:cNvPr>
          <p:cNvSpPr/>
          <p:nvPr/>
        </p:nvSpPr>
        <p:spPr>
          <a:xfrm>
            <a:off x="798471" y="2083570"/>
            <a:ext cx="2159882" cy="2349060"/>
          </a:xfrm>
          <a:prstGeom prst="rect">
            <a:avLst/>
          </a:prstGeom>
          <a:solidFill>
            <a:srgbClr val="FF0000">
              <a:alpha val="28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1783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C8AB4C-DC99-4541-8B03-B3FE84ED2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225" y="1782702"/>
            <a:ext cx="6908966" cy="3292596"/>
          </a:xfrm>
          <a:prstGeom prst="rect">
            <a:avLst/>
          </a:prstGeom>
        </p:spPr>
      </p:pic>
      <p:pic>
        <p:nvPicPr>
          <p:cNvPr id="19" name="Picture 18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CC533A0F-AFCE-4EC5-A3DF-8E939A493B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7565" t="13727" r="7287" b="11853"/>
          <a:stretch/>
        </p:blipFill>
        <p:spPr>
          <a:xfrm>
            <a:off x="147817" y="762000"/>
            <a:ext cx="5080166" cy="5334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E9AF47-C0CF-4451-AF2B-DDEAA8107A44}"/>
              </a:ext>
            </a:extLst>
          </p:cNvPr>
          <p:cNvSpPr/>
          <p:nvPr/>
        </p:nvSpPr>
        <p:spPr>
          <a:xfrm>
            <a:off x="1626083" y="2445986"/>
            <a:ext cx="1421268" cy="13034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BD872C-FE0A-43EC-B724-72D2FBC57231}"/>
              </a:ext>
            </a:extLst>
          </p:cNvPr>
          <p:cNvSpPr/>
          <p:nvPr/>
        </p:nvSpPr>
        <p:spPr>
          <a:xfrm>
            <a:off x="1626083" y="2445986"/>
            <a:ext cx="1421268" cy="1303420"/>
          </a:xfrm>
          <a:prstGeom prst="rect">
            <a:avLst/>
          </a:prstGeom>
          <a:solidFill>
            <a:srgbClr val="FF0000">
              <a:alpha val="28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AA4C78-6FA7-4176-A53A-2C514D68482A}"/>
              </a:ext>
            </a:extLst>
          </p:cNvPr>
          <p:cNvSpPr txBox="1"/>
          <p:nvPr/>
        </p:nvSpPr>
        <p:spPr>
          <a:xfrm>
            <a:off x="7248939" y="117589"/>
            <a:ext cx="35913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كتاب الطالب صفحة 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7B9360-63EC-4417-90C8-83C733252541}"/>
              </a:ext>
            </a:extLst>
          </p:cNvPr>
          <p:cNvSpPr txBox="1"/>
          <p:nvPr/>
        </p:nvSpPr>
        <p:spPr>
          <a:xfrm>
            <a:off x="5453269" y="3046319"/>
            <a:ext cx="19944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16 وحدة طول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562D32-FD3C-4DA7-829D-98EE79774139}"/>
              </a:ext>
            </a:extLst>
          </p:cNvPr>
          <p:cNvSpPr/>
          <p:nvPr/>
        </p:nvSpPr>
        <p:spPr>
          <a:xfrm>
            <a:off x="1626084" y="2445987"/>
            <a:ext cx="1752572" cy="16413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89BD99-E59F-4CF9-BDC6-7F2DDC793577}"/>
              </a:ext>
            </a:extLst>
          </p:cNvPr>
          <p:cNvSpPr/>
          <p:nvPr/>
        </p:nvSpPr>
        <p:spPr>
          <a:xfrm>
            <a:off x="1626083" y="2445986"/>
            <a:ext cx="1752571" cy="1641349"/>
          </a:xfrm>
          <a:prstGeom prst="rect">
            <a:avLst/>
          </a:prstGeom>
          <a:solidFill>
            <a:srgbClr val="FF0000">
              <a:alpha val="28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076A2-A324-4C4D-9230-508E7FCB91D6}"/>
              </a:ext>
            </a:extLst>
          </p:cNvPr>
          <p:cNvSpPr txBox="1"/>
          <p:nvPr/>
        </p:nvSpPr>
        <p:spPr>
          <a:xfrm>
            <a:off x="5453269" y="3637718"/>
            <a:ext cx="19944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25 وحدة طول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B0BA1A-4361-4B36-9445-C43A50DFBD43}"/>
              </a:ext>
            </a:extLst>
          </p:cNvPr>
          <p:cNvSpPr/>
          <p:nvPr/>
        </p:nvSpPr>
        <p:spPr>
          <a:xfrm>
            <a:off x="1626083" y="2445987"/>
            <a:ext cx="2083877" cy="19660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D11DFB-6000-49DE-B54D-9B1ECAEABD82}"/>
              </a:ext>
            </a:extLst>
          </p:cNvPr>
          <p:cNvSpPr/>
          <p:nvPr/>
        </p:nvSpPr>
        <p:spPr>
          <a:xfrm>
            <a:off x="1626083" y="2445986"/>
            <a:ext cx="2083876" cy="1966027"/>
          </a:xfrm>
          <a:prstGeom prst="rect">
            <a:avLst/>
          </a:prstGeom>
          <a:solidFill>
            <a:srgbClr val="FF0000">
              <a:alpha val="28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3AB8D3-6751-4769-AFC5-6CD99099D696}"/>
              </a:ext>
            </a:extLst>
          </p:cNvPr>
          <p:cNvSpPr txBox="1"/>
          <p:nvPr/>
        </p:nvSpPr>
        <p:spPr>
          <a:xfrm>
            <a:off x="5453269" y="4359408"/>
            <a:ext cx="19944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36 وحدة طول</a:t>
            </a:r>
          </a:p>
        </p:txBody>
      </p:sp>
    </p:spTree>
    <p:extLst>
      <p:ext uri="{BB962C8B-B14F-4D97-AF65-F5344CB8AC3E}">
        <p14:creationId xmlns:p14="http://schemas.microsoft.com/office/powerpoint/2010/main" val="237009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3" grpId="0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/>
      <p:bldP spid="27" grpId="0" animBg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8E7BED-0704-487E-8CD2-45A4D944D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09"/>
          <a:stretch/>
        </p:blipFill>
        <p:spPr>
          <a:xfrm>
            <a:off x="1149626" y="1278835"/>
            <a:ext cx="9892748" cy="4784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24AC9C-781B-4A9B-8ECF-1DCD5381D4A4}"/>
              </a:ext>
            </a:extLst>
          </p:cNvPr>
          <p:cNvSpPr txBox="1"/>
          <p:nvPr/>
        </p:nvSpPr>
        <p:spPr>
          <a:xfrm>
            <a:off x="7235686" y="395885"/>
            <a:ext cx="35913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كتاب الطالب صفحة 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66BD0-D4E5-4A38-81DB-3E5ACE31D584}"/>
              </a:ext>
            </a:extLst>
          </p:cNvPr>
          <p:cNvSpPr txBox="1"/>
          <p:nvPr/>
        </p:nvSpPr>
        <p:spPr>
          <a:xfrm>
            <a:off x="8415130" y="4219136"/>
            <a:ext cx="5300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baseline="30000" dirty="0">
                <a:solidFill>
                  <a:srgbClr val="FF0000"/>
                </a:solidFill>
              </a:rPr>
              <a:t>2</a:t>
            </a:r>
            <a:r>
              <a:rPr lang="ar-KW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E35AC7-4D94-4286-8F45-2F3DB56C5F27}"/>
              </a:ext>
            </a:extLst>
          </p:cNvPr>
          <p:cNvSpPr txBox="1"/>
          <p:nvPr/>
        </p:nvSpPr>
        <p:spPr>
          <a:xfrm>
            <a:off x="8448260" y="5067275"/>
            <a:ext cx="5300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83062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5BDB5B-0DCF-409C-BA06-CA7217476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20" t="54686" r="12923" b="38358"/>
          <a:stretch/>
        </p:blipFill>
        <p:spPr>
          <a:xfrm>
            <a:off x="3322057" y="1007165"/>
            <a:ext cx="8200709" cy="8878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C15611-6940-4E06-AFBE-98391BDDCFD6}"/>
              </a:ext>
            </a:extLst>
          </p:cNvPr>
          <p:cNvSpPr txBox="1"/>
          <p:nvPr/>
        </p:nvSpPr>
        <p:spPr>
          <a:xfrm>
            <a:off x="9654209" y="395885"/>
            <a:ext cx="11728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تمـــــــــــــــرن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FED16-427B-4222-B280-E31D6E82A1A0}"/>
              </a:ext>
            </a:extLst>
          </p:cNvPr>
          <p:cNvSpPr txBox="1"/>
          <p:nvPr/>
        </p:nvSpPr>
        <p:spPr>
          <a:xfrm>
            <a:off x="728871" y="395885"/>
            <a:ext cx="31473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كتاب الطالب صفحة 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DF385-9F96-40A1-9779-844E075A40A1}"/>
              </a:ext>
            </a:extLst>
          </p:cNvPr>
          <p:cNvSpPr txBox="1"/>
          <p:nvPr/>
        </p:nvSpPr>
        <p:spPr>
          <a:xfrm>
            <a:off x="4386470" y="2549364"/>
            <a:ext cx="55394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>
                <a:solidFill>
                  <a:srgbClr val="FF0000"/>
                </a:solidFill>
              </a:rPr>
              <a:t>مساحة المربع = طول الضلع × نفسه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98B90-A516-4A26-AC8A-509D0A37BAA9}"/>
              </a:ext>
            </a:extLst>
          </p:cNvPr>
          <p:cNvSpPr txBox="1"/>
          <p:nvPr/>
        </p:nvSpPr>
        <p:spPr>
          <a:xfrm>
            <a:off x="6354416" y="3429000"/>
            <a:ext cx="15372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>
                <a:solidFill>
                  <a:srgbClr val="FF0000"/>
                </a:solidFill>
              </a:rPr>
              <a:t>= 7 ×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DED61E-2CC5-4F80-8B1F-16CE26855B47}"/>
              </a:ext>
            </a:extLst>
          </p:cNvPr>
          <p:cNvSpPr txBox="1"/>
          <p:nvPr/>
        </p:nvSpPr>
        <p:spPr>
          <a:xfrm>
            <a:off x="6354415" y="4308636"/>
            <a:ext cx="15372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>
                <a:solidFill>
                  <a:srgbClr val="FF0000"/>
                </a:solidFill>
              </a:rPr>
              <a:t>= 49 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10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0003CA-4AAF-4DE5-99BD-C45CF20709EC}"/>
              </a:ext>
            </a:extLst>
          </p:cNvPr>
          <p:cNvSpPr txBox="1"/>
          <p:nvPr/>
        </p:nvSpPr>
        <p:spPr>
          <a:xfrm>
            <a:off x="7235686" y="395885"/>
            <a:ext cx="35913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كتاب الطالب صفحة 70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C8D87-DA9E-47C2-B98E-CBCBE214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04" y="1298263"/>
            <a:ext cx="9498391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3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DEAFB-208B-4E73-B39C-59231D775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0" r="12540" b="65720"/>
          <a:stretch/>
        </p:blipFill>
        <p:spPr>
          <a:xfrm>
            <a:off x="828260" y="231145"/>
            <a:ext cx="10455965" cy="2352261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9864269-C024-47ED-BDBC-95739D555C80}"/>
              </a:ext>
            </a:extLst>
          </p:cNvPr>
          <p:cNvSpPr/>
          <p:nvPr/>
        </p:nvSpPr>
        <p:spPr>
          <a:xfrm>
            <a:off x="4342427" y="3246655"/>
            <a:ext cx="3210959" cy="9449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6600" b="1" dirty="0">
                <a:solidFill>
                  <a:srgbClr val="242C43"/>
                </a:solidFill>
                <a:latin typeface="Calibri" panose="020F0502020204030204"/>
                <a:cs typeface="Arial" panose="020B0604020202020204" pitchFamily="34" charset="0"/>
              </a:rPr>
              <a:t>ابدأ</a:t>
            </a:r>
            <a:endParaRPr lang="en-US" sz="6600" b="1" dirty="0">
              <a:solidFill>
                <a:srgbClr val="242C43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7755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refrigerator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952519FB-075E-49BF-9D34-0A15C15F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050" b="74450" l="43750" r="66750">
                        <a14:foregroundMark x1="44900" y1="64950" x2="47050" y2="65200"/>
                        <a14:foregroundMark x1="55100" y1="73500" x2="55800" y2="71000"/>
                        <a14:foregroundMark x1="43800" y1="64050" x2="44600" y2="65350"/>
                        <a14:foregroundMark x1="44950" y1="58650" x2="44800" y2="59600"/>
                        <a14:foregroundMark x1="47100" y1="52050" x2="47300" y2="52550"/>
                        <a14:foregroundMark x1="66750" y1="59950" x2="65100" y2="61400"/>
                        <a14:foregroundMark x1="55100" y1="74450" x2="55650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50000" r="31375" b="24656"/>
          <a:stretch/>
        </p:blipFill>
        <p:spPr>
          <a:xfrm>
            <a:off x="2174423" y="1364383"/>
            <a:ext cx="1728341" cy="1669103"/>
          </a:xfrm>
          <a:prstGeom prst="rect">
            <a:avLst/>
          </a:prstGeom>
        </p:spPr>
      </p:pic>
      <p:pic>
        <p:nvPicPr>
          <p:cNvPr id="29" name="Picture 28" descr="A picture containing refrigerator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F2DCFDD-615A-4997-B13A-065628C0A2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600" b="87800" l="32550" r="49800">
                        <a14:foregroundMark x1="37200" y1="71600" x2="37950" y2="73800"/>
                        <a14:foregroundMark x1="49800" y1="80350" x2="45950" y2="81250"/>
                        <a14:foregroundMark x1="40050" y1="87800" x2="40450" y2="86300"/>
                        <a14:foregroundMark x1="32550" y1="80850" x2="32950" y2="8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70502" r="48539" b="10685"/>
          <a:stretch/>
        </p:blipFill>
        <p:spPr>
          <a:xfrm rot="18009858">
            <a:off x="8979514" y="3379905"/>
            <a:ext cx="1415442" cy="12901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D99989-EFF2-4B06-BC10-B5E5F3B392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13" b="56950" l="31446" r="36055"/>
                    </a14:imgEffect>
                  </a14:imgLayer>
                </a14:imgProps>
              </a:ext>
            </a:extLst>
          </a:blip>
          <a:srcRect l="30870" t="42508" r="63369" b="41445"/>
          <a:stretch/>
        </p:blipFill>
        <p:spPr>
          <a:xfrm>
            <a:off x="2244013" y="1244090"/>
            <a:ext cx="1178052" cy="1844873"/>
          </a:xfrm>
          <a:prstGeom prst="rect">
            <a:avLst/>
          </a:prstGeom>
        </p:spPr>
      </p:pic>
      <p:pic>
        <p:nvPicPr>
          <p:cNvPr id="41" name="Picture 40" descr="A picture containing refrigerato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9A823E8-A450-476B-BDAA-817141E471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50" b="14400" l="8850" r="17400">
                        <a14:foregroundMark x1="17350" y1="8650" x2="17350" y2="9050"/>
                        <a14:foregroundMark x1="17200" y1="10950" x2="17400" y2="11000"/>
                        <a14:foregroundMark x1="14200" y1="14400" x2="14200" y2="13750"/>
                        <a14:foregroundMark x1="16800" y1="6850" x2="16700" y2="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3" t="6099" r="81705" b="84681"/>
          <a:stretch/>
        </p:blipFill>
        <p:spPr>
          <a:xfrm rot="1789845">
            <a:off x="4417331" y="3541012"/>
            <a:ext cx="1666557" cy="14700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9D7631-D17F-486C-96C9-BF6929E1BB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18" b="93182" l="5495" r="89011">
                        <a14:foregroundMark x1="58242" y1="12879" x2="58242" y2="31061"/>
                        <a14:foregroundMark x1="37363" y1="9091" x2="31868" y2="57576"/>
                        <a14:foregroundMark x1="41758" y1="90909" x2="41758" y2="71212"/>
                        <a14:foregroundMark x1="26374" y1="79545" x2="28571" y2="15909"/>
                        <a14:foregroundMark x1="33672" y1="9862" x2="70330" y2="10606"/>
                        <a14:foregroundMark x1="73626" y1="10606" x2="78022" y2="66667"/>
                        <a14:foregroundMark x1="58242" y1="93939" x2="40659" y2="93182"/>
                        <a14:foregroundMark x1="89011" y1="52273" x2="86813" y2="62121"/>
                        <a14:foregroundMark x1="84615" y1="32576" x2="86813" y2="42424"/>
                        <a14:foregroundMark x1="81319" y1="28030" x2="89011" y2="49242"/>
                        <a14:foregroundMark x1="67033" y1="9091" x2="39560" y2="9848"/>
                        <a14:foregroundMark x1="38462" y1="9091" x2="62637" y2="7576"/>
                        <a14:foregroundMark x1="67033" y1="7576" x2="36460" y2="6990"/>
                        <a14:foregroundMark x1="36427" y1="7024" x2="78022" y2="7576"/>
                        <a14:foregroundMark x1="24176" y1="6818" x2="38462" y2="7576"/>
                        <a14:foregroundMark x1="26374" y1="7576" x2="21978" y2="7576"/>
                        <a14:foregroundMark x1="20879" y1="8333" x2="26374" y2="8333"/>
                        <a14:foregroundMark x1="21978" y1="7576" x2="20879" y2="8333"/>
                        <a14:foregroundMark x1="89011" y1="43182" x2="89011" y2="49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50" y="3588755"/>
            <a:ext cx="994572" cy="1442674"/>
          </a:xfrm>
          <a:prstGeom prst="rect">
            <a:avLst/>
          </a:prstGeom>
        </p:spPr>
      </p:pic>
      <p:pic>
        <p:nvPicPr>
          <p:cNvPr id="65" name="Picture 64" descr="A picture containing refrigerato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5B6E8023-2397-45F6-9D69-D1EA050EF2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600" b="87800" l="32550" r="49800">
                        <a14:foregroundMark x1="37200" y1="71600" x2="37950" y2="73800"/>
                        <a14:foregroundMark x1="49800" y1="80350" x2="45950" y2="81250"/>
                        <a14:foregroundMark x1="40050" y1="87800" x2="40450" y2="86300"/>
                        <a14:foregroundMark x1="32550" y1="80850" x2="32950" y2="8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70502" r="48539" b="10685"/>
          <a:stretch/>
        </p:blipFill>
        <p:spPr>
          <a:xfrm rot="20768590">
            <a:off x="8595983" y="985545"/>
            <a:ext cx="1916508" cy="174690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E84123C-B550-4155-B79A-FA44F1A57F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5786" y="781464"/>
            <a:ext cx="1516959" cy="24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3 -0.00023 L -0.00873 -1.85185E-6 C -0.00664 -0.00764 -0.00456 -0.01504 -0.00248 -0.02245 C 0.00039 -0.03333 1.25E-6 -0.04166 0.00794 -0.04745 C 0.01042 -0.04954 0.01354 -0.0493 0.01627 -0.05023 C 0.02252 -0.0493 0.02877 -0.04954 0.03502 -0.04745 C 0.03893 -0.04629 0.04518 -0.0368 0.04752 -0.03356 C 0.05299 -0.0044 0.04544 -0.03889 0.05377 -0.01412 C 0.0556 -0.00879 0.05794 0.00255 0.05794 0.00278 C 0.0569 0.01759 0.06002 0.03287 0.05169 0.04421 C 0.04987 0.04653 0.04752 0.04815 0.04544 0.04977 C 0.04336 0.05093 0.04127 0.05162 0.03919 0.05255 C 0.02539 0.05162 0.01133 0.05209 -0.00248 0.04977 C -0.00508 0.04931 -0.00716 0.04676 -0.00873 0.04421 C -0.01003 0.0419 -0.01055 0.03866 -0.01081 0.03588 C -0.01133 0.03033 -0.01081 0.02477 -0.01081 0.01921 L -0.01081 0.0194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203 L 0.00017 0.01203 C 1.66667E-6 0.0074 0.0026 -0.01968 -0.00504 -0.02778 C -0.0066 -0.0294 -0.00868 -0.0294 -0.01042 -0.0301 C -0.01215 -0.0294 -0.01441 -0.02963 -0.01563 -0.02778 C -0.01702 -0.02616 -0.01649 -0.02292 -0.01736 -0.02084 C -0.01823 -0.01899 -0.01979 -0.01783 -0.02083 -0.01621 C -0.02031 -0.00764 -0.0217 0.00162 -0.0191 0.00949 C -0.01823 0.0125 -0.01458 0.01157 -0.01215 0.01203 C -0.00799 0.0125 -0.00191 0.01203 0.00017 0.01203 Z " pathEditMode="relative" ptsTypes="AAAAAAAA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0347 L 0.00846 0.0037 C 0.00794 -0.00509 0.00872 -0.01389 0.00716 -0.02222 C 0.00677 -0.0243 0.00469 -0.02569 0.00299 -0.02569 L -0.01888 -0.02407 C -0.02344 -0.02199 -0.02357 -0.02315 -0.02591 -0.01667 C -0.02708 -0.01319 -0.02865 -0.00579 -0.02865 -0.00555 C -0.02852 -0.00162 -0.03503 0.03333 -0.02175 0.03449 C -0.01719 0.03495 -0.0125 0.03333 -0.00794 0.03264 C -0.00664 0.03218 -0.00508 0.03218 -0.00378 0.03079 C -0.00261 0.0294 -0.00221 0.02685 -0.00117 0.02546 C 1.04167E-6 0.02384 0.00156 0.02292 0.00299 0.02176 C 0.00351 0.01991 0.00378 0.01806 0.0043 0.0162 C 0.00534 0.01296 0.0082 0.00741 0.00846 0.00347 C 0.00872 0.00046 0.00846 -0.00255 0.00846 -0.00579 L 0.00846 -0.00555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204 L 0.00013 0.01227 C -3.75E-6 0.00741 0.00261 -0.01967 -0.00507 -0.02777 C -0.00664 -0.02939 -0.00872 -0.02939 -0.01041 -0.03009 C -0.01211 -0.02939 -0.01445 -0.02962 -0.01562 -0.02777 C -0.01705 -0.02615 -0.01653 -0.02291 -0.01731 -0.02083 C -0.01823 -0.01898 -0.01979 -0.01782 -0.02083 -0.0162 C -0.02031 -0.00763 -0.02174 0.00163 -0.01914 0.0095 C -0.01823 0.0125 -0.01458 0.01158 -0.01211 0.01204 C -0.00794 0.0125 -0.00195 0.01204 0.00013 0.01204 Z " pathEditMode="relative" rAng="0" ptsTypes="AAAAAAAAAA">
                                      <p:cBhvr>
                                        <p:cTn id="1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pic>
        <p:nvPicPr>
          <p:cNvPr id="5" name="Picture 4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C20E56C1-7652-47A1-B873-25679A26C8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50" b="74450" l="43750" r="66750">
                        <a14:foregroundMark x1="44900" y1="64950" x2="47050" y2="65200"/>
                        <a14:foregroundMark x1="55100" y1="73500" x2="55800" y2="71000"/>
                        <a14:foregroundMark x1="43800" y1="64050" x2="44600" y2="65350"/>
                        <a14:foregroundMark x1="44950" y1="58650" x2="44800" y2="59600"/>
                        <a14:foregroundMark x1="47100" y1="52050" x2="47300" y2="52550"/>
                        <a14:foregroundMark x1="66750" y1="59950" x2="65100" y2="61400"/>
                        <a14:foregroundMark x1="55100" y1="74450" x2="55650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50000" r="31375" b="24656"/>
          <a:stretch/>
        </p:blipFill>
        <p:spPr>
          <a:xfrm>
            <a:off x="2279447" y="3673771"/>
            <a:ext cx="3100943" cy="299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CF5E8-6543-442B-A293-91B41F1529A3}"/>
              </a:ext>
            </a:extLst>
          </p:cNvPr>
          <p:cNvSpPr txBox="1"/>
          <p:nvPr/>
        </p:nvSpPr>
        <p:spPr>
          <a:xfrm>
            <a:off x="2978427" y="1457406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أكملي ما يلي :</a:t>
            </a:r>
          </a:p>
          <a:p>
            <a:pPr algn="ctr" defTabSz="457200" rtl="1"/>
            <a:r>
              <a:rPr lang="ar-KW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(6)</a:t>
            </a:r>
            <a:r>
              <a:rPr lang="ar-KW" sz="5400" b="1" baseline="30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528934" y="3644219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36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30AE74B4-69E2-474E-B6BF-A827DF2CCD5C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731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CF5E8-6543-442B-A293-91B41F1529A3}"/>
              </a:ext>
            </a:extLst>
          </p:cNvPr>
          <p:cNvSpPr txBox="1"/>
          <p:nvPr/>
        </p:nvSpPr>
        <p:spPr>
          <a:xfrm>
            <a:off x="2978427" y="1457406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أكملي ما يلي :</a:t>
            </a:r>
          </a:p>
          <a:p>
            <a:pPr algn="ctr" defTabSz="457200"/>
            <a:r>
              <a:rPr lang="ar-KW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(10)</a:t>
            </a:r>
            <a:r>
              <a:rPr lang="ar-KW" sz="5400" b="1" baseline="30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en-US" sz="5400" b="1" baseline="30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5C39F4FF-98B3-4623-BDE8-1000E30D3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0" b="14400" l="8850" r="17400">
                        <a14:foregroundMark x1="17350" y1="8650" x2="17350" y2="9050"/>
                        <a14:foregroundMark x1="17200" y1="10950" x2="17400" y2="11000"/>
                        <a14:foregroundMark x1="14200" y1="14400" x2="14200" y2="13750"/>
                        <a14:foregroundMark x1="16800" y1="6850" x2="16700" y2="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3" t="6099" r="81705" b="84681"/>
          <a:stretch/>
        </p:blipFill>
        <p:spPr>
          <a:xfrm rot="1789845">
            <a:off x="1369401" y="3702395"/>
            <a:ext cx="3334646" cy="2941488"/>
          </a:xfrm>
          <a:prstGeom prst="rect">
            <a:avLst/>
          </a:prstGeom>
        </p:spPr>
      </p:pic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60F260C8-4056-4C6D-889D-5608F660AD65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344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DE2BE4-4774-A16F-4187-01FA83866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0" t="26809" r="14259" b="35809"/>
          <a:stretch/>
        </p:blipFill>
        <p:spPr>
          <a:xfrm>
            <a:off x="3094382" y="2534478"/>
            <a:ext cx="6003235" cy="17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14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CF5E8-6543-442B-A293-91B41F1529A3}"/>
              </a:ext>
            </a:extLst>
          </p:cNvPr>
          <p:cNvSpPr txBox="1"/>
          <p:nvPr/>
        </p:nvSpPr>
        <p:spPr>
          <a:xfrm>
            <a:off x="2978427" y="1457406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أكملي ما يلي :</a:t>
            </a:r>
          </a:p>
          <a:p>
            <a:pPr algn="ctr" defTabSz="457200"/>
            <a:r>
              <a:rPr lang="ar-KW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(13)</a:t>
            </a:r>
            <a:r>
              <a:rPr lang="ar-KW" sz="5400" b="1" baseline="30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en-US" sz="5400" b="1" baseline="30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169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02CD521D-B181-4265-94A6-546DDB80BE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600" b="87800" l="32550" r="49800">
                        <a14:foregroundMark x1="37200" y1="71600" x2="37950" y2="73800"/>
                        <a14:foregroundMark x1="49800" y1="80350" x2="45950" y2="81250"/>
                        <a14:foregroundMark x1="40050" y1="87800" x2="40450" y2="86300"/>
                        <a14:foregroundMark x1="32550" y1="80850" x2="32950" y2="8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70502" r="48539" b="10685"/>
          <a:stretch/>
        </p:blipFill>
        <p:spPr>
          <a:xfrm rot="18430407">
            <a:off x="6604094" y="3166214"/>
            <a:ext cx="3821361" cy="3483183"/>
          </a:xfrm>
          <a:prstGeom prst="rect">
            <a:avLst/>
          </a:prstGeom>
        </p:spPr>
      </p:pic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10472609-4FF8-4E3C-B80B-F462BB08C0FD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0611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8E0BF2-9EBB-4464-B65E-965754BEC085}"/>
              </a:ext>
            </a:extLst>
          </p:cNvPr>
          <p:cNvSpPr txBox="1"/>
          <p:nvPr/>
        </p:nvSpPr>
        <p:spPr>
          <a:xfrm>
            <a:off x="1596888" y="410484"/>
            <a:ext cx="1022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/>
            <a:r>
              <a:rPr lang="ar-KW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أوجدي الجذر التربيعي للعدد 81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E7A03-77BE-44AD-9DF0-300B8EBA1D62}"/>
              </a:ext>
            </a:extLst>
          </p:cNvPr>
          <p:cNvSpPr txBox="1"/>
          <p:nvPr/>
        </p:nvSpPr>
        <p:spPr>
          <a:xfrm>
            <a:off x="4459056" y="2137463"/>
            <a:ext cx="3747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/>
            <a:r>
              <a:rPr lang="ar-KW" sz="54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81 = 9 ×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11A40-026A-4B2E-A655-A7E7DFCEE3F7}"/>
              </a:ext>
            </a:extLst>
          </p:cNvPr>
          <p:cNvSpPr txBox="1"/>
          <p:nvPr/>
        </p:nvSpPr>
        <p:spPr>
          <a:xfrm>
            <a:off x="4904507" y="3462617"/>
            <a:ext cx="3301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/>
            <a:r>
              <a:rPr lang="ar-KW" sz="54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81 = (9)</a:t>
            </a:r>
            <a:r>
              <a:rPr lang="ar-KW" sz="54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A80545-211C-48A2-821B-A560C29E7B07}"/>
              </a:ext>
            </a:extLst>
          </p:cNvPr>
          <p:cNvGrpSpPr/>
          <p:nvPr/>
        </p:nvGrpSpPr>
        <p:grpSpPr>
          <a:xfrm>
            <a:off x="4904507" y="4787772"/>
            <a:ext cx="3640735" cy="1464741"/>
            <a:chOff x="4904507" y="4787772"/>
            <a:chExt cx="3640735" cy="146474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DF39D4F-7089-4255-8DB5-F4046241D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301"/>
            <a:stretch/>
          </p:blipFill>
          <p:spPr>
            <a:xfrm>
              <a:off x="4904507" y="4787772"/>
              <a:ext cx="3640735" cy="146474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E481B59-CDA5-4D37-A93E-BE9514FFED85}"/>
                </a:ext>
              </a:extLst>
            </p:cNvPr>
            <p:cNvSpPr/>
            <p:nvPr/>
          </p:nvSpPr>
          <p:spPr>
            <a:xfrm>
              <a:off x="5367130" y="5055705"/>
              <a:ext cx="1188329" cy="815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5EB098-D426-4759-B19B-60F044DF2A5F}"/>
                </a:ext>
              </a:extLst>
            </p:cNvPr>
            <p:cNvSpPr txBox="1"/>
            <p:nvPr/>
          </p:nvSpPr>
          <p:spPr>
            <a:xfrm>
              <a:off x="5308023" y="4863044"/>
              <a:ext cx="1306542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72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1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192697-F46B-43DB-A808-82769326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6986"/>
            <a:ext cx="12192000" cy="3524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A87689-D5B5-4BB6-90CD-3699D954CC7D}"/>
              </a:ext>
            </a:extLst>
          </p:cNvPr>
          <p:cNvSpPr txBox="1"/>
          <p:nvPr/>
        </p:nvSpPr>
        <p:spPr>
          <a:xfrm>
            <a:off x="7235686" y="395885"/>
            <a:ext cx="35913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كتاب الطالب صفحة  72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AA989-3C70-49FB-8E47-EDC02B9E78ED}"/>
              </a:ext>
            </a:extLst>
          </p:cNvPr>
          <p:cNvSpPr txBox="1"/>
          <p:nvPr/>
        </p:nvSpPr>
        <p:spPr>
          <a:xfrm>
            <a:off x="7123042" y="4141304"/>
            <a:ext cx="62285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BB7E1-8ADA-48AF-A8B0-A6149D51317B}"/>
              </a:ext>
            </a:extLst>
          </p:cNvPr>
          <p:cNvSpPr txBox="1"/>
          <p:nvPr/>
        </p:nvSpPr>
        <p:spPr>
          <a:xfrm>
            <a:off x="4220816" y="4141303"/>
            <a:ext cx="62285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802FB4-873D-4DCB-9414-073A6F6D0EAB}"/>
              </a:ext>
            </a:extLst>
          </p:cNvPr>
          <p:cNvSpPr txBox="1"/>
          <p:nvPr/>
        </p:nvSpPr>
        <p:spPr>
          <a:xfrm>
            <a:off x="616224" y="4055163"/>
            <a:ext cx="7686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546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2FCC53-7EEA-4F8E-9768-3751175F9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649"/>
          <a:stretch/>
        </p:blipFill>
        <p:spPr>
          <a:xfrm>
            <a:off x="0" y="1658021"/>
            <a:ext cx="12192000" cy="3541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D0648-DECE-4574-B07C-0C100AE59C80}"/>
              </a:ext>
            </a:extLst>
          </p:cNvPr>
          <p:cNvSpPr txBox="1"/>
          <p:nvPr/>
        </p:nvSpPr>
        <p:spPr>
          <a:xfrm>
            <a:off x="7235686" y="395885"/>
            <a:ext cx="35913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كتاب الطالب صفحة  71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6C813B-CEC5-4E53-880F-AA140F77D8BC}"/>
              </a:ext>
            </a:extLst>
          </p:cNvPr>
          <p:cNvGrpSpPr/>
          <p:nvPr/>
        </p:nvGrpSpPr>
        <p:grpSpPr>
          <a:xfrm>
            <a:off x="6440557" y="3525078"/>
            <a:ext cx="834887" cy="646331"/>
            <a:chOff x="6440557" y="3525078"/>
            <a:chExt cx="834887" cy="64633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59FB8B-843E-4C29-A944-8308335BAA60}"/>
                </a:ext>
              </a:extLst>
            </p:cNvPr>
            <p:cNvCxnSpPr/>
            <p:nvPr/>
          </p:nvCxnSpPr>
          <p:spPr>
            <a:xfrm>
              <a:off x="6440557" y="3525078"/>
              <a:ext cx="6626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EFCF46-C0D8-4AAB-8921-7CD61C900787}"/>
                </a:ext>
              </a:extLst>
            </p:cNvPr>
            <p:cNvCxnSpPr/>
            <p:nvPr/>
          </p:nvCxnSpPr>
          <p:spPr>
            <a:xfrm>
              <a:off x="7089913" y="3525078"/>
              <a:ext cx="119269" cy="4108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F3E64F-58BF-4773-AB87-88A453DCF0F6}"/>
                </a:ext>
              </a:extLst>
            </p:cNvPr>
            <p:cNvCxnSpPr/>
            <p:nvPr/>
          </p:nvCxnSpPr>
          <p:spPr>
            <a:xfrm flipV="1">
              <a:off x="7209182" y="3796748"/>
              <a:ext cx="66262" cy="1457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77BAE-6747-40E3-BADA-91E67D7037F5}"/>
                </a:ext>
              </a:extLst>
            </p:cNvPr>
            <p:cNvSpPr txBox="1"/>
            <p:nvPr/>
          </p:nvSpPr>
          <p:spPr>
            <a:xfrm>
              <a:off x="6500191" y="3525078"/>
              <a:ext cx="53008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KW" sz="36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2092AF3-767F-4827-8470-3B77EF518922}"/>
              </a:ext>
            </a:extLst>
          </p:cNvPr>
          <p:cNvSpPr txBox="1"/>
          <p:nvPr/>
        </p:nvSpPr>
        <p:spPr>
          <a:xfrm>
            <a:off x="5112026" y="4252446"/>
            <a:ext cx="26570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3 وحدات مربعة</a:t>
            </a:r>
          </a:p>
        </p:txBody>
      </p:sp>
    </p:spTree>
    <p:extLst>
      <p:ext uri="{BB962C8B-B14F-4D97-AF65-F5344CB8AC3E}">
        <p14:creationId xmlns:p14="http://schemas.microsoft.com/office/powerpoint/2010/main" val="13803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2FCC53-7EEA-4F8E-9768-3751175F9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93" t="60122" r="1793" b="1151"/>
          <a:stretch/>
        </p:blipFill>
        <p:spPr>
          <a:xfrm>
            <a:off x="0" y="2253619"/>
            <a:ext cx="12192000" cy="2350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D0648-DECE-4574-B07C-0C100AE59C80}"/>
              </a:ext>
            </a:extLst>
          </p:cNvPr>
          <p:cNvSpPr txBox="1"/>
          <p:nvPr/>
        </p:nvSpPr>
        <p:spPr>
          <a:xfrm>
            <a:off x="7235686" y="395885"/>
            <a:ext cx="35913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كتاب الطالب صفحة  71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6C813B-CEC5-4E53-880F-AA140F77D8BC}"/>
              </a:ext>
            </a:extLst>
          </p:cNvPr>
          <p:cNvGrpSpPr/>
          <p:nvPr/>
        </p:nvGrpSpPr>
        <p:grpSpPr>
          <a:xfrm>
            <a:off x="6440557" y="3055376"/>
            <a:ext cx="834887" cy="646331"/>
            <a:chOff x="6440557" y="3525078"/>
            <a:chExt cx="834887" cy="64633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59FB8B-843E-4C29-A944-8308335BAA60}"/>
                </a:ext>
              </a:extLst>
            </p:cNvPr>
            <p:cNvCxnSpPr/>
            <p:nvPr/>
          </p:nvCxnSpPr>
          <p:spPr>
            <a:xfrm>
              <a:off x="6440557" y="3525078"/>
              <a:ext cx="6626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EFCF46-C0D8-4AAB-8921-7CD61C900787}"/>
                </a:ext>
              </a:extLst>
            </p:cNvPr>
            <p:cNvCxnSpPr/>
            <p:nvPr/>
          </p:nvCxnSpPr>
          <p:spPr>
            <a:xfrm>
              <a:off x="7089913" y="3525078"/>
              <a:ext cx="119269" cy="4108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F3E64F-58BF-4773-AB87-88A453DCF0F6}"/>
                </a:ext>
              </a:extLst>
            </p:cNvPr>
            <p:cNvCxnSpPr/>
            <p:nvPr/>
          </p:nvCxnSpPr>
          <p:spPr>
            <a:xfrm flipV="1">
              <a:off x="7209182" y="3796748"/>
              <a:ext cx="66262" cy="1457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77BAE-6747-40E3-BADA-91E67D7037F5}"/>
                </a:ext>
              </a:extLst>
            </p:cNvPr>
            <p:cNvSpPr txBox="1"/>
            <p:nvPr/>
          </p:nvSpPr>
          <p:spPr>
            <a:xfrm>
              <a:off x="6440557" y="3525078"/>
              <a:ext cx="589721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KW" sz="3600" b="1" dirty="0">
                  <a:solidFill>
                    <a:srgbClr val="FF0000"/>
                  </a:solidFill>
                </a:rPr>
                <a:t>25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2092AF3-767F-4827-8470-3B77EF518922}"/>
              </a:ext>
            </a:extLst>
          </p:cNvPr>
          <p:cNvSpPr txBox="1"/>
          <p:nvPr/>
        </p:nvSpPr>
        <p:spPr>
          <a:xfrm>
            <a:off x="5112026" y="3782744"/>
            <a:ext cx="26570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5 وحدات مربعة</a:t>
            </a:r>
          </a:p>
        </p:txBody>
      </p:sp>
    </p:spTree>
    <p:extLst>
      <p:ext uri="{BB962C8B-B14F-4D97-AF65-F5344CB8AC3E}">
        <p14:creationId xmlns:p14="http://schemas.microsoft.com/office/powerpoint/2010/main" val="85044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768DDC-BAD3-4CF3-A3EA-1A921049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868017"/>
            <a:ext cx="11363325" cy="5556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43F8CF-8B1D-4E64-BD75-470F829D8EA8}"/>
              </a:ext>
            </a:extLst>
          </p:cNvPr>
          <p:cNvSpPr txBox="1"/>
          <p:nvPr/>
        </p:nvSpPr>
        <p:spPr>
          <a:xfrm>
            <a:off x="7235686" y="197102"/>
            <a:ext cx="35913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كتاب الطالب صفحة  73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046B9-FB52-435C-A12D-A275ED515EAD}"/>
              </a:ext>
            </a:extLst>
          </p:cNvPr>
          <p:cNvSpPr txBox="1"/>
          <p:nvPr/>
        </p:nvSpPr>
        <p:spPr>
          <a:xfrm>
            <a:off x="7368207" y="3803374"/>
            <a:ext cx="62285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53C9C2-E733-4B0A-9B6D-66B97242B102}"/>
              </a:ext>
            </a:extLst>
          </p:cNvPr>
          <p:cNvSpPr txBox="1"/>
          <p:nvPr/>
        </p:nvSpPr>
        <p:spPr>
          <a:xfrm>
            <a:off x="5459896" y="3786233"/>
            <a:ext cx="72886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3B72A-1FAF-4808-971A-904BD9CCD9EB}"/>
              </a:ext>
            </a:extLst>
          </p:cNvPr>
          <p:cNvSpPr txBox="1"/>
          <p:nvPr/>
        </p:nvSpPr>
        <p:spPr>
          <a:xfrm>
            <a:off x="8832577" y="4642582"/>
            <a:ext cx="72886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6F0D48-AB37-4AC2-8F54-B291579AB0F8}"/>
              </a:ext>
            </a:extLst>
          </p:cNvPr>
          <p:cNvSpPr txBox="1"/>
          <p:nvPr/>
        </p:nvSpPr>
        <p:spPr>
          <a:xfrm>
            <a:off x="6871251" y="4698494"/>
            <a:ext cx="72886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2887D-7165-4B3E-81FD-4BFCFACA3DBE}"/>
              </a:ext>
            </a:extLst>
          </p:cNvPr>
          <p:cNvSpPr txBox="1"/>
          <p:nvPr/>
        </p:nvSpPr>
        <p:spPr>
          <a:xfrm>
            <a:off x="8832577" y="5506710"/>
            <a:ext cx="72886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126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90B5A3-21FE-4487-99C6-50AC8972D738}"/>
              </a:ext>
            </a:extLst>
          </p:cNvPr>
          <p:cNvSpPr/>
          <p:nvPr/>
        </p:nvSpPr>
        <p:spPr>
          <a:xfrm>
            <a:off x="2759765" y="1192094"/>
            <a:ext cx="6804991" cy="36443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600" b="1" dirty="0"/>
              <a:t>36 – 2 + 22 =</a:t>
            </a:r>
          </a:p>
          <a:p>
            <a:pPr algn="ctr"/>
            <a:r>
              <a:rPr lang="ar-KW" sz="6600" b="1" dirty="0"/>
              <a:t>34 + 22 = 56</a:t>
            </a:r>
          </a:p>
        </p:txBody>
      </p:sp>
      <p:pic>
        <p:nvPicPr>
          <p:cNvPr id="6" name="Graphic 5" descr="Waning Crescent Moon outline">
            <a:extLst>
              <a:ext uri="{FF2B5EF4-FFF2-40B4-BE49-F238E27FC236}">
                <a16:creationId xmlns:a16="http://schemas.microsoft.com/office/drawing/2014/main" id="{507CA2CB-3AD4-4545-9525-0F03C8997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131" y="3253408"/>
            <a:ext cx="3293165" cy="32931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72603E-9D1C-462F-BE2F-EBE35A2F1A7A}"/>
              </a:ext>
            </a:extLst>
          </p:cNvPr>
          <p:cNvGrpSpPr/>
          <p:nvPr/>
        </p:nvGrpSpPr>
        <p:grpSpPr>
          <a:xfrm>
            <a:off x="2759765" y="1606826"/>
            <a:ext cx="6804991" cy="3644348"/>
            <a:chOff x="2759765" y="1606826"/>
            <a:chExt cx="6804991" cy="36443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35CFF43-9058-4A4A-88C2-BF1CF0067EE1}"/>
                </a:ext>
              </a:extLst>
            </p:cNvPr>
            <p:cNvSpPr/>
            <p:nvPr/>
          </p:nvSpPr>
          <p:spPr>
            <a:xfrm>
              <a:off x="2759765" y="1606826"/>
              <a:ext cx="6804991" cy="36443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939B52-742C-49AE-823D-17B5F72A4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8975" y="2085975"/>
              <a:ext cx="5734050" cy="2686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3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90B5A3-21FE-4487-99C6-50AC8972D738}"/>
              </a:ext>
            </a:extLst>
          </p:cNvPr>
          <p:cNvSpPr/>
          <p:nvPr/>
        </p:nvSpPr>
        <p:spPr>
          <a:xfrm>
            <a:off x="2759764" y="1255642"/>
            <a:ext cx="6804991" cy="36443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600" b="1" dirty="0"/>
              <a:t>246 + 100 - 4 =</a:t>
            </a:r>
          </a:p>
          <a:p>
            <a:pPr algn="ctr"/>
            <a:r>
              <a:rPr lang="ar-KW" sz="6600" b="1" dirty="0"/>
              <a:t>346 - 4 = 342</a:t>
            </a:r>
          </a:p>
        </p:txBody>
      </p:sp>
      <p:pic>
        <p:nvPicPr>
          <p:cNvPr id="6" name="Graphic 5" descr="Waning Crescent Moon outline">
            <a:extLst>
              <a:ext uri="{FF2B5EF4-FFF2-40B4-BE49-F238E27FC236}">
                <a16:creationId xmlns:a16="http://schemas.microsoft.com/office/drawing/2014/main" id="{507CA2CB-3AD4-4545-9525-0F03C8997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131" y="3253408"/>
            <a:ext cx="3293165" cy="32931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754B61-9F1A-47FD-BE30-0488CC7A41EA}"/>
              </a:ext>
            </a:extLst>
          </p:cNvPr>
          <p:cNvGrpSpPr/>
          <p:nvPr/>
        </p:nvGrpSpPr>
        <p:grpSpPr>
          <a:xfrm>
            <a:off x="2759765" y="1606826"/>
            <a:ext cx="6804991" cy="3644348"/>
            <a:chOff x="2759765" y="1606826"/>
            <a:chExt cx="6804991" cy="36443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35CFF43-9058-4A4A-88C2-BF1CF0067EE1}"/>
                </a:ext>
              </a:extLst>
            </p:cNvPr>
            <p:cNvSpPr/>
            <p:nvPr/>
          </p:nvSpPr>
          <p:spPr>
            <a:xfrm>
              <a:off x="2759765" y="1606826"/>
              <a:ext cx="6804991" cy="36443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6D5068-4121-470B-BB14-F4D9581FE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9141" y="2276756"/>
              <a:ext cx="5413717" cy="2304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23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14A1-1355-4B34-81DD-D0220E68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KW" sz="6000" i="0" dirty="0"/>
              <a:t>التقييم المختصر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215499-AA6B-40C6-B1BE-42E3F1271B6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9728" y="4029168"/>
            <a:ext cx="10432855" cy="1324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48947AF-57D7-4CC5-8D55-EB07BC9D8EE3}"/>
              </a:ext>
            </a:extLst>
          </p:cNvPr>
          <p:cNvSpPr/>
          <p:nvPr/>
        </p:nvSpPr>
        <p:spPr>
          <a:xfrm>
            <a:off x="2358887" y="4642047"/>
            <a:ext cx="499796" cy="49979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06E6F-22CB-4904-8FA9-73A2674DC4F9}"/>
              </a:ext>
            </a:extLst>
          </p:cNvPr>
          <p:cNvSpPr txBox="1"/>
          <p:nvPr/>
        </p:nvSpPr>
        <p:spPr>
          <a:xfrm>
            <a:off x="8275981" y="144093"/>
            <a:ext cx="35913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كتاب الطالب صفحة  93 </a:t>
            </a:r>
          </a:p>
        </p:txBody>
      </p:sp>
    </p:spTree>
    <p:extLst>
      <p:ext uri="{BB962C8B-B14F-4D97-AF65-F5344CB8AC3E}">
        <p14:creationId xmlns:p14="http://schemas.microsoft.com/office/powerpoint/2010/main" val="326183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7AA3-CCD6-4608-A09E-D1A728B6E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KW" sz="6000" b="1" i="0" dirty="0"/>
              <a:t>الخاتمـــــــــــــــــــــــــــة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88BBC5-3D1A-4A02-85B9-B16EBF620F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80313" y="606771"/>
            <a:ext cx="5592418" cy="5432425"/>
          </a:xfrm>
        </p:spPr>
        <p:txBody>
          <a:bodyPr>
            <a:normAutofit/>
          </a:bodyPr>
          <a:lstStyle/>
          <a:p>
            <a:pPr algn="ctr"/>
            <a:r>
              <a:rPr lang="ar-K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تعلمنـــــــــــــــــــــــــــــــــــــــا اليـــــــــــــــــــــــوم ؟</a:t>
            </a:r>
          </a:p>
        </p:txBody>
      </p:sp>
    </p:spTree>
    <p:extLst>
      <p:ext uri="{BB962C8B-B14F-4D97-AF65-F5344CB8AC3E}">
        <p14:creationId xmlns:p14="http://schemas.microsoft.com/office/powerpoint/2010/main" val="1937862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32D7D-248A-4F30-8C57-37836C19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" y="0"/>
            <a:ext cx="12168188" cy="6858000"/>
          </a:xfrm>
          <a:prstGeom prst="rect">
            <a:avLst/>
          </a:prstGeom>
        </p:spPr>
      </p:pic>
      <p:sp>
        <p:nvSpPr>
          <p:cNvPr id="30" name="Google Shape;4650;p50">
            <a:extLst>
              <a:ext uri="{FF2B5EF4-FFF2-40B4-BE49-F238E27FC236}">
                <a16:creationId xmlns:a16="http://schemas.microsoft.com/office/drawing/2014/main" id="{D7CE54E0-0F66-4F66-AC48-CC7FAE192A6D}"/>
              </a:ext>
            </a:extLst>
          </p:cNvPr>
          <p:cNvSpPr/>
          <p:nvPr/>
        </p:nvSpPr>
        <p:spPr>
          <a:xfrm>
            <a:off x="249383" y="120219"/>
            <a:ext cx="4663928" cy="213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الصديقان في رحلة صيد لنساعدهما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في صيد الأسماك بالإجابة على الأسئلة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1" name="Google Shape;4669;p50">
            <a:extLst>
              <a:ext uri="{FF2B5EF4-FFF2-40B4-BE49-F238E27FC236}">
                <a16:creationId xmlns:a16="http://schemas.microsoft.com/office/drawing/2014/main" id="{CDAD6480-A0FC-4CAB-BC88-3E73EBFD5143}"/>
              </a:ext>
            </a:extLst>
          </p:cNvPr>
          <p:cNvSpPr/>
          <p:nvPr/>
        </p:nvSpPr>
        <p:spPr>
          <a:xfrm rot="21173965">
            <a:off x="-999" y="10224"/>
            <a:ext cx="1012539" cy="87498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4670;p50">
            <a:extLst>
              <a:ext uri="{FF2B5EF4-FFF2-40B4-BE49-F238E27FC236}">
                <a16:creationId xmlns:a16="http://schemas.microsoft.com/office/drawing/2014/main" id="{D6A9EB17-0A80-4E37-ACB3-40B3A7DD92DB}"/>
              </a:ext>
            </a:extLst>
          </p:cNvPr>
          <p:cNvSpPr/>
          <p:nvPr/>
        </p:nvSpPr>
        <p:spPr>
          <a:xfrm rot="4539555">
            <a:off x="4142744" y="-80219"/>
            <a:ext cx="1039003" cy="95902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76707-0734-4F8E-A2BC-DF7E16E8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577" y="193251"/>
            <a:ext cx="280440" cy="4273666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6" action="ppaction://hlinksldjump"/>
            <a:extLst>
              <a:ext uri="{FF2B5EF4-FFF2-40B4-BE49-F238E27FC236}">
                <a16:creationId xmlns:a16="http://schemas.microsoft.com/office/drawing/2014/main" id="{DD8D5FA5-0A12-428E-AF5D-CE7ED2200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65" y="2382943"/>
            <a:ext cx="1942645" cy="19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سمكة ملونة كرتون">
            <a:hlinkClick r:id="rId8" action="ppaction://hlinksldjump"/>
            <a:extLst>
              <a:ext uri="{FF2B5EF4-FFF2-40B4-BE49-F238E27FC236}">
                <a16:creationId xmlns:a16="http://schemas.microsoft.com/office/drawing/2014/main" id="{61904EC5-8175-407E-8509-78A67944CD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12" y="5083844"/>
            <a:ext cx="1627645" cy="11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ute Fish Sticker by Marie Boiseau for iOS &amp;amp; Android | GIPHY">
            <a:hlinkClick r:id="rId10" action="ppaction://hlinksldjump"/>
            <a:extLst>
              <a:ext uri="{FF2B5EF4-FFF2-40B4-BE49-F238E27FC236}">
                <a16:creationId xmlns:a16="http://schemas.microsoft.com/office/drawing/2014/main" id="{0FAB9D9D-D0E5-43B4-8FB7-02A8BCC8F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80" y="3389410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2018 New Jersey Freshwater Fishing Digest - CNBNews">
            <a:hlinkClick r:id="rId12" action="ppaction://hlinksldjump"/>
            <a:extLst>
              <a:ext uri="{FF2B5EF4-FFF2-40B4-BE49-F238E27FC236}">
                <a16:creationId xmlns:a16="http://schemas.microsoft.com/office/drawing/2014/main" id="{C85A3569-28CC-4664-8162-EF5A78B069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06" y="2458304"/>
            <a:ext cx="16573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حكم من الواقع">
            <a:hlinkClick r:id="rId14" action="ppaction://hlinksldjump"/>
            <a:extLst>
              <a:ext uri="{FF2B5EF4-FFF2-40B4-BE49-F238E27FC236}">
                <a16:creationId xmlns:a16="http://schemas.microsoft.com/office/drawing/2014/main" id="{E787B7A5-58DD-4B61-AA32-850C907BE4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35" y="4917968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ixkit-sea-waves-on-a-rocky-shore-1190">
            <a:hlinkClick r:id="" action="ppaction://media"/>
            <a:extLst>
              <a:ext uri="{FF2B5EF4-FFF2-40B4-BE49-F238E27FC236}">
                <a16:creationId xmlns:a16="http://schemas.microsoft.com/office/drawing/2014/main" id="{18F6F5A2-FEA3-483E-939D-8D8BFD8B1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07906" y="7373952"/>
            <a:ext cx="406400" cy="406400"/>
          </a:xfrm>
          <a:prstGeom prst="rect">
            <a:avLst/>
          </a:prstGeom>
        </p:spPr>
      </p:pic>
      <p:pic>
        <p:nvPicPr>
          <p:cNvPr id="1026" name="Picture 2" descr="Texas Cichlid Fish | FJ Items Database Wiki | Fandom">
            <a:hlinkClick r:id="rId17" action="ppaction://hlinksldjump"/>
            <a:extLst>
              <a:ext uri="{FF2B5EF4-FFF2-40B4-BE49-F238E27FC236}">
                <a16:creationId xmlns:a16="http://schemas.microsoft.com/office/drawing/2014/main" id="{964473C7-2D4F-4989-8972-D6868D68D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99" y="3870218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21" repeatCount="10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9 0.00857 L -0.04089 0.0088 C -0.0474 0.00232 -0.06094 -0.01204 -0.06823 -0.01667 C -0.07136 -0.01852 -0.08008 -0.02014 -0.08373 -0.02037 C -0.08555 -0.01991 -0.08737 -0.01898 -0.0892 -0.01806 C -0.08985 -0.01759 -0.09102 -0.01782 -0.09128 -0.01667 C -0.09245 -0.01319 -0.09284 -0.00856 -0.09349 -0.00463 C -0.09466 0.00324 -0.09584 0.01134 -0.09701 0.01944 C -0.0974 0.02269 -0.0974 0.02685 -0.09831 0.02986 C -0.10078 0.03866 -0.10456 0.03796 -0.10951 0.03935 C -0.1125 0.04005 -0.1155 0.04028 -0.11862 0.04028 L -0.13386 0.03519 C -0.1349 0.03472 -0.13633 0.03218 -0.13672 0.0338 C -0.13841 0.04074 -0.13789 0.04884 -0.1388 0.05648 C -0.13933 0.06065 -0.14024 0.06435 -0.14102 0.06829 C -0.15573 0.0662 -0.16146 0.05903 -0.17305 0.08056 C -0.17539 0.08472 -0.17513 0.09213 -0.17656 0.09769 C -0.17709 0.09977 -0.17761 0.10208 -0.17865 0.10278 C -0.1806 0.1044 -0.18281 0.1037 -0.1849 0.10417 C -0.18998 0.1037 -0.19518 0.10185 -0.20039 0.10278 C -0.22292 0.10741 -0.20417 0.10694 -0.21784 0.11759 C -0.21979 0.11921 -0.22201 0.11852 -0.22409 0.11898 C -0.22943 0.11829 -0.24545 0.11597 -0.2513 0.11898 C -0.25378 0.12014 -0.25547 0.12431 -0.25768 0.12685 C -0.25821 0.12755 -0.25899 0.12801 -0.25964 0.12801 C -0.26198 0.12917 -0.26433 0.12986 -0.26667 0.13079 C -0.26901 0.13495 -0.26992 0.13773 -0.27292 0.14028 C -0.27409 0.14097 -0.27526 0.1412 -0.27643 0.14167 C -0.27956 0.1412 -0.28255 0.14074 -0.28555 0.14028 C -0.28698 0.13982 -0.28867 0.14074 -0.28985 0.13889 C -0.29037 0.13773 -0.28763 0.13611 -0.28763 0.13634 L -0.28763 0.13611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63 0.13611 L -0.29896 -0.3627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02245 L -0.04804 0.02245 C -0.05846 0.01921 -0.06953 0.0206 -0.07903 0.01273 C -0.08424 0.00833 -0.08619 -0.00324 -0.08906 -0.01204 C -0.1039 -0.05718 -0.08958 -0.02407 -0.0983 -0.04375 C -0.10091 -0.0419 -0.10364 -0.04028 -0.10612 -0.03819 C -0.1125 -0.03287 -0.10807 -0.03264 -0.1177 -0.03009 C -0.12174 -0.02894 -0.12591 -0.02917 -0.13007 -0.0287 C -0.14934 -0.04583 -0.12513 -0.02477 -0.14713 -0.04236 C -0.15781 -0.05116 -0.15104 -0.04838 -0.16015 -0.05069 C -0.16158 -0.0463 -0.16393 -0.03171 -0.16953 -0.03542 C -0.17669 -0.04028 -0.17877 -0.04838 -0.18424 -0.05486 C -0.18658 -0.05764 -0.19218 -0.06296 -0.19505 -0.06435 C -0.19778 -0.06574 -0.20065 -0.0662 -0.20351 -0.06713 C -0.20638 -0.06991 -0.20924 -0.07245 -0.21198 -0.07546 C -0.21289 -0.07616 -0.21367 -0.07708 -0.21432 -0.07824 C -0.21497 -0.0794 -0.21497 -0.08171 -0.21588 -0.08241 C -0.21783 -0.08357 -0.22005 -0.08333 -0.222 -0.08357 L -0.222 -0.08357 L -0.222 -0.08357 " pathEditMode="relative" ptsTypes="AAAAAAAAAAAAAAAAAAAA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91 -0.0919 L -0.23424 -0.586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091 -0.01389 -0.00247 -0.02732 -0.00247 -0.04074 C -0.00247 -0.06528 -0.00091 -0.08195 0.0017 -0.10394 C -0.00091 -0.10579 -0.00338 -0.10764 -0.00507 -0.10949 C -0.01367 -0.11736 -0.00703 -0.1132 -0.01471 -0.11736 C -0.0151 -0.11921 -0.01614 -0.12107 -0.01601 -0.12315 C -0.01315 -0.13727 -0.00885 -0.14421 -0.00247 -0.15671 C -0.00403 -0.15833 -0.0082 -0.16366 -0.00924 -0.16458 C -0.01132 -0.16597 -0.0138 -0.1669 -0.01601 -0.16806 C -0.01653 -0.16852 -0.02161 -0.17454 -0.02252 -0.17593 C -0.02552 -0.18195 -0.02148 -0.18333 -0.02799 -0.19051 C -0.02903 -0.19236 -0.03229 -0.19213 -0.03437 -0.19282 C -0.03828 -0.19745 -0.03997 -0.19861 -0.03997 -0.20625 C -0.03997 -0.21065 -0.03658 -0.21458 -0.03724 -0.21898 C -0.03724 -0.22014 -0.03997 -0.21759 -0.04075 -0.21667 L -0.04075 -0.21551 L -0.04075 -0.21528 " pathEditMode="relative" rAng="0" ptsTypes="AAAAAAAAAAAAAAAA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-0.21528 L -0.03438 -0.7113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2 0.00555 L 0.04102 0.00601 C 0.04649 -0.01181 0.04584 -0.00926 0.05287 -0.03681 C 0.05404 -0.04167 0.05521 -0.05278 0.0586 -0.0551 C 0.06094 -0.05672 0.06354 -0.05695 0.06602 -0.05787 C 0.07188 -0.0625 0.07969 -0.06135 0.08373 -0.07199 C 0.08802 -0.08334 0.08229 -0.10834 0.08815 -0.11574 C 0.08959 -0.1176 0.09102 -0.11991 0.09245 -0.1213 C 0.10313 -0.13079 0.11146 -0.12963 0.12396 -0.13264 C 0.1263 -0.13635 0.12904 -0.13912 0.13099 -0.14399 C 0.13281 -0.14862 0.13334 -0.15602 0.13529 -0.16088 C 0.13854 -0.16806 0.14141 -0.16806 0.14544 -0.16945 C 0.15091 -0.17662 0.14636 -0.16991 0.15169 -0.18056 C 0.15274 -0.18264 0.15352 -0.18542 0.15482 -0.18612 C 0.15742 -0.18774 0.16029 -0.18612 0.16315 -0.18612 L 0.16315 -0.18588 " pathEditMode="relative" rAng="0" ptsTypes="AAAAAAAAAAAAAA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15 -0.18588 L 0.2013 -0.6951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8 0.03195 L 0.03698 0.03195 C 0.03971 0.02269 0.04245 0.01343 0.04544 0.0044 C 0.04609 0.00232 0.04674 0.00023 0.04779 -0.00116 C 0.04909 -0.00301 0.05078 -0.0044 0.05234 -0.00532 C 0.05495 -0.00671 0.05755 -0.00741 0.06016 -0.0081 C 0.06289 -0.0088 0.06575 -0.00903 0.06862 -0.00949 C 0.072 -0.00625 0.07552 -0.0037 0.07865 0.00023 C 0.08099 0.00324 0.08268 0.00764 0.0849 0.01111 C 0.08555 0.01227 0.08633 0.01343 0.08711 0.01389 C 0.08919 0.01505 0.09128 0.01482 0.09336 0.01528 C 0.09453 0.01296 0.1013 -0.00139 0.10338 -0.00393 C 0.10677 -0.00787 0.10977 -0.00833 0.11341 -0.00949 C 0.11523 -0.00995 0.11706 -0.01042 0.11888 -0.01065 C 0.12174 -0.00903 0.1306 -0.00417 0.13437 0.00023 C 0.13633 0.00255 0.14453 0.01644 0.14596 0.01667 L 0.15208 0.01806 C 0.15521 0.01528 0.15833 0.01273 0.16146 0.00995 C 0.16276 0.00857 0.1638 0.00579 0.16523 0.00579 C 0.16693 0.00579 0.16836 0.00857 0.16992 0.00995 C 0.1707 0.01111 0.17135 0.01273 0.17227 0.01389 C 0.17552 0.01875 0.18229 0.02778 0.18229 0.02778 C 0.1862 0.02732 0.1901 0.02755 0.19388 0.02639 C 0.19479 0.02616 0.19531 0.02407 0.19622 0.02361 C 0.19844 0.02269 0.20078 0.02269 0.20312 0.02222 C 0.20456 0.02153 0.20885 0.01945 0.21016 0.01945 C 0.21471 0.01921 0.2194 0.01945 0.22409 0.01945 L 0.22409 0.01945 " pathEditMode="relative" ptsTypes="AAAAAAAAAAAAAAAAAAAAAAAAAAAA">
                                      <p:cBhvr>
                                        <p:cTn id="10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53 0.01458 L 0.26068 -0.500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0.01921 L 0.02578 0.01921 C 0.0319 0.01968 0.03841 0.01713 0.04427 0.02037 C 0.04792 0.02246 0.05026 0.02917 0.05274 0.03426 C 0.0556 0.03982 0.05807 0.04583 0.06055 0.05208 C 0.0625 0.05741 0.06354 0.06366 0.06589 0.06852 C 0.07305 0.08357 0.07461 0.07963 0.08529 0.08102 C 0.1237 0.00671 0.11133 0.03681 0.12695 -0.00278 C 0.12878 -0.00208 0.13073 -0.00185 0.13242 -0.00023 C 0.13972 0.00695 0.14414 0.01621 0.14948 0.02732 C 0.15469 0.03866 0.15977 0.05023 0.16485 0.06181 C 0.17162 0.07662 0.16797 0.07361 0.17344 0.07685 C 0.175 0.07546 0.17656 0.07454 0.178 0.07269 C 0.18229 0.06759 0.19037 0.05625 0.19037 0.05625 C 0.19193 0.05671 0.19362 0.05625 0.19505 0.05764 C 0.20599 0.06783 0.20456 0.07083 0.21367 0.08519 C 0.21498 0.08727 0.21667 0.08866 0.21823 0.09051 C 0.22162 0.08912 0.225 0.08843 0.22826 0.08658 C 0.22995 0.08565 0.23125 0.08264 0.23294 0.08241 C 0.23581 0.08195 0.23867 0.08426 0.24141 0.08519 C 0.24375 0.0882 0.24636 0.09097 0.24844 0.09468 C 0.25065 0.09861 0.2513 0.1007 0.25456 0.10301 C 0.26016 0.10695 0.26589 0.11042 0.27162 0.11389 C 0.27253 0.11783 0.27461 0.13287 0.27852 0.13588 C 0.28021 0.13727 0.28216 0.13681 0.28399 0.13727 C 0.28503 0.13866 0.28581 0.14121 0.28711 0.14144 C 0.31914 0.14861 0.30078 0.1382 0.31107 0.14421 C 0.31823 0.14375 0.32552 0.14236 0.33268 0.14283 C 0.33841 0.14306 0.3349 0.15371 0.33659 0.15926 C 0.33698 0.16088 0.33867 0.15926 0.33972 0.15926 L 0.33972 0.15926 " pathEditMode="relative" ptsTypes="AAAAAAAAAAAAAAAAAAAAAAAAAAAAAAA">
                                      <p:cBhvr>
                                        <p:cTn id="1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6 0.15579 L 0.38698 -0.3539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"/>
                            </p:stCondLst>
                            <p:childTnLst>
                              <p:par>
                                <p:cTn id="1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8" descr="2018 New Jersey Freshwater Fishing Digest - CNBNews">
            <a:hlinkClick r:id="rId5" action="ppaction://hlinksldjump"/>
            <a:extLst>
              <a:ext uri="{FF2B5EF4-FFF2-40B4-BE49-F238E27FC236}">
                <a16:creationId xmlns:a16="http://schemas.microsoft.com/office/drawing/2014/main" id="{BE621BCC-229B-4445-96F7-C0BFFBC98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618" y="2325462"/>
            <a:ext cx="1762000" cy="12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514;p47">
            <a:extLst>
              <a:ext uri="{FF2B5EF4-FFF2-40B4-BE49-F238E27FC236}">
                <a16:creationId xmlns:a16="http://schemas.microsoft.com/office/drawing/2014/main" id="{0530B589-044F-4944-8D12-99D2D1C9B634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5897B06A-828C-450D-B28F-7B101F3F689E}"/>
              </a:ext>
            </a:extLst>
          </p:cNvPr>
          <p:cNvSpPr txBox="1"/>
          <p:nvPr/>
        </p:nvSpPr>
        <p:spPr>
          <a:xfrm>
            <a:off x="2891202" y="2292331"/>
            <a:ext cx="6449614" cy="77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7 × 7 =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8713C6F4-B47D-4C88-86A7-9CD9E97EA0A5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9FFF2DA0-74A9-41FE-8239-C283BB4F1EDC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14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6121F0A7-EADF-4441-AD2A-7325F9E3E970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7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1D12CF99-BC88-4502-975A-8BC8D9AD044A}"/>
              </a:ext>
            </a:extLst>
          </p:cNvPr>
          <p:cNvSpPr/>
          <p:nvPr/>
        </p:nvSpPr>
        <p:spPr>
          <a:xfrm>
            <a:off x="427018" y="3989664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49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9F11C4-822F-B4C7-5161-73F5DA7B015C}"/>
              </a:ext>
            </a:extLst>
          </p:cNvPr>
          <p:cNvSpPr txBox="1"/>
          <p:nvPr/>
        </p:nvSpPr>
        <p:spPr>
          <a:xfrm>
            <a:off x="6096000" y="1550420"/>
            <a:ext cx="356814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أوجدي ناتج ما يلي:</a:t>
            </a:r>
          </a:p>
        </p:txBody>
      </p:sp>
    </p:spTree>
    <p:extLst>
      <p:ext uri="{BB962C8B-B14F-4D97-AF65-F5344CB8AC3E}">
        <p14:creationId xmlns:p14="http://schemas.microsoft.com/office/powerpoint/2010/main" val="36715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Cute Fish Sticker by Marie Boiseau for iOS &amp;amp; Android | GIPHY">
            <a:hlinkClick r:id="rId5" action="ppaction://hlinksldjump"/>
            <a:extLst>
              <a:ext uri="{FF2B5EF4-FFF2-40B4-BE49-F238E27FC236}">
                <a16:creationId xmlns:a16="http://schemas.microsoft.com/office/drawing/2014/main" id="{4C9F0454-9263-4D17-982D-FD54269C3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" y="2352028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6EAA9F0-64CD-44DB-B884-4AAA8A6D4611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0A4D6A15-5FDA-4348-89CA-983E6A107D94}"/>
              </a:ext>
            </a:extLst>
          </p:cNvPr>
          <p:cNvSpPr txBox="1"/>
          <p:nvPr/>
        </p:nvSpPr>
        <p:spPr>
          <a:xfrm>
            <a:off x="2891201" y="2318113"/>
            <a:ext cx="6745397" cy="78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3 × 3 =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6F43527-1508-4E85-858F-41ABE2A49C2F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DA4F3C15-2BF5-4866-B78D-D94955AF84EB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3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1365E631-DE2A-4A43-90FF-5A94160E57C6}"/>
              </a:ext>
            </a:extLst>
          </p:cNvPr>
          <p:cNvSpPr/>
          <p:nvPr/>
        </p:nvSpPr>
        <p:spPr>
          <a:xfrm>
            <a:off x="4413043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6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41CC6A84-DC55-42C5-A0C2-1E01FA626AA4}"/>
              </a:ext>
            </a:extLst>
          </p:cNvPr>
          <p:cNvSpPr/>
          <p:nvPr/>
        </p:nvSpPr>
        <p:spPr>
          <a:xfrm>
            <a:off x="8370717" y="3980169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9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776103-B937-C675-6A7C-0F970CFB7CCA}"/>
              </a:ext>
            </a:extLst>
          </p:cNvPr>
          <p:cNvSpPr txBox="1"/>
          <p:nvPr/>
        </p:nvSpPr>
        <p:spPr>
          <a:xfrm>
            <a:off x="6096000" y="1550420"/>
            <a:ext cx="356814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أوجدي ناتج ما يلي:</a:t>
            </a:r>
          </a:p>
        </p:txBody>
      </p:sp>
    </p:spTree>
    <p:extLst>
      <p:ext uri="{BB962C8B-B14F-4D97-AF65-F5344CB8AC3E}">
        <p14:creationId xmlns:p14="http://schemas.microsoft.com/office/powerpoint/2010/main" val="12091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حكم من الواقع">
            <a:hlinkClick r:id="rId5" action="ppaction://hlinksldjump"/>
            <a:extLst>
              <a:ext uri="{FF2B5EF4-FFF2-40B4-BE49-F238E27FC236}">
                <a16:creationId xmlns:a16="http://schemas.microsoft.com/office/drawing/2014/main" id="{7D563336-DA88-425A-834D-04F550084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0" y="2442613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DD096192-FED9-4987-BD4F-1241AD850A2C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3C84C796-5A46-45B2-9EA7-C3DDF36292E7}"/>
              </a:ext>
            </a:extLst>
          </p:cNvPr>
          <p:cNvSpPr txBox="1"/>
          <p:nvPr/>
        </p:nvSpPr>
        <p:spPr>
          <a:xfrm>
            <a:off x="2891201" y="2325461"/>
            <a:ext cx="6745397" cy="77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8 × 8 =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EEAC792B-2815-4C28-A096-ABBB243D92D9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4E3F0FF8-74DD-458D-A5DF-A7A818F19145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8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586B5DE7-A3DD-48B5-B72E-C9F79F361213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16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4766CCD9-65B7-4043-B7D5-9CE6D1C38E90}"/>
              </a:ext>
            </a:extLst>
          </p:cNvPr>
          <p:cNvSpPr/>
          <p:nvPr/>
        </p:nvSpPr>
        <p:spPr>
          <a:xfrm>
            <a:off x="427018" y="3989664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64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A6921-5A97-D819-8C0A-3F216A0863CA}"/>
              </a:ext>
            </a:extLst>
          </p:cNvPr>
          <p:cNvSpPr txBox="1"/>
          <p:nvPr/>
        </p:nvSpPr>
        <p:spPr>
          <a:xfrm>
            <a:off x="6096000" y="1550420"/>
            <a:ext cx="356814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أوجدي ناتج ما يلي:</a:t>
            </a:r>
          </a:p>
        </p:txBody>
      </p:sp>
    </p:spTree>
    <p:extLst>
      <p:ext uri="{BB962C8B-B14F-4D97-AF65-F5344CB8AC3E}">
        <p14:creationId xmlns:p14="http://schemas.microsoft.com/office/powerpoint/2010/main" val="690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سمكة ملونة كرتون">
            <a:hlinkClick r:id="rId5" action="ppaction://hlinksldjump"/>
            <a:extLst>
              <a:ext uri="{FF2B5EF4-FFF2-40B4-BE49-F238E27FC236}">
                <a16:creationId xmlns:a16="http://schemas.microsoft.com/office/drawing/2014/main" id="{EEFA4D83-82A3-4D64-9A30-DE58FE9766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769" y="2334622"/>
            <a:ext cx="2057539" cy="14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980C6DF-303D-4759-A013-AC5D2B12FC01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20BD1D3C-1E63-448B-A094-02377850C9E0}"/>
              </a:ext>
            </a:extLst>
          </p:cNvPr>
          <p:cNvSpPr txBox="1"/>
          <p:nvPr/>
        </p:nvSpPr>
        <p:spPr>
          <a:xfrm>
            <a:off x="2891201" y="2273167"/>
            <a:ext cx="67453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4 × 4 =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54E07B1-068E-463A-81A6-DE61D7C86B4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1424045C-B540-4B5D-BA9A-B5FBCC9BCF3A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4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5C7CD788-59A7-4911-AA68-BB0DC45A504F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8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3D83A90E-9C21-4D56-B703-61982B35B7CA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16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0C38A7-C62E-3B74-C730-24FB47D5C5B9}"/>
              </a:ext>
            </a:extLst>
          </p:cNvPr>
          <p:cNvSpPr txBox="1"/>
          <p:nvPr/>
        </p:nvSpPr>
        <p:spPr>
          <a:xfrm>
            <a:off x="6096000" y="1550420"/>
            <a:ext cx="356814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أوجدي ناتج ما يلي:</a:t>
            </a:r>
          </a:p>
        </p:txBody>
      </p:sp>
    </p:spTree>
    <p:extLst>
      <p:ext uri="{BB962C8B-B14F-4D97-AF65-F5344CB8AC3E}">
        <p14:creationId xmlns:p14="http://schemas.microsoft.com/office/powerpoint/2010/main" val="25768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Texas Cichlid Fish | FJ Items Database Wiki | Fandom">
            <a:hlinkClick r:id="rId5" action="ppaction://hlinksldjump"/>
            <a:extLst>
              <a:ext uri="{FF2B5EF4-FFF2-40B4-BE49-F238E27FC236}">
                <a16:creationId xmlns:a16="http://schemas.microsoft.com/office/drawing/2014/main" id="{202BE187-4BF3-43B7-84EF-2951E3F0A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089" y="1896310"/>
            <a:ext cx="2176926" cy="21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B5281FC9-E7F4-4293-BC7A-66639B05BA58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6729589A-706A-4778-B665-9107B44879AA}"/>
              </a:ext>
            </a:extLst>
          </p:cNvPr>
          <p:cNvSpPr txBox="1"/>
          <p:nvPr/>
        </p:nvSpPr>
        <p:spPr>
          <a:xfrm>
            <a:off x="2891201" y="2273167"/>
            <a:ext cx="6745397" cy="83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6 × 6 =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F2DC7AED-19EE-4706-95AF-8791EE3438AA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615709C2-1AD4-4925-82B7-4E885EDE8A85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6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33397C69-414D-4410-9A44-F5DC664D4F9D}"/>
              </a:ext>
            </a:extLst>
          </p:cNvPr>
          <p:cNvSpPr/>
          <p:nvPr/>
        </p:nvSpPr>
        <p:spPr>
          <a:xfrm>
            <a:off x="4413043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12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22455925-51F7-40B0-AF24-9026F078023A}"/>
              </a:ext>
            </a:extLst>
          </p:cNvPr>
          <p:cNvSpPr/>
          <p:nvPr/>
        </p:nvSpPr>
        <p:spPr>
          <a:xfrm>
            <a:off x="8370717" y="3980169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36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7C58D4-B6EE-2CC0-A4D5-BD78ECDA6DDD}"/>
              </a:ext>
            </a:extLst>
          </p:cNvPr>
          <p:cNvSpPr txBox="1"/>
          <p:nvPr/>
        </p:nvSpPr>
        <p:spPr>
          <a:xfrm>
            <a:off x="6096000" y="1550420"/>
            <a:ext cx="356814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أوجدي ناتج ما يلي:</a:t>
            </a:r>
          </a:p>
        </p:txBody>
      </p:sp>
    </p:spTree>
    <p:extLst>
      <p:ext uri="{BB962C8B-B14F-4D97-AF65-F5344CB8AC3E}">
        <p14:creationId xmlns:p14="http://schemas.microsoft.com/office/powerpoint/2010/main" val="27901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5" action="ppaction://hlinksldjump"/>
            <a:extLst>
              <a:ext uri="{FF2B5EF4-FFF2-40B4-BE49-F238E27FC236}">
                <a16:creationId xmlns:a16="http://schemas.microsoft.com/office/drawing/2014/main" id="{F2122AE8-A73F-4B34-89F3-2C971EA907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20" y="1871924"/>
            <a:ext cx="2464482" cy="24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A05BEB2B-A7C7-43E4-86F8-2D6A5E83FC3E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81EFCB69-3EFB-417E-AE59-61FC78DEBF4E}"/>
              </a:ext>
            </a:extLst>
          </p:cNvPr>
          <p:cNvSpPr txBox="1"/>
          <p:nvPr/>
        </p:nvSpPr>
        <p:spPr>
          <a:xfrm>
            <a:off x="2891201" y="2273167"/>
            <a:ext cx="67453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5 × 5 =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2A506523-E4D3-4329-8762-A1BF43A2B48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C1A43B7B-0CF4-41BF-87AF-745D3674E72A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5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73DC0771-21A9-4D23-BFF9-F5C324C566CF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10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77A003DD-B2CA-4AF9-818E-27D0DA9EDD48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25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B25EE-A027-9032-9107-0B8D4D1B6041}"/>
              </a:ext>
            </a:extLst>
          </p:cNvPr>
          <p:cNvSpPr txBox="1"/>
          <p:nvPr/>
        </p:nvSpPr>
        <p:spPr>
          <a:xfrm>
            <a:off x="6096000" y="1550420"/>
            <a:ext cx="356814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أوجدي ناتج ما يلي:</a:t>
            </a:r>
          </a:p>
        </p:txBody>
      </p:sp>
    </p:spTree>
    <p:extLst>
      <p:ext uri="{BB962C8B-B14F-4D97-AF65-F5344CB8AC3E}">
        <p14:creationId xmlns:p14="http://schemas.microsoft.com/office/powerpoint/2010/main" val="36448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56263257"/>
</p:tagLst>
</file>

<file path=ppt/theme/theme1.xml><?xml version="1.0" encoding="utf-8"?>
<a:theme xmlns:a="http://schemas.openxmlformats.org/drawingml/2006/main" name="Brush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FCC198-DBFA-46B2-A241-8E3888E63670}">
  <ds:schemaRefs>
    <ds:schemaRef ds:uri="http://schemas.microsoft.com/office/infopath/2007/PartnerControls"/>
    <ds:schemaRef ds:uri="http://schemas.microsoft.com/office/2006/metadata/properties"/>
    <ds:schemaRef ds:uri="16c05727-aa75-4e4a-9b5f-8a80a1165891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{C634CED3-7699-411D-9654-F8EC7E6159AA}tf89080264_win32</Template>
  <TotalTime>591</TotalTime>
  <Words>270</Words>
  <Application>Microsoft Office PowerPoint</Application>
  <PresentationFormat>شاشة عريضة</PresentationFormat>
  <Paragraphs>94</Paragraphs>
  <Slides>29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Gill Sans MT</vt:lpstr>
      <vt:lpstr>Sakkal Majalla</vt:lpstr>
      <vt:lpstr>Brush</vt:lpstr>
      <vt:lpstr>Office Theme</vt:lpstr>
      <vt:lpstr>1_Office Theme</vt:lpstr>
      <vt:lpstr>powerpoint tutorial</vt:lpstr>
      <vt:lpstr>(8-4): مساحة المنطقة المربعة والجذر التربيعي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الخاتمـــــــــــــــــــــــــــة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(8-4): مساحة المنطقة المربعة والجذر التربيعي</dc:title>
  <dc:creator>نوره راشد محمد علي</dc:creator>
  <cp:lastModifiedBy>Lenovo</cp:lastModifiedBy>
  <cp:revision>14</cp:revision>
  <cp:lastPrinted>2022-03-23T04:18:24Z</cp:lastPrinted>
  <dcterms:created xsi:type="dcterms:W3CDTF">2022-03-22T16:18:38Z</dcterms:created>
  <dcterms:modified xsi:type="dcterms:W3CDTF">2023-06-04T18:37:23Z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