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latinLnBrk="0">
      <a:defRPr sz="1200">
        <a:latin typeface="+mn-lt"/>
        <a:ea typeface="+mn-ea"/>
        <a:cs typeface="+mn-cs"/>
        <a:sym typeface="Calibri"/>
      </a:defRPr>
    </a:lvl1pPr>
    <a:lvl2pPr indent="228600" algn="r" latinLnBrk="0">
      <a:defRPr sz="1200">
        <a:latin typeface="+mn-lt"/>
        <a:ea typeface="+mn-ea"/>
        <a:cs typeface="+mn-cs"/>
        <a:sym typeface="Calibri"/>
      </a:defRPr>
    </a:lvl2pPr>
    <a:lvl3pPr indent="457200" algn="r" latinLnBrk="0">
      <a:defRPr sz="1200">
        <a:latin typeface="+mn-lt"/>
        <a:ea typeface="+mn-ea"/>
        <a:cs typeface="+mn-cs"/>
        <a:sym typeface="Calibri"/>
      </a:defRPr>
    </a:lvl3pPr>
    <a:lvl4pPr indent="685800" algn="r" latinLnBrk="0">
      <a:defRPr sz="1200">
        <a:latin typeface="+mn-lt"/>
        <a:ea typeface="+mn-ea"/>
        <a:cs typeface="+mn-cs"/>
        <a:sym typeface="Calibri"/>
      </a:defRPr>
    </a:lvl4pPr>
    <a:lvl5pPr indent="914400" algn="r" latinLnBrk="0">
      <a:defRPr sz="1200">
        <a:latin typeface="+mn-lt"/>
        <a:ea typeface="+mn-ea"/>
        <a:cs typeface="+mn-cs"/>
        <a:sym typeface="Calibri"/>
      </a:defRPr>
    </a:lvl5pPr>
    <a:lvl6pPr indent="1143000" algn="r" latinLnBrk="0">
      <a:defRPr sz="1200">
        <a:latin typeface="+mn-lt"/>
        <a:ea typeface="+mn-ea"/>
        <a:cs typeface="+mn-cs"/>
        <a:sym typeface="Calibri"/>
      </a:defRPr>
    </a:lvl6pPr>
    <a:lvl7pPr indent="1371600" algn="r" latinLnBrk="0">
      <a:defRPr sz="1200">
        <a:latin typeface="+mn-lt"/>
        <a:ea typeface="+mn-ea"/>
        <a:cs typeface="+mn-cs"/>
        <a:sym typeface="Calibri"/>
      </a:defRPr>
    </a:lvl7pPr>
    <a:lvl8pPr indent="1600200" algn="r" latinLnBrk="0">
      <a:defRPr sz="1200">
        <a:latin typeface="+mn-lt"/>
        <a:ea typeface="+mn-ea"/>
        <a:cs typeface="+mn-cs"/>
        <a:sym typeface="Calibri"/>
      </a:defRPr>
    </a:lvl8pPr>
    <a:lvl9pPr indent="1828800" algn="r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>
                <a:latin typeface="Arial Black"/>
                <a:ea typeface="Arial Black"/>
                <a:cs typeface="Arial Black"/>
                <a:sym typeface="Arial Black"/>
              </a:defRPr>
            </a:lvl1pPr>
            <a:lvl2pPr marL="0" indent="457200">
              <a:buSzTx/>
              <a:buFontTx/>
              <a:buNone/>
              <a:defRPr sz="2400">
                <a:latin typeface="Arial Black"/>
                <a:ea typeface="Arial Black"/>
                <a:cs typeface="Arial Black"/>
                <a:sym typeface="Arial Black"/>
              </a:defRPr>
            </a:lvl2pPr>
            <a:lvl3pPr marL="0" indent="914400">
              <a:buSzTx/>
              <a:buFontTx/>
              <a:buNone/>
              <a:defRPr sz="2400">
                <a:latin typeface="Arial Black"/>
                <a:ea typeface="Arial Black"/>
                <a:cs typeface="Arial Black"/>
                <a:sym typeface="Arial Black"/>
              </a:defRPr>
            </a:lvl3pPr>
            <a:lvl4pPr marL="0" indent="1371600">
              <a:buSzTx/>
              <a:buFontTx/>
              <a:buNone/>
              <a:defRPr sz="2400">
                <a:latin typeface="Arial Black"/>
                <a:ea typeface="Arial Black"/>
                <a:cs typeface="Arial Black"/>
                <a:sym typeface="Arial Black"/>
              </a:defRPr>
            </a:lvl4pPr>
            <a:lvl5pPr marL="0" indent="1828800">
              <a:buSzTx/>
              <a:buFontTx/>
              <a:buNone/>
              <a:defRPr sz="2400"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عنصر نائب للنص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 algn="ctr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عنصر نائب للنص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 algn="ctr" rtl="0">
              <a:buSzTx/>
              <a:buFontTx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عنصر نائب للصورة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200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l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G_8152.jpeg" descr="IMG_815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7983"/>
            <a:ext cx="5019955" cy="5019955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لعبة بطاقات أونو"/>
          <p:cNvSpPr/>
          <p:nvPr/>
        </p:nvSpPr>
        <p:spPr>
          <a:xfrm>
            <a:off x="1465476" y="1324173"/>
            <a:ext cx="9261048" cy="3632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algn="ctr" rtl="1">
              <a:lnSpc>
                <a:spcPct val="75000"/>
              </a:lnSpc>
              <a:defRPr sz="10400">
                <a:latin typeface="Farah Regular"/>
                <a:ea typeface="Farah Regular"/>
                <a:cs typeface="Farah Regular"/>
                <a:sym typeface="Farah Regular"/>
              </a:defRPr>
            </a:lvl1pPr>
          </a:lstStyle>
          <a:p>
            <a:r>
              <a:t>لعبة بطاقات أونو</a:t>
            </a:r>
          </a:p>
        </p:txBody>
      </p:sp>
      <p:pic>
        <p:nvPicPr>
          <p:cNvPr id="96" name="Image" descr="Image"/>
          <p:cNvPicPr>
            <a:picLocks noChangeAspect="1"/>
          </p:cNvPicPr>
          <p:nvPr/>
        </p:nvPicPr>
        <p:blipFill>
          <a:blip r:embed="rId3"/>
          <a:srcRect b="9559"/>
          <a:stretch>
            <a:fillRect/>
          </a:stretch>
        </p:blipFill>
        <p:spPr>
          <a:xfrm>
            <a:off x="9306081" y="10841"/>
            <a:ext cx="2551807" cy="2307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"/>
          <p:cNvSpPr/>
          <p:nvPr/>
        </p:nvSpPr>
        <p:spPr>
          <a:xfrm>
            <a:off x="-202335" y="-135230"/>
            <a:ext cx="12387985" cy="712846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 sz="3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9" name="IMG_8154.png" descr="IMG_815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6060" y="1404020"/>
            <a:ext cx="3639262" cy="519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IMG_8155.png" descr="IMG_8155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3028" y="1404020"/>
            <a:ext cx="3639262" cy="519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IMG_8156.png" descr="IMG_8156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678" y="1404020"/>
            <a:ext cx="3639262" cy="5190257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اختر بطاقة من بطاقات لعبة أونو"/>
          <p:cNvSpPr/>
          <p:nvPr/>
        </p:nvSpPr>
        <p:spPr>
          <a:xfrm>
            <a:off x="1156125" y="451520"/>
            <a:ext cx="9671065" cy="946151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 rtl="1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اختر بطاقة من بطاقات لعبة أونو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"/>
          <p:cNvSpPr/>
          <p:nvPr/>
        </p:nvSpPr>
        <p:spPr>
          <a:xfrm>
            <a:off x="-202335" y="-135230"/>
            <a:ext cx="12387985" cy="712846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 sz="3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5" name="السؤال الأول"/>
          <p:cNvSpPr/>
          <p:nvPr/>
        </p:nvSpPr>
        <p:spPr>
          <a:xfrm>
            <a:off x="5023103" y="633983"/>
            <a:ext cx="6035042" cy="2795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>
            <a:solidFill>
              <a:srgbClr val="FFCC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 rtl="1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السؤال</a:t>
            </a:r>
            <a:r>
              <a:rPr dirty="0"/>
              <a:t> </a:t>
            </a:r>
            <a:r>
              <a:rPr dirty="0" err="1"/>
              <a:t>الأول</a:t>
            </a:r>
            <a:endParaRPr lang="ar-KW" dirty="0"/>
          </a:p>
          <a:p>
            <a:r>
              <a:rPr lang="ar-KW" dirty="0"/>
              <a:t>أي من البطاقات التالية تمثل الاتزان</a:t>
            </a:r>
            <a:endParaRPr dirty="0"/>
          </a:p>
        </p:txBody>
      </p:sp>
      <p:sp>
        <p:nvSpPr>
          <p:cNvPr id="106" name="العودة">
            <a:hlinkClick r:id="rId3" action="ppaction://hlinksldjump"/>
          </p:cNvPr>
          <p:cNvSpPr/>
          <p:nvPr/>
        </p:nvSpPr>
        <p:spPr>
          <a:xfrm>
            <a:off x="9471931" y="5560880"/>
            <a:ext cx="2326324" cy="880674"/>
          </a:xfrm>
          <a:prstGeom prst="roundRect">
            <a:avLst>
              <a:gd name="adj" fmla="val 20390"/>
            </a:avLst>
          </a:prstGeom>
          <a:solidFill>
            <a:srgbClr val="FFFFFF"/>
          </a:solidFill>
          <a:ln w="63500">
            <a:solidFill>
              <a:srgbClr val="FFCC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4300" tIns="114300" rIns="114300" bIns="114300" anchor="b"/>
          <a:lstStyle>
            <a:lvl1pPr algn="ctr" rtl="1">
              <a:defRPr sz="2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العودة</a:t>
            </a:r>
          </a:p>
        </p:txBody>
      </p:sp>
      <p:pic>
        <p:nvPicPr>
          <p:cNvPr id="107" name="IMG_8154.png" descr="IMG_8154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736" y="833872"/>
            <a:ext cx="3639262" cy="51902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"/>
          <p:cNvSpPr/>
          <p:nvPr/>
        </p:nvSpPr>
        <p:spPr>
          <a:xfrm>
            <a:off x="-202335" y="-135230"/>
            <a:ext cx="12387985" cy="712846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 sz="3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0" name="السؤال الثاني"/>
          <p:cNvSpPr/>
          <p:nvPr/>
        </p:nvSpPr>
        <p:spPr>
          <a:xfrm>
            <a:off x="5023103" y="633983"/>
            <a:ext cx="6035042" cy="2795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 rtl="1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السؤال</a:t>
            </a:r>
            <a:r>
              <a:rPr dirty="0"/>
              <a:t> </a:t>
            </a:r>
            <a:r>
              <a:rPr dirty="0" err="1"/>
              <a:t>الثاني</a:t>
            </a:r>
            <a:endParaRPr lang="ar-KW" dirty="0"/>
          </a:p>
          <a:p>
            <a:r>
              <a:rPr lang="ar-KW" dirty="0"/>
              <a:t>ترديد العنصر و تكراره </a:t>
            </a:r>
          </a:p>
          <a:p>
            <a:r>
              <a:rPr lang="ar-KW" dirty="0" err="1"/>
              <a:t>ماهو</a:t>
            </a:r>
            <a:r>
              <a:rPr lang="ar-KW" dirty="0"/>
              <a:t> ذلك المفهوم؟</a:t>
            </a:r>
            <a:endParaRPr dirty="0"/>
          </a:p>
        </p:txBody>
      </p:sp>
      <p:sp>
        <p:nvSpPr>
          <p:cNvPr id="111" name="العودة">
            <a:hlinkClick r:id="rId3" action="ppaction://hlinksldjump"/>
          </p:cNvPr>
          <p:cNvSpPr/>
          <p:nvPr/>
        </p:nvSpPr>
        <p:spPr>
          <a:xfrm>
            <a:off x="9471931" y="5560880"/>
            <a:ext cx="2326324" cy="880674"/>
          </a:xfrm>
          <a:prstGeom prst="roundRect">
            <a:avLst>
              <a:gd name="adj" fmla="val 20390"/>
            </a:avLst>
          </a:prstGeom>
          <a:solidFill>
            <a:srgbClr val="FFFFFF"/>
          </a:solidFill>
          <a:ln w="63500"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4300" tIns="114300" rIns="114300" bIns="114300" anchor="b"/>
          <a:lstStyle>
            <a:lvl1pPr algn="ctr" rtl="1">
              <a:defRPr sz="2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العودة</a:t>
            </a:r>
          </a:p>
        </p:txBody>
      </p:sp>
      <p:pic>
        <p:nvPicPr>
          <p:cNvPr id="112" name="IMG_8155.png" descr="IMG_8155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801" y="865622"/>
            <a:ext cx="3639262" cy="51902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"/>
          <p:cNvSpPr/>
          <p:nvPr/>
        </p:nvSpPr>
        <p:spPr>
          <a:xfrm>
            <a:off x="-202335" y="-135230"/>
            <a:ext cx="12387985" cy="712846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 sz="3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5" name="السؤال الثالث"/>
          <p:cNvSpPr/>
          <p:nvPr/>
        </p:nvSpPr>
        <p:spPr>
          <a:xfrm>
            <a:off x="5023103" y="633983"/>
            <a:ext cx="6035042" cy="2795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>
            <a:solidFill>
              <a:srgbClr val="2A7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 rtl="1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السؤال</a:t>
            </a:r>
            <a:r>
              <a:rPr dirty="0"/>
              <a:t> </a:t>
            </a:r>
            <a:r>
              <a:rPr dirty="0" err="1"/>
              <a:t>الثالث</a:t>
            </a:r>
            <a:endParaRPr lang="ar-KW" dirty="0"/>
          </a:p>
          <a:p>
            <a:endParaRPr lang="ar-KW" dirty="0"/>
          </a:p>
          <a:p>
            <a:r>
              <a:rPr lang="ar-KW" dirty="0"/>
              <a:t>الصورة </a:t>
            </a:r>
            <a:r>
              <a:rPr lang="ar-KW"/>
              <a:t>التي تمثل الوحدة</a:t>
            </a:r>
            <a:endParaRPr/>
          </a:p>
        </p:txBody>
      </p:sp>
      <p:sp>
        <p:nvSpPr>
          <p:cNvPr id="116" name="العودة">
            <a:hlinkClick r:id="rId3" action="ppaction://hlinksldjump"/>
          </p:cNvPr>
          <p:cNvSpPr/>
          <p:nvPr/>
        </p:nvSpPr>
        <p:spPr>
          <a:xfrm>
            <a:off x="9471930" y="5560880"/>
            <a:ext cx="2326325" cy="880674"/>
          </a:xfrm>
          <a:prstGeom prst="roundRect">
            <a:avLst>
              <a:gd name="adj" fmla="val 20390"/>
            </a:avLst>
          </a:prstGeom>
          <a:solidFill>
            <a:srgbClr val="FFFFFF"/>
          </a:solidFill>
          <a:ln w="63500">
            <a:solidFill>
              <a:srgbClr val="2A7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4300" tIns="114300" rIns="114300" bIns="114300" anchor="b"/>
          <a:lstStyle>
            <a:lvl1pPr algn="ctr" rtl="1">
              <a:defRPr sz="29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العودة</a:t>
            </a:r>
          </a:p>
        </p:txBody>
      </p:sp>
      <p:pic>
        <p:nvPicPr>
          <p:cNvPr id="117" name="IMG_8156.png" descr="IMG_815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961" y="865622"/>
            <a:ext cx="3639262" cy="51902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9CA078BAF1403F4AA36A9445457F50AD" ma:contentTypeVersion="9" ma:contentTypeDescription="إنشاء مستند جديد." ma:contentTypeScope="" ma:versionID="19d9e719a2419d017cef0a18d81156bc">
  <xsd:schema xmlns:xsd="http://www.w3.org/2001/XMLSchema" xmlns:xs="http://www.w3.org/2001/XMLSchema" xmlns:p="http://schemas.microsoft.com/office/2006/metadata/properties" xmlns:ns2="26e09cd1-efb9-4ee6-b9a8-b4c6138b3eb0" targetNamespace="http://schemas.microsoft.com/office/2006/metadata/properties" ma:root="true" ma:fieldsID="0ae8fa5bd43883c1b2c8ecae15244f85" ns2:_="">
    <xsd:import namespace="26e09cd1-efb9-4ee6-b9a8-b4c6138b3e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09cd1-efb9-4ee6-b9a8-b4c6138b3e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0BEF72-6DDC-4E05-8795-18F3E756F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e09cd1-efb9-4ee6-b9a8-b4c6138b3e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CB66B4-5ED4-4D8E-9872-200E5F956A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F5A864-9EB3-4A62-BF91-F07A41D6A4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شاشة عريضة</PresentationFormat>
  <Paragraphs>13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Farah Regular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fatema dashti</cp:lastModifiedBy>
  <cp:revision>1</cp:revision>
  <dcterms:modified xsi:type="dcterms:W3CDTF">2022-06-16T07:26:19Z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0x0101009CA078BAF1403F4AA36A9445457F50AD</vt:lpwstr>
  </property>
</Properties>
</file>