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06" r:id="rId5"/>
    <p:sldMasterId id="2147483732" r:id="rId6"/>
    <p:sldMasterId id="2147483662" r:id="rId7"/>
    <p:sldMasterId id="2147483769" r:id="rId8"/>
  </p:sldMasterIdLst>
  <p:notesMasterIdLst>
    <p:notesMasterId r:id="rId24"/>
  </p:notesMasterIdLst>
  <p:handoutMasterIdLst>
    <p:handoutMasterId r:id="rId25"/>
  </p:handoutMasterIdLst>
  <p:sldIdLst>
    <p:sldId id="281" r:id="rId9"/>
    <p:sldId id="282" r:id="rId10"/>
    <p:sldId id="279" r:id="rId11"/>
    <p:sldId id="283" r:id="rId12"/>
    <p:sldId id="322" r:id="rId13"/>
    <p:sldId id="367" r:id="rId14"/>
    <p:sldId id="261" r:id="rId15"/>
    <p:sldId id="263" r:id="rId16"/>
    <p:sldId id="284" r:id="rId17"/>
    <p:sldId id="271" r:id="rId18"/>
    <p:sldId id="265" r:id="rId19"/>
    <p:sldId id="267" r:id="rId20"/>
    <p:sldId id="268" r:id="rId21"/>
    <p:sldId id="277" r:id="rId22"/>
    <p:sldId id="278" r:id="rId23"/>
  </p:sldIdLst>
  <p:sldSz cx="12192000" cy="6858000"/>
  <p:notesSz cx="6888163" cy="1002188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725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87C06C4-C5A6-48FB-97F5-B20A44F857E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8F2B2CC-0155-4E5E-A890-531D58ADF5B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3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6/4/2023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5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E5E0-91CE-4F7A-96C2-65865175C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423F-FE58-46AB-9FE9-B958EB94B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9D0AD-7631-4258-B06E-DDD0F5AF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6FAC3-239A-4408-8064-86408A47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528A1-9E8A-4D45-BB97-1F886E7D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1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2D2-F880-435F-9D2D-2AB789ECD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8EA7-FB89-4135-B754-591BF5DE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53EA-6913-467F-B6F1-906E888F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9E89A-D6C6-49BD-9D2F-34A57FBC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A191D-E331-46C0-B673-2CE64ED5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2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C2EA-230B-4540-9163-E9541D31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1681-7808-476F-9575-43CAA9803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F154-6DB4-4718-ABCF-79048E40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6428-872F-4E99-97C5-9F661EE7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D8450-D808-45F3-9C32-21BDDA5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30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1F54-6EC8-4B48-A975-174D3EF4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65B6-CCBE-452A-8873-E24DB206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6984E-2FDF-4CF3-949E-37E04830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61468-33DB-4022-A336-3CB3CE44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A42AB-C427-46C9-902D-A118EAE4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4CE55-18F5-4980-9EC9-B87676A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95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B0DA-175E-4F64-9DD7-FBFA47BF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D380-F62C-49A5-8936-AA063E83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F5648-B274-493C-8459-571E82F0D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4C1BB-8039-4220-8760-F641754CE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DB59A-8B11-47F0-93CF-2A4C3996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22112-8442-42A8-BAF0-C387C4DA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2D199-D4EF-4FAB-A32F-B5E48A40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A74DE-5A5F-465A-A56F-EAF9602E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75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61F5-C83D-46F8-BF1F-12476E82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84868-3CF4-4673-8372-4D645360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E541B-F9AD-472B-A608-ECAACD41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4EC88-B1CC-4B4B-80A0-107B473B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0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25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6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37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4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68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01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72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6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54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65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9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069A5-5235-4913-89B6-D4CC3A7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B9AF5-4522-418A-91E9-6CAD1A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3339-EA89-4D8E-9328-391ECC31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91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0C73-08E1-4610-9527-50AE12C4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57A9-B09A-4B7E-8CFA-D74ED38C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C32F-60CF-41BB-AD6E-50B95974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6CD78-C34F-4CBB-9D5A-0E556AB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DBC95-BF93-4EBD-B6BE-CBA32AA2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97E96-2CBE-4BE2-A201-7CBD1224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46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0D0A-2752-4931-B2CB-7D97DF1A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7361A-A481-448D-9487-31FCC447C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B69C4-913D-4F0A-99FF-CA19558D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8150B-806F-4864-BAA3-746AA99C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6608A-E003-446F-87C2-E0B75BDC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0E1A-5747-4CEC-86B9-ECA81C31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EF15-E1E5-4B6E-BAF8-5DEBD7BB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26729-7CA8-489E-BBC4-A56B255DE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4FA5-9981-4ECF-AA73-5B1776C0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B752C-C617-4748-ADB2-C6554394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671C1-0A0F-4D4C-A626-F836E096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39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86742-88F9-4C7A-8E05-734B8588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FCDE7-7A4F-40AE-9548-D0E9572EA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79E7-CD59-4B37-830F-9E82DB8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5D054-0564-4D60-8CF2-47CD8E3C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E1AF-D6BF-4C28-8D26-70E223F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36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1FF8-918D-418D-83A1-4B32857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0BE-79A3-433E-B9E1-F29FD6CDEDC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8FE1-255F-4782-B98A-1CF6EB6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D1D3-7D93-4298-84DD-0C8B745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3DE9-B71C-450E-A8C2-FD06C51E917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72737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1FF8-918D-418D-83A1-4B32857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0BE-79A3-433E-B9E1-F29FD6CDEDC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8FE1-255F-4782-B98A-1CF6EB6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D1D3-7D93-4298-84DD-0C8B745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3DE9-B71C-450E-A8C2-FD06C51E917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2774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1FF8-918D-418D-83A1-4B32857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0BE-79A3-433E-B9E1-F29FD6CDEDC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8FE1-255F-4782-B98A-1CF6EB6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D1D3-7D93-4298-84DD-0C8B745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3DE9-B71C-450E-A8C2-FD06C51E917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8593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1FF8-918D-418D-83A1-4B32857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0BE-79A3-433E-B9E1-F29FD6CDEDC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8FE1-255F-4782-B98A-1CF6EB6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D1D3-7D93-4298-84DD-0C8B745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3DE9-B71C-450E-A8C2-FD06C51E917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08132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1FF8-918D-418D-83A1-4B32857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10BE-79A3-433E-B9E1-F29FD6CDEDC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8FE1-255F-4782-B98A-1CF6EB6A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D1D3-7D93-4298-84DD-0C8B745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3DE9-B71C-450E-A8C2-FD06C51E917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4365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3591F-D153-4FE8-99EC-F565BC3D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8685-51BD-47C3-A058-58451E8ED1EF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9210-4AA5-4FDD-86C6-739BFA21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C81FB-B3D4-4FCB-BE1C-10EC7CEB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1659-0031-4E1C-B58A-E4759F520B56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1158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44A3-955F-476E-9162-36EFC5F3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1724-1CAD-417A-A859-142EB594F588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6186-EEF8-4026-A0BC-CF363CCF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586F-6CE5-4600-946A-FB88E4D2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D1FF-A443-41D4-A78B-8F53F4B09E3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61093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8A4D8-9B32-47FD-AD45-6D2BA5D8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A68E-C3C7-4068-95AB-F9F84CBAA4AD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264E76-94D6-4E44-A4E9-FF660617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7C3949-6ABC-4539-A56B-15CCC382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BBEE-C614-402E-BA1E-F20C232E0D41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754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A35BF9-8AFF-44BA-A524-322D3E73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CCC6-5CA4-4808-8C36-3265442CC12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FDAE8D-F704-42CF-BD35-BC5C2330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6495E4-24FD-490F-9806-626112C8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DEF6-9056-479C-B2B5-C32FDE7C7AFF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8885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F03240-8617-408D-9D75-D74E176F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49DD-A189-461F-90C9-7CBAD2D772DC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0FE7E1-206D-42DF-974E-91705B5A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35F54E-1FCD-4EF9-AB66-DFE9C76D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70B0-4F26-4C58-B57F-3FD653652038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5532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DB187A-44A8-4B63-A142-C8618294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23DA-445B-4982-9BFD-B9B524C4D434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EED2E3-8106-423C-8296-8554475D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19FA11-8012-4366-BEDD-4AEBFCA1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450B-5366-4618-80D5-E160A44B1E53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67749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FE45D-E838-486D-B2B4-F2850948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5502-55D7-4FCF-817B-1B32FE9022AB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3CDA2F-2D23-498E-AC9B-5E660D8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C61397-0D8F-4F45-8AB5-172C8D9C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AC8E-F9C8-49C5-B77A-D77CE10B548A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74144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A33A95-1446-40C3-8C73-054A439B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C30-D566-4AD9-B6D3-08A625801441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BEDDC-EF7E-4FCF-95F5-02A58641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675A98-8D38-4E69-826D-487BF19F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7C38-98E0-4CFC-883E-235DFA53D2A4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07980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98E35-8923-4BD6-AEF2-5DA737BE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96B3-A83A-4CF5-9226-4530ABF6026F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75F5-5397-4968-B4EE-34C58050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07095-6E15-4892-8251-23B8F606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7D56-3D2A-48EC-B2A0-D0DAAA46D1FD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41522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0E9E1-CD70-4301-BD7F-D94421C2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E8BE-CF29-49B5-B29F-7F1F92D632A7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6C93-0D0C-42D0-BA39-26E1CD00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9CF2-1F9C-4577-9AFA-5EC38363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1550-0AA1-4A9E-B152-F510DA32AA53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64347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36614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359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85590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6235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98197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29002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0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20162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8288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0123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965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767" r:id="rId13"/>
    <p:sldLayoutId id="2147483766" r:id="rId14"/>
    <p:sldLayoutId id="2147483764" r:id="rId15"/>
    <p:sldLayoutId id="2147483763" r:id="rId16"/>
    <p:sldLayoutId id="2147483761" r:id="rId17"/>
    <p:sldLayoutId id="2147483760" r:id="rId18"/>
    <p:sldLayoutId id="2147483758" r:id="rId19"/>
    <p:sldLayoutId id="2147483745" r:id="rId20"/>
    <p:sldLayoutId id="2147483731" r:id="rId21"/>
    <p:sldLayoutId id="2147483730" r:id="rId22"/>
    <p:sldLayoutId id="2147483685" r:id="rId23"/>
    <p:sldLayoutId id="2147483687" r:id="rId24"/>
    <p:sldLayoutId id="2147483688" r:id="rId25"/>
    <p:sldLayoutId id="2147483690" r:id="rId26"/>
    <p:sldLayoutId id="2147483692" r:id="rId27"/>
    <p:sldLayoutId id="2147483693" r:id="rId28"/>
  </p:sldLayoutIdLst>
  <p:hf hdr="0"/>
  <p:txStyles>
    <p:titleStyle>
      <a:lvl1pPr marL="0" algn="l" defTabSz="914400" rtl="1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r" defTabSz="914400" rtl="1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86F1F-BD28-4E4F-B2FC-B0C0186A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58C5-A471-44A8-92B8-F98037F60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881A-E8B6-408C-99D7-8A2655125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F8F3-1094-488A-9F22-E74C21078DAF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4C9E6-850F-4A6C-B833-58224A452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D9658-DFF5-41A7-932A-A6BA69DFC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3572-EE1A-4963-8478-F065A43DA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CB3BA4-2EBE-411C-ADDB-0B4587060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2382F2-DD53-48DD-B82F-19F3ADB0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9CC1-F750-4387-AE4D-F10EE2DE9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75DD8-5844-4291-A63D-EF544C9D2975}" type="datetimeFigureOut">
              <a:rPr lang="en-AE"/>
              <a:pPr>
                <a:defRPr/>
              </a:pPr>
              <a:t>04/06/2023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4A851-13A8-448E-833F-3AC713008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7DCB3-C807-4D68-9B06-3AC9AFF6B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D4E0F9-4946-478C-9D77-D9FF1AE0F9EE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455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5" r:id="rId2"/>
    <p:sldLayoutId id="2147483762" r:id="rId3"/>
    <p:sldLayoutId id="2147483759" r:id="rId4"/>
    <p:sldLayoutId id="2147483744" r:id="rId5"/>
    <p:sldLayoutId id="2147483734" r:id="rId6"/>
    <p:sldLayoutId id="2147483768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57DD-FF68-462B-8727-945717D5F568}" type="datetimeFigureOut">
              <a:rPr lang="ar-KW" smtClean="0"/>
              <a:pPr/>
              <a:t>16/11/1444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72BB-DC94-4BEB-ABC5-785BA3CC8785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72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5.png"/><Relationship Id="rId7" Type="http://schemas.openxmlformats.org/officeDocument/2006/relationships/slide" Target="slide11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slide" Target="slide1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121009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(8-7): مساحة السطوح "المكعب - شبه المكعب"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BF4B3B-AB28-2BD9-A2B7-EAFF09FA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510" y="280215"/>
            <a:ext cx="1878863" cy="13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E50DB6-0877-481C-BDE2-EE365FF1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4" y="2965381"/>
            <a:ext cx="2056549" cy="3502892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0279F36A-9123-4B94-9FB7-6FCC3B27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6" y="763414"/>
            <a:ext cx="8243150" cy="4891151"/>
          </a:xfrm>
          <a:prstGeom prst="rect">
            <a:avLst/>
          </a:prstGeom>
        </p:spPr>
      </p:pic>
      <p:pic>
        <p:nvPicPr>
          <p:cNvPr id="1026" name="Picture 2" descr="You Super Star GIFs - Get the best GIF on GIPHY">
            <a:extLst>
              <a:ext uri="{FF2B5EF4-FFF2-40B4-BE49-F238E27FC236}">
                <a16:creationId xmlns:a16="http://schemas.microsoft.com/office/drawing/2014/main" id="{027AC301-50C8-48F5-A188-2797998909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37" y="17802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7" action="ppaction://hlinksldjump"/>
            <a:extLst>
              <a:ext uri="{FF2B5EF4-FFF2-40B4-BE49-F238E27FC236}">
                <a16:creationId xmlns:a16="http://schemas.microsoft.com/office/drawing/2014/main" id="{2FD792A6-A46E-4BFC-8C1E-D0A3B29D781A}"/>
              </a:ext>
            </a:extLst>
          </p:cNvPr>
          <p:cNvSpPr/>
          <p:nvPr/>
        </p:nvSpPr>
        <p:spPr>
          <a:xfrm>
            <a:off x="6082746" y="2749826"/>
            <a:ext cx="1152940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000" b="1" dirty="0"/>
              <a:t>1</a:t>
            </a:r>
          </a:p>
        </p:txBody>
      </p:sp>
      <p:sp>
        <p:nvSpPr>
          <p:cNvPr id="18" name="Rectangle: Rounded Corners 17">
            <a:hlinkClick r:id="rId8" action="ppaction://hlinksldjump"/>
            <a:extLst>
              <a:ext uri="{FF2B5EF4-FFF2-40B4-BE49-F238E27FC236}">
                <a16:creationId xmlns:a16="http://schemas.microsoft.com/office/drawing/2014/main" id="{D76C4A31-EA7F-49C2-9CB3-8A50BC0C882C}"/>
              </a:ext>
            </a:extLst>
          </p:cNvPr>
          <p:cNvSpPr/>
          <p:nvPr/>
        </p:nvSpPr>
        <p:spPr>
          <a:xfrm>
            <a:off x="4638259" y="2749826"/>
            <a:ext cx="1152940" cy="1219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000" b="1" dirty="0"/>
              <a:t>2</a:t>
            </a:r>
          </a:p>
        </p:txBody>
      </p:sp>
      <p:sp>
        <p:nvSpPr>
          <p:cNvPr id="20" name="Rectangle: Rounded Corners 19">
            <a:hlinkClick r:id="rId9" action="ppaction://hlinksldjump"/>
            <a:extLst>
              <a:ext uri="{FF2B5EF4-FFF2-40B4-BE49-F238E27FC236}">
                <a16:creationId xmlns:a16="http://schemas.microsoft.com/office/drawing/2014/main" id="{35B2EE67-8C5E-4CC7-A88F-86C88BF983C9}"/>
              </a:ext>
            </a:extLst>
          </p:cNvPr>
          <p:cNvSpPr/>
          <p:nvPr/>
        </p:nvSpPr>
        <p:spPr>
          <a:xfrm>
            <a:off x="3193772" y="2749826"/>
            <a:ext cx="1152940" cy="1219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239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E50DB6-0877-481C-BDE2-EE365FF1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4" y="2965381"/>
            <a:ext cx="2056549" cy="3502892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0279F36A-9123-4B94-9FB7-6FCC3B27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6" y="763414"/>
            <a:ext cx="8243150" cy="48911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866B41-9E01-484B-A515-8FCA24EDA7CB}"/>
              </a:ext>
            </a:extLst>
          </p:cNvPr>
          <p:cNvSpPr/>
          <p:nvPr/>
        </p:nvSpPr>
        <p:spPr>
          <a:xfrm>
            <a:off x="9587947" y="1452659"/>
            <a:ext cx="934277" cy="9607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7200" b="1" dirty="0"/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7E0919-11B4-4A60-9382-7E5CAB8839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16" r="1468" b="77753"/>
          <a:stretch/>
        </p:blipFill>
        <p:spPr>
          <a:xfrm>
            <a:off x="3127513" y="1539437"/>
            <a:ext cx="6247390" cy="7475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05A6DC-7283-4CAF-A0C0-06F4D7391B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87" t="21533" r="2772" b="13400"/>
          <a:stretch/>
        </p:blipFill>
        <p:spPr>
          <a:xfrm>
            <a:off x="3237139" y="2232505"/>
            <a:ext cx="2527556" cy="1660965"/>
          </a:xfrm>
          <a:prstGeom prst="rect">
            <a:avLst/>
          </a:prstGeom>
        </p:spPr>
      </p:pic>
      <p:sp>
        <p:nvSpPr>
          <p:cNvPr id="9" name="Star: 5 Points 8">
            <a:hlinkClick r:id="rId7" action="ppaction://hlinksldjump"/>
            <a:extLst>
              <a:ext uri="{FF2B5EF4-FFF2-40B4-BE49-F238E27FC236}">
                <a16:creationId xmlns:a16="http://schemas.microsoft.com/office/drawing/2014/main" id="{0A856F7B-A18B-4A96-B864-2F51A10C8734}"/>
              </a:ext>
            </a:extLst>
          </p:cNvPr>
          <p:cNvSpPr/>
          <p:nvPr/>
        </p:nvSpPr>
        <p:spPr>
          <a:xfrm>
            <a:off x="1232152" y="763414"/>
            <a:ext cx="1046922" cy="1012541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F19E4-1F94-FAE8-38E9-9D647F1F0517}"/>
              </a:ext>
            </a:extLst>
          </p:cNvPr>
          <p:cNvSpPr txBox="1"/>
          <p:nvPr/>
        </p:nvSpPr>
        <p:spPr>
          <a:xfrm>
            <a:off x="6987050" y="2428393"/>
            <a:ext cx="2958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(1) = 6 × 6 =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029B0-6D33-C455-9128-210D97059FF6}"/>
              </a:ext>
            </a:extLst>
          </p:cNvPr>
          <p:cNvSpPr txBox="1"/>
          <p:nvPr/>
        </p:nvSpPr>
        <p:spPr>
          <a:xfrm>
            <a:off x="7000428" y="2924307"/>
            <a:ext cx="29587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(2) = 6 × 6 = 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0DFCE-622D-CF53-22BA-C1F7E92A3551}"/>
              </a:ext>
            </a:extLst>
          </p:cNvPr>
          <p:cNvSpPr txBox="1"/>
          <p:nvPr/>
        </p:nvSpPr>
        <p:spPr>
          <a:xfrm>
            <a:off x="6987050" y="3415688"/>
            <a:ext cx="29587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(3) = 6 × 6 =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DFA84-918B-E56E-06FF-38C5D311CEF6}"/>
              </a:ext>
            </a:extLst>
          </p:cNvPr>
          <p:cNvSpPr txBox="1"/>
          <p:nvPr/>
        </p:nvSpPr>
        <p:spPr>
          <a:xfrm>
            <a:off x="6341163" y="4105817"/>
            <a:ext cx="37371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 = 36 + 36 +36 = 108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6FC37-FED6-65C6-D10F-A311E7CA75BD}"/>
              </a:ext>
            </a:extLst>
          </p:cNvPr>
          <p:cNvSpPr txBox="1"/>
          <p:nvPr/>
        </p:nvSpPr>
        <p:spPr>
          <a:xfrm>
            <a:off x="6614625" y="4636581"/>
            <a:ext cx="4080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السطح = 2 × 108 = 216 سم</a:t>
            </a:r>
            <a:r>
              <a:rPr lang="ar-KW" sz="2800" b="1" baseline="30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D9B9E7-B228-D336-359C-92D03428006A}"/>
              </a:ext>
            </a:extLst>
          </p:cNvPr>
          <p:cNvCxnSpPr/>
          <p:nvPr/>
        </p:nvCxnSpPr>
        <p:spPr>
          <a:xfrm flipH="1">
            <a:off x="7089519" y="3946294"/>
            <a:ext cx="336814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6D40FD2-E235-004C-C6B2-AE76C7276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6501" y="2642766"/>
            <a:ext cx="1258124" cy="14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E50DB6-0877-481C-BDE2-EE365FF1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4" y="2965381"/>
            <a:ext cx="2056549" cy="3502892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0279F36A-9123-4B94-9FB7-6FCC3B27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6" y="763414"/>
            <a:ext cx="8243150" cy="48911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5F0053-4A90-43F7-8DAC-5A35AECD473F}"/>
              </a:ext>
            </a:extLst>
          </p:cNvPr>
          <p:cNvSpPr/>
          <p:nvPr/>
        </p:nvSpPr>
        <p:spPr>
          <a:xfrm>
            <a:off x="9528414" y="1485790"/>
            <a:ext cx="921025" cy="9276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7200" b="1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E0D9F-2565-44AC-A573-2B775878D2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16" r="1468" b="77753"/>
          <a:stretch/>
        </p:blipFill>
        <p:spPr>
          <a:xfrm>
            <a:off x="3127513" y="1539437"/>
            <a:ext cx="6247390" cy="747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B32F6-96EE-43CC-8E7C-ECE0D0C40B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5" t="23880" r="49488" b="4374"/>
          <a:stretch/>
        </p:blipFill>
        <p:spPr>
          <a:xfrm>
            <a:off x="3219025" y="2225333"/>
            <a:ext cx="2578801" cy="1480096"/>
          </a:xfrm>
          <a:prstGeom prst="rect">
            <a:avLst/>
          </a:prstGeom>
        </p:spPr>
      </p:pic>
      <p:sp>
        <p:nvSpPr>
          <p:cNvPr id="3" name="Star: 5 Points 2">
            <a:hlinkClick r:id="rId7" action="ppaction://hlinksldjump"/>
            <a:extLst>
              <a:ext uri="{FF2B5EF4-FFF2-40B4-BE49-F238E27FC236}">
                <a16:creationId xmlns:a16="http://schemas.microsoft.com/office/drawing/2014/main" id="{19FC7E22-60A8-25A0-3ADE-C80CB324B4CD}"/>
              </a:ext>
            </a:extLst>
          </p:cNvPr>
          <p:cNvSpPr/>
          <p:nvPr/>
        </p:nvSpPr>
        <p:spPr>
          <a:xfrm>
            <a:off x="1232152" y="763414"/>
            <a:ext cx="1046922" cy="1012541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BA749-A4CB-ADA0-AB39-9E749C3CBF59}"/>
              </a:ext>
            </a:extLst>
          </p:cNvPr>
          <p:cNvSpPr txBox="1"/>
          <p:nvPr/>
        </p:nvSpPr>
        <p:spPr>
          <a:xfrm>
            <a:off x="6733017" y="2466197"/>
            <a:ext cx="3849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(1) = 20 × 12,5 = 250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3D8B6-6508-DF08-EF08-824A22D74790}"/>
              </a:ext>
            </a:extLst>
          </p:cNvPr>
          <p:cNvSpPr txBox="1"/>
          <p:nvPr/>
        </p:nvSpPr>
        <p:spPr>
          <a:xfrm>
            <a:off x="6109379" y="2924307"/>
            <a:ext cx="44533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(2) = 12,5 × 22,5 = 281,25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06F7A-D3DF-2CD0-DE86-BF3DE6F37A31}"/>
              </a:ext>
            </a:extLst>
          </p:cNvPr>
          <p:cNvSpPr txBox="1"/>
          <p:nvPr/>
        </p:nvSpPr>
        <p:spPr>
          <a:xfrm>
            <a:off x="6733017" y="3376216"/>
            <a:ext cx="3849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(3) = 22,5 × 20 = 450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7AEC2-C895-A0D2-C6ED-2078BE45234B}"/>
              </a:ext>
            </a:extLst>
          </p:cNvPr>
          <p:cNvSpPr txBox="1"/>
          <p:nvPr/>
        </p:nvSpPr>
        <p:spPr>
          <a:xfrm>
            <a:off x="5347252" y="4105817"/>
            <a:ext cx="53475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 = 250 + 281,25 +450 = 981,25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3E168-AE0E-EFAE-D092-2D35CB5F722B}"/>
              </a:ext>
            </a:extLst>
          </p:cNvPr>
          <p:cNvSpPr txBox="1"/>
          <p:nvPr/>
        </p:nvSpPr>
        <p:spPr>
          <a:xfrm>
            <a:off x="5479774" y="4636581"/>
            <a:ext cx="52150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السطح = 2 × 981,25 = 1962,5 سم</a:t>
            </a:r>
            <a:r>
              <a:rPr lang="ar-KW" sz="2800" b="1" baseline="30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67151E-DCDB-A5A2-C752-5FA639F28F21}"/>
              </a:ext>
            </a:extLst>
          </p:cNvPr>
          <p:cNvCxnSpPr/>
          <p:nvPr/>
        </p:nvCxnSpPr>
        <p:spPr>
          <a:xfrm flipH="1">
            <a:off x="7089519" y="3946294"/>
            <a:ext cx="336814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DB48FE8-E062-2A49-04AF-6AAFF79AE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929" y="3837725"/>
            <a:ext cx="1223529" cy="11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3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E50DB6-0877-481C-BDE2-EE365FF1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4" y="2965381"/>
            <a:ext cx="2056549" cy="3502892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0279F36A-9123-4B94-9FB7-6FCC3B279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86" y="763414"/>
            <a:ext cx="8243150" cy="4891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66D1D-EF5F-456B-A2C0-622D98E18D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12" r="3587" b="16594"/>
          <a:stretch/>
        </p:blipFill>
        <p:spPr>
          <a:xfrm>
            <a:off x="4181061" y="1364975"/>
            <a:ext cx="5572539" cy="1982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7C9257-4BBB-43D3-AD19-3D61A2C55662}"/>
              </a:ext>
            </a:extLst>
          </p:cNvPr>
          <p:cNvSpPr/>
          <p:nvPr/>
        </p:nvSpPr>
        <p:spPr>
          <a:xfrm>
            <a:off x="3080768" y="1492377"/>
            <a:ext cx="815371" cy="7604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6600" b="1" dirty="0"/>
              <a:t>3</a:t>
            </a:r>
          </a:p>
        </p:txBody>
      </p:sp>
      <p:sp>
        <p:nvSpPr>
          <p:cNvPr id="3" name="Star: 5 Points 2">
            <a:hlinkClick r:id="rId7" action="ppaction://hlinksldjump"/>
            <a:extLst>
              <a:ext uri="{FF2B5EF4-FFF2-40B4-BE49-F238E27FC236}">
                <a16:creationId xmlns:a16="http://schemas.microsoft.com/office/drawing/2014/main" id="{B19721D8-0827-B961-B596-04746DD24E86}"/>
              </a:ext>
            </a:extLst>
          </p:cNvPr>
          <p:cNvSpPr/>
          <p:nvPr/>
        </p:nvSpPr>
        <p:spPr>
          <a:xfrm>
            <a:off x="1232152" y="763414"/>
            <a:ext cx="1046922" cy="1012541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9A38C-D892-F68F-3522-1612BCDA6507}"/>
              </a:ext>
            </a:extLst>
          </p:cNvPr>
          <p:cNvSpPr txBox="1"/>
          <p:nvPr/>
        </p:nvSpPr>
        <p:spPr>
          <a:xfrm>
            <a:off x="6987050" y="2428393"/>
            <a:ext cx="35418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(1) = 10 × 10 =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67B69-E06E-D718-8174-F7271A49FD83}"/>
              </a:ext>
            </a:extLst>
          </p:cNvPr>
          <p:cNvSpPr txBox="1"/>
          <p:nvPr/>
        </p:nvSpPr>
        <p:spPr>
          <a:xfrm>
            <a:off x="7000428" y="2924307"/>
            <a:ext cx="35418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(2) = 10 × 12 = 120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CB8C7-7293-F096-8941-3E42FD55CC78}"/>
              </a:ext>
            </a:extLst>
          </p:cNvPr>
          <p:cNvSpPr txBox="1"/>
          <p:nvPr/>
        </p:nvSpPr>
        <p:spPr>
          <a:xfrm>
            <a:off x="6987050" y="3415688"/>
            <a:ext cx="35418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الوجه (3) = 12 × 10 = 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F2AA35-A573-FD40-5B42-07635F33D4F9}"/>
              </a:ext>
            </a:extLst>
          </p:cNvPr>
          <p:cNvSpPr txBox="1"/>
          <p:nvPr/>
        </p:nvSpPr>
        <p:spPr>
          <a:xfrm>
            <a:off x="6341162" y="4105817"/>
            <a:ext cx="43069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المجموع = 100 + 120 +120 = 340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10EBD-1A19-D4D2-CF2D-B6B63EB0C1E7}"/>
              </a:ext>
            </a:extLst>
          </p:cNvPr>
          <p:cNvSpPr txBox="1"/>
          <p:nvPr/>
        </p:nvSpPr>
        <p:spPr>
          <a:xfrm>
            <a:off x="6614625" y="4636581"/>
            <a:ext cx="4080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السطح = 2 × 340 = 680 سم</a:t>
            </a:r>
            <a:r>
              <a:rPr lang="ar-KW" sz="2800" b="1" baseline="300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50202C-862C-BA13-220E-7CF00D8EEDD5}"/>
              </a:ext>
            </a:extLst>
          </p:cNvPr>
          <p:cNvCxnSpPr/>
          <p:nvPr/>
        </p:nvCxnSpPr>
        <p:spPr>
          <a:xfrm flipH="1">
            <a:off x="7089519" y="3946294"/>
            <a:ext cx="336814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D29DB9B-910E-05F9-6C2D-3D216334D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7052" y="3352502"/>
            <a:ext cx="1507572" cy="15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5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6962-5D11-4D77-88F4-D9D9D023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المختصر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247C5-27E4-4AD0-B6B7-E47C1E18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8" y="3732981"/>
            <a:ext cx="10409583" cy="1642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C7400-5030-4169-AE14-A306A6443F51}"/>
              </a:ext>
            </a:extLst>
          </p:cNvPr>
          <p:cNvSpPr txBox="1"/>
          <p:nvPr/>
        </p:nvSpPr>
        <p:spPr>
          <a:xfrm>
            <a:off x="3028121" y="2960158"/>
            <a:ext cx="832567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/>
              <a:t>ظللي (أ) إذا كانت العبارة صحيحة، وظللي (ب) إذا كانت العبارة خاطئة: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39AD34-CD4B-4182-B884-A3873ED1CB54}"/>
              </a:ext>
            </a:extLst>
          </p:cNvPr>
          <p:cNvSpPr/>
          <p:nvPr/>
        </p:nvSpPr>
        <p:spPr>
          <a:xfrm>
            <a:off x="1239078" y="4359965"/>
            <a:ext cx="510209" cy="46382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3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DD43-F60B-4ECD-B0E7-18D3D565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KW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الخــــاتمة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DED27-227F-4A8B-BB9C-40B2DE6CDFAE}"/>
              </a:ext>
            </a:extLst>
          </p:cNvPr>
          <p:cNvSpPr txBox="1"/>
          <p:nvPr/>
        </p:nvSpPr>
        <p:spPr>
          <a:xfrm>
            <a:off x="1507435" y="3378585"/>
            <a:ext cx="9177130" cy="110799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تعلمـــــــــــنا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298693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Diagram&#10;&#10;Description automatically generated">
            <a:extLst>
              <a:ext uri="{FF2B5EF4-FFF2-40B4-BE49-F238E27FC236}">
                <a16:creationId xmlns:a16="http://schemas.microsoft.com/office/drawing/2014/main" id="{C50647F8-3C48-BED2-74B7-F0AD448C97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 t="35762" b="35762"/>
          <a:stretch>
            <a:fillRect/>
          </a:stretch>
        </p:blipFill>
        <p:spPr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6D18CB-1CDA-0692-77F9-668411AC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1" y="4000068"/>
            <a:ext cx="10504318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1" name="Group 50">
            <a:extLst>
              <a:ext uri="{FF2B5EF4-FFF2-40B4-BE49-F238E27FC236}">
                <a16:creationId xmlns:a16="http://schemas.microsoft.com/office/drawing/2014/main" id="{47456D16-E883-4048-931E-51DD3E33B587}"/>
              </a:ext>
            </a:extLst>
          </p:cNvPr>
          <p:cNvGrpSpPr>
            <a:grpSpLocks/>
          </p:cNvGrpSpPr>
          <p:nvPr/>
        </p:nvGrpSpPr>
        <p:grpSpPr bwMode="auto">
          <a:xfrm>
            <a:off x="763" y="0"/>
            <a:ext cx="12191237" cy="6858001"/>
            <a:chOff x="0" y="0"/>
            <a:chExt cx="12192000" cy="6858000"/>
          </a:xfrm>
        </p:grpSpPr>
        <p:pic>
          <p:nvPicPr>
            <p:cNvPr id="3093" name="Picture 36">
              <a:extLst>
                <a:ext uri="{FF2B5EF4-FFF2-40B4-BE49-F238E27FC236}">
                  <a16:creationId xmlns:a16="http://schemas.microsoft.com/office/drawing/2014/main" id="{D6300CCB-579D-474B-9AD6-997884BB7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Graphic 38">
              <a:extLst>
                <a:ext uri="{FF2B5EF4-FFF2-40B4-BE49-F238E27FC236}">
                  <a16:creationId xmlns:a16="http://schemas.microsoft.com/office/drawing/2014/main" id="{11ADE4E0-C14C-47D3-8C38-E76236CE8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233363"/>
              <a:ext cx="11399838" cy="242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Graphic 42">
            <a:extLst>
              <a:ext uri="{FF2B5EF4-FFF2-40B4-BE49-F238E27FC236}">
                <a16:creationId xmlns:a16="http://schemas.microsoft.com/office/drawing/2014/main" id="{8FA6E410-164F-4462-82F5-9741D499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981700"/>
            <a:ext cx="193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C547AE-5AB7-4E17-AB45-D5F512B3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549275"/>
            <a:ext cx="15097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4679B49-A374-461B-BD54-F7D43727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55575"/>
            <a:ext cx="8540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5EB1A3-9CA6-41BB-B867-06191DF5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807">
            <a:off x="9758363" y="20638"/>
            <a:ext cx="852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6E04954-B705-48B3-B1C8-9A9B15A1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11188"/>
            <a:ext cx="809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8F2BA5C-F738-4035-9A71-87349EDF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534988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464CFCD-7C95-40FE-8C46-2253897B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009">
            <a:off x="9042400" y="862013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3B660A0-B07F-4954-8049-F52E0A6E577B}"/>
              </a:ext>
            </a:extLst>
          </p:cNvPr>
          <p:cNvSpPr/>
          <p:nvPr/>
        </p:nvSpPr>
        <p:spPr>
          <a:xfrm>
            <a:off x="471488" y="941388"/>
            <a:ext cx="6323012" cy="5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علينا انقاذ المهرج </a:t>
            </a:r>
            <a:r>
              <a:rPr kumimoji="0" lang="ar-K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بإيجاد ناتج ما يلي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endParaRPr kumimoji="0" lang="en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AC477AB-30E7-40A5-8541-692ECEC3FC72}"/>
              </a:ext>
            </a:extLst>
          </p:cNvPr>
          <p:cNvSpPr/>
          <p:nvPr/>
        </p:nvSpPr>
        <p:spPr>
          <a:xfrm>
            <a:off x="517525" y="1730375"/>
            <a:ext cx="6323013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 × 12 =</a:t>
            </a: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60F2BCE-0B96-45CA-A32B-D0B3F50E2880}"/>
              </a:ext>
            </a:extLst>
          </p:cNvPr>
          <p:cNvSpPr/>
          <p:nvPr/>
        </p:nvSpPr>
        <p:spPr>
          <a:xfrm>
            <a:off x="541338" y="3687763"/>
            <a:ext cx="6323012" cy="760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 × 16 =</a:t>
            </a: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87B8C90-F288-41E4-B612-EDCCA77791A0}"/>
              </a:ext>
            </a:extLst>
          </p:cNvPr>
          <p:cNvSpPr/>
          <p:nvPr/>
        </p:nvSpPr>
        <p:spPr>
          <a:xfrm>
            <a:off x="541338" y="467995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 × 12 =</a:t>
            </a: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8257CE4-0E4D-4874-AD5D-F01EC4F873C6}"/>
              </a:ext>
            </a:extLst>
          </p:cNvPr>
          <p:cNvSpPr/>
          <p:nvPr/>
        </p:nvSpPr>
        <p:spPr>
          <a:xfrm>
            <a:off x="541338" y="560070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× 10 =</a:t>
            </a:r>
            <a:endParaRPr kumimoji="0" lang="en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FAB0B07-0D21-4392-951C-3EB30ECB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/>
          <a:stretch>
            <a:fillRect/>
          </a:stretch>
        </p:blipFill>
        <p:spPr bwMode="auto">
          <a:xfrm>
            <a:off x="9523413" y="1616075"/>
            <a:ext cx="15097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13E91EE-A43E-4C77-9948-BA0381C6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2674938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D1D1F90-9A08-4510-8E4F-9F1866F1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5672138"/>
            <a:ext cx="2333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317FEB-26E3-4BA5-A9B4-8B8CD7ED7FDD}"/>
              </a:ext>
            </a:extLst>
          </p:cNvPr>
          <p:cNvGrpSpPr/>
          <p:nvPr/>
        </p:nvGrpSpPr>
        <p:grpSpPr>
          <a:xfrm>
            <a:off x="517525" y="2725738"/>
            <a:ext cx="6321425" cy="758825"/>
            <a:chOff x="517525" y="2725738"/>
            <a:chExt cx="6321425" cy="75882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9FB9A8-0881-4936-9C9F-1513EA7E0215}"/>
                </a:ext>
              </a:extLst>
            </p:cNvPr>
            <p:cNvSpPr/>
            <p:nvPr/>
          </p:nvSpPr>
          <p:spPr>
            <a:xfrm>
              <a:off x="517525" y="2725738"/>
              <a:ext cx="6321425" cy="7588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91ACD0-89A7-4681-85C6-EF1B1C24A366}"/>
                </a:ext>
              </a:extLst>
            </p:cNvPr>
            <p:cNvSpPr txBox="1"/>
            <p:nvPr/>
          </p:nvSpPr>
          <p:spPr>
            <a:xfrm>
              <a:off x="3923679" y="2826871"/>
              <a:ext cx="109917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800" b="1" dirty="0"/>
                <a:t>5 </a:t>
              </a:r>
              <a:r>
                <a:rPr lang="en-US" sz="2800" b="1" dirty="0"/>
                <a:t>,</a:t>
              </a:r>
              <a:r>
                <a:rPr lang="ar-KW" sz="2800" b="1" dirty="0"/>
                <a:t> 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51E78D-C999-4D2D-850C-9CA60E724CAB}"/>
                </a:ext>
              </a:extLst>
            </p:cNvPr>
            <p:cNvSpPr txBox="1"/>
            <p:nvPr/>
          </p:nvSpPr>
          <p:spPr>
            <a:xfrm>
              <a:off x="2399962" y="2831720"/>
              <a:ext cx="109917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800" b="1" dirty="0"/>
                <a:t>5 </a:t>
              </a:r>
              <a:r>
                <a:rPr lang="en-US" sz="2800" b="1" dirty="0"/>
                <a:t>,</a:t>
              </a:r>
              <a:r>
                <a:rPr lang="ar-KW" sz="2800" b="1" dirty="0"/>
                <a:t> 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C5B476-2104-4CB3-8F57-0BF71CCD4D64}"/>
                </a:ext>
              </a:extLst>
            </p:cNvPr>
            <p:cNvSpPr txBox="1"/>
            <p:nvPr/>
          </p:nvSpPr>
          <p:spPr>
            <a:xfrm>
              <a:off x="1950050" y="2839105"/>
              <a:ext cx="4089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800" b="1" dirty="0"/>
                <a:t>=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D07407-456E-4F99-88CC-D42E11CEA36E}"/>
                </a:ext>
              </a:extLst>
            </p:cNvPr>
            <p:cNvSpPr txBox="1"/>
            <p:nvPr/>
          </p:nvSpPr>
          <p:spPr>
            <a:xfrm>
              <a:off x="3473767" y="2805820"/>
              <a:ext cx="4089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KW" sz="2800" b="1" dirty="0"/>
                <a:t>×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AA86921-09A4-7629-90F4-651DADCBCB04}"/>
              </a:ext>
            </a:extLst>
          </p:cNvPr>
          <p:cNvSpPr txBox="1"/>
          <p:nvPr/>
        </p:nvSpPr>
        <p:spPr>
          <a:xfrm>
            <a:off x="2254106" y="1820372"/>
            <a:ext cx="61473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4F519-4F61-3C63-F91E-F4261EDF57B4}"/>
              </a:ext>
            </a:extLst>
          </p:cNvPr>
          <p:cNvSpPr txBox="1"/>
          <p:nvPr/>
        </p:nvSpPr>
        <p:spPr>
          <a:xfrm>
            <a:off x="712224" y="2857500"/>
            <a:ext cx="130416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281,25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6B9CE3-8445-BA1E-298D-934DA3CE6F1C}"/>
              </a:ext>
            </a:extLst>
          </p:cNvPr>
          <p:cNvSpPr txBox="1"/>
          <p:nvPr/>
        </p:nvSpPr>
        <p:spPr>
          <a:xfrm>
            <a:off x="1564678" y="3794780"/>
            <a:ext cx="130416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3D560-33D7-A55F-6F96-DD0FF221ED04}"/>
              </a:ext>
            </a:extLst>
          </p:cNvPr>
          <p:cNvSpPr txBox="1"/>
          <p:nvPr/>
        </p:nvSpPr>
        <p:spPr>
          <a:xfrm>
            <a:off x="1706908" y="4805961"/>
            <a:ext cx="130416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192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26D06-656F-2FF6-C67A-8FB6905F184B}"/>
              </a:ext>
            </a:extLst>
          </p:cNvPr>
          <p:cNvSpPr txBox="1"/>
          <p:nvPr/>
        </p:nvSpPr>
        <p:spPr>
          <a:xfrm>
            <a:off x="1747880" y="5719296"/>
            <a:ext cx="1304164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FF0000"/>
                </a:solidFill>
              </a:rPr>
              <a:t>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1.11022E-16 0.00023 C -0.00104 0.00694 -0.00208 0.01389 -0.00299 0.02083 C -0.0056 0.04028 -0.00339 0.03125 -0.0069 0.04375 C -0.00573 0.07361 -0.01055 0.06574 -0.00104 0.0699 C 1.11022E-16 0.07037 0.00104 0.07106 0.00195 0.07176 C 0.0026 0.07338 0.00339 0.075 0.00391 0.07685 C 0.00443 0.0787 0.00443 0.08055 0.00495 0.08217 C 0.00547 0.08356 0.00664 0.08403 0.0069 0.08565 C 0.00729 0.08796 0.0069 0.09028 0.0069 0.09282 L 0.0069 0.09305 " pathEditMode="relative" rAng="0" ptsTypes="AAAAAAAAA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9051 L -2.08333E-6 0.09074 C -0.00091 0.09514 -0.00195 0.09976 -0.00286 0.10439 C -0.00338 0.10671 -0.00338 0.10926 -0.0039 0.11157 C -0.00651 0.12384 -0.00495 0.11365 -0.00781 0.12384 C -0.00833 0.12546 -0.00846 0.12731 -0.00872 0.12893 C -0.00846 0.13125 -0.00859 0.13402 -0.00781 0.13611 C -0.00716 0.13773 -0.00573 0.13819 -0.00482 0.13958 C 0.00274 0.15069 -0.00625 0.13958 0.00104 0.14838 C 0.0013 0.15069 0.00209 0.15301 0.00209 0.15532 C 0.00209 0.1662 0.00078 0.16111 -2.08333E-6 0.16944 C -0.00013 0.17106 -2.08333E-6 0.17291 -2.08333E-6 0.17476 L -2.08333E-6 0.175 " pathEditMode="relative" rAng="0" ptsTypes="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9051 L 1.11022E-16 0.09074 C -0.00091 0.09514 -0.00195 0.09977 -0.00286 0.1044 C -0.00339 0.10671 -0.00339 0.10926 -0.00391 0.11157 C -0.00651 0.12384 -0.00495 0.11365 -0.00781 0.12384 C -0.00833 0.12546 -0.00846 0.12731 -0.00872 0.12893 C -0.00846 0.13125 -0.00859 0.13403 -0.00781 0.13611 C -0.00716 0.13773 -0.00573 0.13819 -0.00482 0.13958 C 0.00273 0.15069 -0.00625 0.13958 0.00104 0.14838 C 0.0013 0.15069 0.00208 0.15301 0.00208 0.15532 C 0.00208 0.1662 0.00078 0.16111 1.11022E-16 0.16944 C -0.00013 0.17106 1.11022E-16 0.17291 1.11022E-16 0.17477 L 1.11022E-16 0.175 " pathEditMode="relative" rAng="0" ptsTypes="AAAAAAAAAAA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9051 L -2.08333E-7 0.09074 C -0.00091 0.09514 -0.00195 0.09976 -0.00286 0.10439 C -0.00339 0.10671 -0.00339 0.10926 -0.00391 0.11157 C -0.00651 0.12384 -0.00495 0.11365 -0.00781 0.12384 C -0.00833 0.12546 -0.00846 0.12731 -0.00872 0.12893 C -0.00846 0.13125 -0.00859 0.13402 -0.00781 0.13611 C -0.00716 0.13773 -0.00573 0.13819 -0.00482 0.13958 C 0.00273 0.15069 -0.00625 0.13958 0.00104 0.14838 C 0.0013 0.15069 0.00208 0.15301 0.00208 0.15532 C 0.00208 0.1662 0.00078 0.16111 -2.08333E-7 0.16944 C -0.00013 0.17106 -2.08333E-7 0.17291 -2.08333E-7 0.17476 L -2.08333E-7 0.175 " pathEditMode="relative" rAng="0" ptsTypes="AAAAAAAAAAA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9051 L 2.08333E-7 0.09074 C -0.00091 0.09514 -0.00195 0.09977 -0.00286 0.1044 C -0.00339 0.10671 -0.00339 0.10926 -0.00391 0.11158 C -0.00651 0.12384 -0.00495 0.11366 -0.00781 0.12384 C -0.00833 0.12546 -0.00846 0.12732 -0.00872 0.12894 C -0.00846 0.13125 -0.00859 0.13403 -0.00781 0.13611 C -0.00716 0.13773 -0.00573 0.1382 -0.00482 0.13958 C 0.00273 0.1507 -0.00625 0.13958 0.00104 0.14838 C 0.0013 0.1507 0.00208 0.15301 0.00208 0.15533 C 0.00208 0.16621 0.00078 0.16111 2.08333E-7 0.16945 C -0.00013 0.17107 2.08333E-7 0.17292 2.08333E-7 0.17477 L 2.08333E-7 0.175 " pathEditMode="relative" rAng="0" ptsTypes="AAAAAAAAAAA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9051 L 1.25E-6 0.09074 C -0.00091 0.09514 -0.00195 0.09977 -0.00287 0.1044 C -0.00339 0.10671 -0.00339 0.10926 -0.00391 0.11157 C -0.00651 0.12384 -0.00495 0.11365 -0.00781 0.12384 C -0.00833 0.12546 -0.00846 0.12731 -0.00873 0.12893 C -0.00846 0.13125 -0.00859 0.13402 -0.00781 0.13611 C -0.00716 0.13773 -0.00573 0.13819 -0.00482 0.13958 C 0.00273 0.15069 -0.00625 0.13958 0.00104 0.14838 C 0.0013 0.15069 0.00208 0.15301 0.00208 0.15532 C 0.00208 0.1662 0.00078 0.16111 1.25E-6 0.16944 C -0.00013 0.17106 1.25E-6 0.17291 1.25E-6 0.17477 L 1.25E-6 0.175 " pathEditMode="relative" rAng="0" ptsTypes="AAAAAAAAAAA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051 L 3.33333E-6 0.09074 C -0.00091 0.09514 -0.00196 0.09977 -0.00287 0.1044 C -0.00339 0.10671 -0.00339 0.10926 -0.00391 0.11157 C -0.00651 0.12384 -0.00495 0.11365 -0.00782 0.12384 C -0.00834 0.12546 -0.00847 0.12731 -0.00873 0.12893 C -0.00847 0.13125 -0.0086 0.13402 -0.00782 0.13611 C -0.00716 0.13773 -0.00573 0.13819 -0.00482 0.13958 C 0.00273 0.15069 -0.00625 0.13958 0.00104 0.14838 C 0.0013 0.15069 0.00208 0.15301 0.00208 0.15532 C 0.00208 0.1662 0.00078 0.16111 3.33333E-6 0.16944 C -0.00013 0.17106 3.33333E-6 0.17291 3.33333E-6 0.17477 L 3.33333E-6 0.175 " pathEditMode="relative" rAng="0" ptsTypes="AAAAAAAA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17777 L -2.08333E-6 0.17801 C -0.00312 0.18055 -0.00716 0.18125 -0.00937 0.18611 C -0.01041 0.18842 -0.00885 0.19213 -0.00781 0.19444 C -0.00638 0.19768 -0.0039 0.19884 -0.00234 0.20139 C -0.00182 0.20231 0.00169 0.21018 0.00235 0.21273 C 0.00274 0.21412 0.00287 0.21551 0.00326 0.21689 C 0.00078 0.22129 0.00104 0.22176 -0.00234 0.22384 C -0.00325 0.22453 -0.00547 0.22546 -0.00547 0.22569 L -0.00547 0.22546 " pathEditMode="relative" rAng="0" ptsTypes="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7778 L 1.11022E-16 0.17801 C -0.00312 0.18055 -0.00716 0.18125 -0.00937 0.18611 C -0.01042 0.18842 -0.00885 0.19213 -0.00781 0.19444 C -0.00638 0.19768 -0.00391 0.19884 -0.00234 0.20139 C -0.00182 0.20231 0.00169 0.21018 0.00234 0.21273 C 0.00273 0.21412 0.00286 0.21551 0.00326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17778 L 2.08333E-7 0.17801 C -0.00313 0.18056 -0.00716 0.18125 -0.00938 0.18611 C -0.01042 0.18843 -0.00885 0.19213 -0.00781 0.19445 C -0.00638 0.19769 -0.00391 0.19884 -0.00234 0.20139 C -0.00182 0.20232 0.00169 0.21019 0.00234 0.21273 C 0.00273 0.21412 0.00286 0.21551 0.00326 0.2169 C 0.00078 0.2213 0.00104 0.22176 -0.00234 0.22384 C -0.00326 0.22454 -0.00547 0.22546 -0.00547 0.2257 L -0.00547 0.22546 " pathEditMode="relative" rAng="0" ptsTypes="AAAAAAAA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17777 L 1.25E-6 0.17801 C -0.00313 0.18055 -0.00716 0.18125 -0.00938 0.18611 C -0.01042 0.18842 -0.00886 0.19213 -0.00781 0.19444 C -0.00638 0.19768 -0.00391 0.19884 -0.00234 0.20139 C -0.00182 0.20231 0.00169 0.21018 0.00234 0.21273 C 0.00273 0.21412 0.00286 0.21551 0.00325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77 L 3.33333E-6 0.17801 C -0.00313 0.18055 -0.00716 0.18125 -0.00938 0.18611 C -0.01042 0.18842 -0.00886 0.19213 -0.00782 0.19444 C -0.00638 0.19768 -0.00391 0.19884 -0.00235 0.20139 C -0.00183 0.20231 0.00169 0.21018 0.00234 0.21273 C 0.00273 0.21412 0.00286 0.21551 0.00325 0.2169 C 0.00078 0.22129 0.00104 0.22176 -0.00235 0.22384 C -0.00326 0.22453 -0.00547 0.22546 -0.00547 0.22569 L -0.00547 0.22546 " pathEditMode="relative" rAng="0" ptsTypes="AAAAAAAA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25416 L -2.08333E-6 0.25439 C -0.00078 0.25601 -0.00846 0.27453 -0.00794 0.28217 C -0.00794 0.28379 -0.00651 0.28426 -0.0056 0.28495 C -0.00456 0.28564 -0.00351 0.28564 -0.00247 0.28634 C -0.00104 0.28703 0.00026 0.28819 0.00156 0.28912 C 0.00209 0.29051 0.00339 0.29166 0.00313 0.29328 C 0.00248 0.29722 0.00039 0.29976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25417 L 2.08333E-7 0.2544 C -0.00078 0.25602 -0.00846 0.27454 -0.00794 0.28218 C -0.00794 0.2838 -0.00651 0.28426 -0.0056 0.28496 C -0.00456 0.28565 -0.00352 0.28565 -0.00247 0.28634 C -0.00104 0.28704 0.00026 0.2882 0.00156 0.28912 C 0.00208 0.29051 0.00339 0.29167 0.00312 0.29329 C 0.00247 0.29722 0.00039 0.29977 -0.00078 0.30324 C -0.00521 0.31551 -0.0056 0.31713 -0.00794 0.3257 L -0.00794 0.32593 L -0.00794 0.3257 L -0.00794 0.32593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25416 L 1.25E-6 0.2544 C -0.00078 0.25602 -0.00846 0.27453 -0.00794 0.28217 C -0.00794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416 L 3.33333E-6 0.2544 C -0.00078 0.25602 -0.00847 0.27453 -0.00795 0.28217 C -0.00795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5 0.32569 L -0.00795 0.32592 L -0.00795 0.32569 L -0.00795 0.32592 " pathEditMode="relative" rAng="0" ptsTypes="AAAAAAAAAA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33472 L -2.08333E-6 0.33495 C -0.00416 0.34444 -0.01263 0.36481 -0.01666 0.36967 C -0.02018 0.37384 -0.01849 0.37106 -0.02135 0.37801 C -0.01692 0.38078 -0.00833 0.38564 -0.00325 0.38935 C -0.00208 0.39004 -0.00117 0.3912 -2.08333E-6 0.39213 C -0.00143 0.39768 -0.0026 0.40347 -0.00403 0.40902 C -0.01067 0.43495 -0.00703 0.41689 -0.01028 0.43426 C -0.00872 0.43611 -0.00729 0.43819 -0.0056 0.43981 C -0.00117 0.44444 -0.00351 0.44074 -0.00169 0.44421 L -0.00169 0.44444 " pathEditMode="relative" rAng="0" ptsTypes="AAAAAAAAA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33472 L 1.25E-6 0.33495 C -0.00417 0.34444 -0.01263 0.36481 -0.01667 0.36967 C -0.02018 0.37384 -0.01849 0.37106 -0.02136 0.37801 C -0.01693 0.38078 -0.00833 0.38565 -0.00326 0.38935 C -0.00208 0.39004 -0.00117 0.3912 1.25E-6 0.39213 C -0.00143 0.39768 -0.00261 0.40347 -0.00404 0.40902 C -0.01068 0.43495 -0.00703 0.4169 -0.01029 0.43426 C -0.00873 0.43611 -0.00729 0.43819 -0.0056 0.43981 C -0.00117 0.44444 -0.00352 0.44074 -0.00169 0.44421 L -0.00169 0.44444 " pathEditMode="relative" rAng="0" ptsTypes="AAAAAAAAA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472 L 3.33333E-6 0.33495 C -0.00417 0.34444 -0.01263 0.36481 -0.01667 0.36967 C -0.02019 0.37384 -0.01849 0.37106 -0.02136 0.37801 C -0.01693 0.38078 -0.00834 0.38565 -0.00326 0.38935 C -0.00209 0.39004 -0.00118 0.3912 3.33333E-6 0.39213 C -0.00144 0.39768 -0.00261 0.40347 -0.00404 0.40902 C -0.01068 0.43495 -0.00703 0.4169 -0.01029 0.43426 C -0.00873 0.43611 -0.00729 0.43819 -0.0056 0.43981 C -0.00118 0.44444 -0.00352 0.44074 -0.0017 0.44421 L -0.0017 0.44444 " pathEditMode="relative" rAng="0" ptsTypes="AAAAAAAAAAA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49" grpId="0" animBg="1"/>
      <p:bldP spid="4" grpId="0"/>
      <p:bldP spid="5" grpId="0"/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Diagram&#10;&#10;Description automatically generated">
            <a:extLst>
              <a:ext uri="{FF2B5EF4-FFF2-40B4-BE49-F238E27FC236}">
                <a16:creationId xmlns:a16="http://schemas.microsoft.com/office/drawing/2014/main" id="{C50647F8-3C48-BED2-74B7-F0AD448C97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 t="35762" b="35762"/>
          <a:stretch>
            <a:fillRect/>
          </a:stretch>
        </p:blipFill>
        <p:spPr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01645-F99C-0219-39F3-00C92105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1" y="4056687"/>
            <a:ext cx="10504318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2464469" y="844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968" y="1786920"/>
            <a:ext cx="8722065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قواعد اللعبة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أمام كل مجموعة سلة بها مناطق مربعة ومناطق مستطيلة ومكعب وشبه مكعب</a:t>
            </a:r>
          </a:p>
          <a:p>
            <a:pPr algn="r" rtl="1"/>
            <a:endParaRPr lang="ar-KW" sz="20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المعلمة تذكر اسم الشكل وكل طالبات المجموعة تبحث عنه في السلة وترفعه بسرعة </a:t>
            </a:r>
          </a:p>
          <a:p>
            <a:pPr algn="r" rtl="1"/>
            <a:endParaRPr lang="ar-KW" sz="20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المجموعة الاسرع وإجابتها صحيحة تفوز بنقطة على لوحة مسابقة الألوان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4255" y="228601"/>
            <a:ext cx="51651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8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لعبة أبحث معي</a:t>
            </a:r>
            <a:endParaRPr lang="en-US" sz="80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8210921" y="5356524"/>
            <a:ext cx="2088530" cy="911335"/>
          </a:xfrm>
          <a:prstGeom prst="cube">
            <a:avLst>
              <a:gd name="adj" fmla="val 25000"/>
            </a:avLst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577244" y="5229960"/>
            <a:ext cx="864000" cy="8640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018" y="5252274"/>
            <a:ext cx="2059623" cy="87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KW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5457" y="5149846"/>
            <a:ext cx="1080000" cy="108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18593" y="6305949"/>
            <a:ext cx="122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KW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شبه مكعب</a:t>
            </a:r>
            <a:endParaRPr lang="ar-KW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9049" y="615558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KW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مكعب</a:t>
            </a:r>
            <a:endParaRPr lang="ar-KW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0759" y="623177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KW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منطقة مستطيلة</a:t>
            </a:r>
            <a:endParaRPr lang="ar-KW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7379" y="626785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KW" b="1" u="sng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منطقة مربعة</a:t>
            </a:r>
            <a:endParaRPr lang="ar-KW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498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rot="5390955" flipH="1">
            <a:off x="2466976" y="2105026"/>
            <a:ext cx="1497013" cy="1008063"/>
          </a:xfrm>
          <a:prstGeom prst="parallelogram">
            <a:avLst>
              <a:gd name="adj" fmla="val 71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725738" y="1858963"/>
            <a:ext cx="1008062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 rot="5390955" flipH="1">
            <a:off x="2504282" y="2226469"/>
            <a:ext cx="1598612" cy="863600"/>
          </a:xfrm>
          <a:prstGeom prst="parallelogram">
            <a:avLst>
              <a:gd name="adj" fmla="val 194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503614" y="3284539"/>
            <a:ext cx="2541587" cy="649287"/>
          </a:xfrm>
          <a:prstGeom prst="parallelogram">
            <a:avLst>
              <a:gd name="adj" fmla="val 38528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652839" y="3257551"/>
            <a:ext cx="2357437" cy="847725"/>
          </a:xfrm>
          <a:prstGeom prst="parallelogram">
            <a:avLst>
              <a:gd name="adj" fmla="val 10673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721100" y="3284539"/>
            <a:ext cx="2305050" cy="993775"/>
          </a:xfrm>
          <a:prstGeom prst="rect">
            <a:avLst/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 rot="5390955" flipH="1">
            <a:off x="2519364" y="2573339"/>
            <a:ext cx="1933575" cy="498475"/>
          </a:xfrm>
          <a:prstGeom prst="parallelogram">
            <a:avLst>
              <a:gd name="adj" fmla="val 969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 rot="5390955" flipH="1">
            <a:off x="2519364" y="2562226"/>
            <a:ext cx="1933575" cy="498475"/>
          </a:xfrm>
          <a:prstGeom prst="parallelogram">
            <a:avLst>
              <a:gd name="adj" fmla="val 969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 rot="5390955" flipH="1">
            <a:off x="2503489" y="2428876"/>
            <a:ext cx="1800225" cy="631825"/>
          </a:xfrm>
          <a:prstGeom prst="parallelogram">
            <a:avLst>
              <a:gd name="adj" fmla="val 533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3735388" y="1858963"/>
            <a:ext cx="2303462" cy="1441450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 flipH="1">
            <a:off x="6527801" y="2349501"/>
            <a:ext cx="1368425" cy="1439863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الأمامي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 rot="-5390955">
            <a:off x="5307807" y="2577307"/>
            <a:ext cx="1968500" cy="503237"/>
          </a:xfrm>
          <a:prstGeom prst="parallelogram">
            <a:avLst>
              <a:gd name="adj" fmla="val 1048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 rot="-5390955">
            <a:off x="5413376" y="2471738"/>
            <a:ext cx="1828800" cy="574675"/>
          </a:xfrm>
          <a:prstGeom prst="parallelogram">
            <a:avLst>
              <a:gd name="adj" fmla="val 655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 flipH="1">
            <a:off x="6629401" y="2236789"/>
            <a:ext cx="1685925" cy="1436687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 flipH="1">
            <a:off x="6689726" y="2093913"/>
            <a:ext cx="1871663" cy="1479550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 rot="-5390955">
            <a:off x="5501482" y="2383632"/>
            <a:ext cx="1728788" cy="650875"/>
          </a:xfrm>
          <a:prstGeom prst="parallelogram">
            <a:avLst>
              <a:gd name="adj" fmla="val 403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 flipH="1">
            <a:off x="6754814" y="2020888"/>
            <a:ext cx="2008187" cy="1479550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7" name="AutoShape 19"/>
          <p:cNvSpPr>
            <a:spLocks noChangeArrowheads="1"/>
          </p:cNvSpPr>
          <p:nvPr/>
        </p:nvSpPr>
        <p:spPr bwMode="auto">
          <a:xfrm rot="-5390955">
            <a:off x="5566570" y="2318545"/>
            <a:ext cx="1655763" cy="708025"/>
          </a:xfrm>
          <a:prstGeom prst="parallelogram">
            <a:avLst>
              <a:gd name="adj" fmla="val 250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 rot="-5390955">
            <a:off x="5659438" y="2239963"/>
            <a:ext cx="1554162" cy="792162"/>
          </a:xfrm>
          <a:prstGeom prst="parallelogram">
            <a:avLst>
              <a:gd name="adj" fmla="val 131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 flipH="1">
            <a:off x="6832600" y="1974851"/>
            <a:ext cx="2008188" cy="1439863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6040438" y="1858963"/>
            <a:ext cx="1008062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الجانبى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51" name="AutoShape 23"/>
          <p:cNvSpPr>
            <a:spLocks noChangeArrowheads="1"/>
          </p:cNvSpPr>
          <p:nvPr/>
        </p:nvSpPr>
        <p:spPr bwMode="auto">
          <a:xfrm>
            <a:off x="3232150" y="3298825"/>
            <a:ext cx="2814638" cy="490538"/>
          </a:xfrm>
          <a:prstGeom prst="parallelogram">
            <a:avLst>
              <a:gd name="adj" fmla="val 103839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3200400" y="1828800"/>
            <a:ext cx="2806700" cy="503238"/>
          </a:xfrm>
          <a:prstGeom prst="parallelogram">
            <a:avLst>
              <a:gd name="adj" fmla="val 97757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العلوى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53" name="AutoShape 25"/>
          <p:cNvSpPr>
            <a:spLocks noChangeArrowheads="1"/>
          </p:cNvSpPr>
          <p:nvPr/>
        </p:nvSpPr>
        <p:spPr bwMode="auto">
          <a:xfrm>
            <a:off x="3359150" y="3284539"/>
            <a:ext cx="2662238" cy="504825"/>
          </a:xfrm>
          <a:prstGeom prst="parallelogram">
            <a:avLst>
              <a:gd name="adj" fmla="val 74563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العلوي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16276" y="1844675"/>
            <a:ext cx="2811463" cy="1987550"/>
            <a:chOff x="2515" y="1386"/>
            <a:chExt cx="1771" cy="1252"/>
          </a:xfrm>
        </p:grpSpPr>
        <p:sp>
          <p:nvSpPr>
            <p:cNvPr id="274464" name="Rectangle 27"/>
            <p:cNvSpPr>
              <a:spLocks noChangeArrowheads="1"/>
            </p:cNvSpPr>
            <p:nvPr/>
          </p:nvSpPr>
          <p:spPr bwMode="auto">
            <a:xfrm>
              <a:off x="2515" y="1706"/>
              <a:ext cx="1451" cy="932"/>
            </a:xfrm>
            <a:prstGeom prst="rect">
              <a:avLst/>
            </a:prstGeom>
            <a:solidFill>
              <a:srgbClr val="35E0F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r>
                <a:rPr lang="ar-SA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الوجه الأمامى</a:t>
              </a: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465" name="AutoShape 28"/>
            <p:cNvSpPr>
              <a:spLocks noChangeArrowheads="1"/>
            </p:cNvSpPr>
            <p:nvPr/>
          </p:nvSpPr>
          <p:spPr bwMode="auto">
            <a:xfrm rot="5390955" flipH="1">
              <a:off x="3508" y="1847"/>
              <a:ext cx="1240" cy="317"/>
            </a:xfrm>
            <a:prstGeom prst="parallelogram">
              <a:avLst>
                <a:gd name="adj" fmla="val 1048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r" rtl="1"/>
              <a:r>
                <a:rPr lang="ar-SA" sz="1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الوجه الجانبي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3757" name="AutoShape 29"/>
          <p:cNvSpPr>
            <a:spLocks noChangeArrowheads="1"/>
          </p:cNvSpPr>
          <p:nvPr/>
        </p:nvSpPr>
        <p:spPr bwMode="auto">
          <a:xfrm flipV="1">
            <a:off x="3232150" y="1500188"/>
            <a:ext cx="2806700" cy="360362"/>
          </a:xfrm>
          <a:prstGeom prst="parallelogram">
            <a:avLst>
              <a:gd name="adj" fmla="val 136516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58" name="AutoShape 30"/>
          <p:cNvSpPr>
            <a:spLocks noChangeArrowheads="1"/>
          </p:cNvSpPr>
          <p:nvPr/>
        </p:nvSpPr>
        <p:spPr bwMode="auto">
          <a:xfrm flipV="1">
            <a:off x="3446463" y="1355726"/>
            <a:ext cx="2590800" cy="504825"/>
          </a:xfrm>
          <a:prstGeom prst="parallelogram">
            <a:avLst>
              <a:gd name="adj" fmla="val 54552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59" name="AutoShape 31"/>
          <p:cNvSpPr>
            <a:spLocks noChangeArrowheads="1"/>
          </p:cNvSpPr>
          <p:nvPr/>
        </p:nvSpPr>
        <p:spPr bwMode="auto">
          <a:xfrm flipV="1">
            <a:off x="3576639" y="1211263"/>
            <a:ext cx="2447925" cy="647700"/>
          </a:xfrm>
          <a:prstGeom prst="parallelogram">
            <a:avLst>
              <a:gd name="adj" fmla="val 20594"/>
            </a:avLst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KW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3735388" y="866776"/>
            <a:ext cx="2305050" cy="993775"/>
          </a:xfrm>
          <a:prstGeom prst="rect">
            <a:avLst/>
          </a:prstGeom>
          <a:solidFill>
            <a:srgbClr val="26DE5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العلوى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7046913" y="1860551"/>
            <a:ext cx="2303462" cy="1439863"/>
          </a:xfrm>
          <a:prstGeom prst="rect">
            <a:avLst/>
          </a:prstGeom>
          <a:solidFill>
            <a:srgbClr val="35E0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الأمامى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2727326" y="1858963"/>
            <a:ext cx="1008063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r>
              <a:rPr lang="ar-SA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الوجه الجانبى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699808" y="267819"/>
            <a:ext cx="4968192" cy="95410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لشبه المكعب 6 أوجه</a:t>
            </a:r>
            <a:r>
              <a:rPr lang="ar-SA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كل وجه عبارة عن </a:t>
            </a:r>
          </a:p>
          <a:p>
            <a:pPr algn="ctr" rtl="1"/>
            <a:r>
              <a:rPr lang="ar-KW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منطقة مستطيلة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063553" y="5372101"/>
            <a:ext cx="7992888" cy="13632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99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lnSpc>
                <a:spcPct val="120000"/>
              </a:lnSpc>
            </a:pPr>
            <a:r>
              <a:rPr lang="ar-KW" sz="3200" b="1" dirty="0">
                <a:solidFill>
                  <a:srgbClr val="990000"/>
                </a:solidFill>
                <a:latin typeface="Calibri"/>
                <a:cs typeface="Arial" panose="020B0604020202020204" pitchFamily="34" charset="0"/>
              </a:rPr>
              <a:t>إن المساحة الكلية لسطح مجسم في الفضاء هي مجموع</a:t>
            </a:r>
          </a:p>
          <a:p>
            <a:pPr algn="ctr" rtl="1">
              <a:lnSpc>
                <a:spcPct val="120000"/>
              </a:lnSpc>
            </a:pPr>
            <a:r>
              <a:rPr lang="ar-KW" sz="3200" b="1" dirty="0">
                <a:solidFill>
                  <a:srgbClr val="990000"/>
                </a:solidFill>
                <a:latin typeface="Calibri"/>
                <a:cs typeface="Arial" panose="020B0604020202020204" pitchFamily="34" charset="0"/>
              </a:rPr>
              <a:t> مساحات كل وجه من وجوهه</a:t>
            </a:r>
            <a:endParaRPr lang="el-GR" sz="3200" b="1" dirty="0">
              <a:solidFill>
                <a:srgbClr val="99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AC72E871-3552-4768-A9F1-34D0CA82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72" y="115673"/>
            <a:ext cx="1685925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نشاط</a:t>
            </a:r>
            <a:endParaRPr lang="en-US" sz="28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4406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0" grpId="1" animBg="1"/>
      <p:bldP spid="73731" grpId="0" animBg="1"/>
      <p:bldP spid="73732" grpId="0" animBg="1"/>
      <p:bldP spid="73732" grpId="1" animBg="1"/>
      <p:bldP spid="73733" grpId="0" animBg="1"/>
      <p:bldP spid="73733" grpId="1" animBg="1"/>
      <p:bldP spid="73734" grpId="0" animBg="1"/>
      <p:bldP spid="73734" grpId="1" animBg="1"/>
      <p:bldP spid="73735" grpId="0" animBg="1"/>
      <p:bldP spid="73736" grpId="0" animBg="1"/>
      <p:bldP spid="73737" grpId="0" animBg="1"/>
      <p:bldP spid="73737" grpId="1" animBg="1"/>
      <p:bldP spid="73738" grpId="0" animBg="1"/>
      <p:bldP spid="73738" grpId="1" animBg="1"/>
      <p:bldP spid="73740" grpId="0" animBg="1"/>
      <p:bldP spid="73740" grpId="1" animBg="1"/>
      <p:bldP spid="73741" grpId="0" animBg="1"/>
      <p:bldP spid="73741" grpId="1" animBg="1"/>
      <p:bldP spid="73742" grpId="0" animBg="1"/>
      <p:bldP spid="73742" grpId="1" animBg="1"/>
      <p:bldP spid="73743" grpId="0" animBg="1"/>
      <p:bldP spid="73743" grpId="1" animBg="1"/>
      <p:bldP spid="73744" grpId="0" animBg="1"/>
      <p:bldP spid="73744" grpId="1" animBg="1"/>
      <p:bldP spid="73745" grpId="0" animBg="1"/>
      <p:bldP spid="73745" grpId="1" animBg="1"/>
      <p:bldP spid="73746" grpId="0" animBg="1"/>
      <p:bldP spid="73746" grpId="1" animBg="1"/>
      <p:bldP spid="73747" grpId="0" animBg="1"/>
      <p:bldP spid="73747" grpId="1" animBg="1"/>
      <p:bldP spid="73748" grpId="0" animBg="1"/>
      <p:bldP spid="73748" grpId="1" animBg="1"/>
      <p:bldP spid="73749" grpId="0" animBg="1"/>
      <p:bldP spid="73749" grpId="1" animBg="1"/>
      <p:bldP spid="73750" grpId="0" animBg="1"/>
      <p:bldP spid="73751" grpId="0" animBg="1"/>
      <p:bldP spid="73752" grpId="0" animBg="1"/>
      <p:bldP spid="73753" grpId="0" animBg="1"/>
      <p:bldP spid="73753" grpId="1" animBg="1"/>
      <p:bldP spid="73757" grpId="0" animBg="1"/>
      <p:bldP spid="73757" grpId="1" animBg="1"/>
      <p:bldP spid="73758" grpId="0" animBg="1"/>
      <p:bldP spid="73758" grpId="1" animBg="1"/>
      <p:bldP spid="73759" grpId="0" animBg="1"/>
      <p:bldP spid="73759" grpId="1" animBg="1"/>
      <p:bldP spid="73760" grpId="0" animBg="1"/>
      <p:bldP spid="73761" grpId="0" animBg="1"/>
      <p:bldP spid="73762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525E9-2E44-4BC4-AC68-036AF8CE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" y="569843"/>
            <a:ext cx="10939669" cy="5764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AF3761-415E-4344-B028-0BFEA577624A}"/>
              </a:ext>
            </a:extLst>
          </p:cNvPr>
          <p:cNvSpPr txBox="1"/>
          <p:nvPr/>
        </p:nvSpPr>
        <p:spPr>
          <a:xfrm>
            <a:off x="649356" y="680784"/>
            <a:ext cx="327991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كتاب الطالب صفحة 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09400-818C-49EF-BC2F-741B030B75FB}"/>
              </a:ext>
            </a:extLst>
          </p:cNvPr>
          <p:cNvSpPr txBox="1"/>
          <p:nvPr/>
        </p:nvSpPr>
        <p:spPr>
          <a:xfrm>
            <a:off x="5227982" y="2012627"/>
            <a:ext cx="327991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0070C0"/>
                </a:solidFill>
              </a:rPr>
              <a:t>6 أوجه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13C1B2-9181-4AD6-B960-7A5F3BB76E38}"/>
              </a:ext>
            </a:extLst>
          </p:cNvPr>
          <p:cNvGrpSpPr/>
          <p:nvPr/>
        </p:nvGrpSpPr>
        <p:grpSpPr>
          <a:xfrm>
            <a:off x="2080592" y="2597402"/>
            <a:ext cx="6520069" cy="2971441"/>
            <a:chOff x="2080592" y="2597402"/>
            <a:chExt cx="6520069" cy="2971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86F4C-7437-4CAC-BA19-42607146FC73}"/>
                </a:ext>
              </a:extLst>
            </p:cNvPr>
            <p:cNvSpPr txBox="1"/>
            <p:nvPr/>
          </p:nvSpPr>
          <p:spPr>
            <a:xfrm>
              <a:off x="5274365" y="2597402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10 × 16 = 160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A1A987-990F-4CA9-A0F0-E967C55BAAD7}"/>
                </a:ext>
              </a:extLst>
            </p:cNvPr>
            <p:cNvSpPr txBox="1"/>
            <p:nvPr/>
          </p:nvSpPr>
          <p:spPr>
            <a:xfrm>
              <a:off x="5320748" y="3182177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16 × 12 = 192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6C86A2-CA1E-4D0D-9F90-E917F3DEEB5E}"/>
                </a:ext>
              </a:extLst>
            </p:cNvPr>
            <p:cNvSpPr txBox="1"/>
            <p:nvPr/>
          </p:nvSpPr>
          <p:spPr>
            <a:xfrm>
              <a:off x="5320748" y="3747798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12 × 10 = 120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4D6D07-9613-47B0-8C21-BD3BF4D910AB}"/>
                </a:ext>
              </a:extLst>
            </p:cNvPr>
            <p:cNvSpPr txBox="1"/>
            <p:nvPr/>
          </p:nvSpPr>
          <p:spPr>
            <a:xfrm>
              <a:off x="4456043" y="4373121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المجموع = 472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532392-C786-4349-9CAA-D2DC955A536D}"/>
                </a:ext>
              </a:extLst>
            </p:cNvPr>
            <p:cNvSpPr txBox="1"/>
            <p:nvPr/>
          </p:nvSpPr>
          <p:spPr>
            <a:xfrm>
              <a:off x="2080592" y="4984068"/>
              <a:ext cx="5655364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المجموع السطوح = 2 × 472 = 944 سم</a:t>
              </a:r>
              <a:r>
                <a:rPr lang="ar-KW" sz="3200" b="1" baseline="30000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F60832C-E634-4E9D-8D96-61874B51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49" y="549896"/>
            <a:ext cx="1670449" cy="1713124"/>
          </a:xfrm>
          <a:prstGeom prst="rect">
            <a:avLst/>
          </a:prstGeom>
        </p:spPr>
      </p:pic>
      <p:sp>
        <p:nvSpPr>
          <p:cNvPr id="3" name="Star: 5 Points 2">
            <a:hlinkClick r:id="rId4" action="ppaction://hlinksldjump"/>
            <a:extLst>
              <a:ext uri="{FF2B5EF4-FFF2-40B4-BE49-F238E27FC236}">
                <a16:creationId xmlns:a16="http://schemas.microsoft.com/office/drawing/2014/main" id="{430BCAB8-1BD6-4542-8578-883674532363}"/>
              </a:ext>
            </a:extLst>
          </p:cNvPr>
          <p:cNvSpPr/>
          <p:nvPr/>
        </p:nvSpPr>
        <p:spPr>
          <a:xfrm>
            <a:off x="10296939" y="4984068"/>
            <a:ext cx="1046922" cy="1012541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89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F7D436-6010-427B-98F1-2819A87D2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3" t="3079" r="5218" b="64826"/>
          <a:stretch/>
        </p:blipFill>
        <p:spPr>
          <a:xfrm>
            <a:off x="785191" y="622851"/>
            <a:ext cx="10621618" cy="1914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5001DC-5D7F-4716-ABF2-D85D8C0C42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35063" r="51793"/>
          <a:stretch/>
        </p:blipFill>
        <p:spPr>
          <a:xfrm>
            <a:off x="3034747" y="2471528"/>
            <a:ext cx="5877339" cy="38744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364E8-F2AD-4B0B-A7C6-95F305560F4E}"/>
              </a:ext>
            </a:extLst>
          </p:cNvPr>
          <p:cNvGrpSpPr/>
          <p:nvPr/>
        </p:nvGrpSpPr>
        <p:grpSpPr>
          <a:xfrm>
            <a:off x="901147" y="2749824"/>
            <a:ext cx="2133600" cy="2067342"/>
            <a:chOff x="901147" y="2749824"/>
            <a:chExt cx="2133600" cy="20673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3BBC6C-1616-4234-B2A3-45A9962DE18F}"/>
                </a:ext>
              </a:extLst>
            </p:cNvPr>
            <p:cNvSpPr/>
            <p:nvPr/>
          </p:nvSpPr>
          <p:spPr>
            <a:xfrm>
              <a:off x="901147" y="2749824"/>
              <a:ext cx="2133600" cy="2067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210D6-A623-41F5-954B-02191035DF4D}"/>
                </a:ext>
              </a:extLst>
            </p:cNvPr>
            <p:cNvSpPr txBox="1"/>
            <p:nvPr/>
          </p:nvSpPr>
          <p:spPr>
            <a:xfrm>
              <a:off x="1795668" y="2860165"/>
              <a:ext cx="344557" cy="9233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5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162F7-023A-4131-9C2E-4E98FB1BB3F7}"/>
                </a:ext>
              </a:extLst>
            </p:cNvPr>
            <p:cNvSpPr txBox="1"/>
            <p:nvPr/>
          </p:nvSpPr>
          <p:spPr>
            <a:xfrm>
              <a:off x="2401958" y="3728182"/>
              <a:ext cx="344557" cy="9233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5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B294A-FD20-441F-9785-D4C56CF48C8A}"/>
                </a:ext>
              </a:extLst>
            </p:cNvPr>
            <p:cNvSpPr txBox="1"/>
            <p:nvPr/>
          </p:nvSpPr>
          <p:spPr>
            <a:xfrm>
              <a:off x="1189378" y="3728182"/>
              <a:ext cx="344557" cy="92333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5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A518895-3E4A-4ABC-AB3C-413DF9025DD6}"/>
                </a:ext>
              </a:extLst>
            </p:cNvPr>
            <p:cNvSpPr/>
            <p:nvPr/>
          </p:nvSpPr>
          <p:spPr>
            <a:xfrm>
              <a:off x="1663149" y="3246783"/>
              <a:ext cx="940904" cy="1219200"/>
            </a:xfrm>
            <a:prstGeom prst="arc">
              <a:avLst>
                <a:gd name="adj1" fmla="val 16200000"/>
                <a:gd name="adj2" fmla="val 21192126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5122761E-09D0-4DB4-81BA-E9C423C6C0EE}"/>
                </a:ext>
              </a:extLst>
            </p:cNvPr>
            <p:cNvSpPr/>
            <p:nvPr/>
          </p:nvSpPr>
          <p:spPr>
            <a:xfrm rot="7924267">
              <a:off x="1436204" y="3256722"/>
              <a:ext cx="940904" cy="1219200"/>
            </a:xfrm>
            <a:prstGeom prst="arc">
              <a:avLst>
                <a:gd name="adj1" fmla="val 16200000"/>
                <a:gd name="adj2" fmla="val 21192126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73E15F1-C720-4B2F-95F1-201FC237CB3C}"/>
                </a:ext>
              </a:extLst>
            </p:cNvPr>
            <p:cNvSpPr/>
            <p:nvPr/>
          </p:nvSpPr>
          <p:spPr>
            <a:xfrm rot="14837654">
              <a:off x="1468728" y="3000374"/>
              <a:ext cx="940904" cy="1219200"/>
            </a:xfrm>
            <a:prstGeom prst="arc">
              <a:avLst>
                <a:gd name="adj1" fmla="val 16200000"/>
                <a:gd name="adj2" fmla="val 21192126"/>
              </a:avLst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C3F2D-EAB0-45B9-AF8A-9E95D2086398}"/>
              </a:ext>
            </a:extLst>
          </p:cNvPr>
          <p:cNvGrpSpPr/>
          <p:nvPr/>
        </p:nvGrpSpPr>
        <p:grpSpPr>
          <a:xfrm>
            <a:off x="651014" y="4724398"/>
            <a:ext cx="8506237" cy="1735171"/>
            <a:chOff x="651014" y="4724398"/>
            <a:chExt cx="8506237" cy="1735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A00554-92BA-461F-AAA4-5185F87984CD}"/>
                </a:ext>
              </a:extLst>
            </p:cNvPr>
            <p:cNvSpPr txBox="1"/>
            <p:nvPr/>
          </p:nvSpPr>
          <p:spPr>
            <a:xfrm>
              <a:off x="5830955" y="4724398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2 × 2 = 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B667AC-69EE-4883-90B3-10CD02A4179E}"/>
                </a:ext>
              </a:extLst>
            </p:cNvPr>
            <p:cNvSpPr txBox="1"/>
            <p:nvPr/>
          </p:nvSpPr>
          <p:spPr>
            <a:xfrm>
              <a:off x="5877338" y="5309173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2 × 2 =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CDF117-FCC1-44A3-BD90-98AE0BBD97B0}"/>
                </a:ext>
              </a:extLst>
            </p:cNvPr>
            <p:cNvSpPr txBox="1"/>
            <p:nvPr/>
          </p:nvSpPr>
          <p:spPr>
            <a:xfrm>
              <a:off x="5877338" y="5874794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2 × 2 = 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5AB9F-2B92-490F-BC21-C90013B6D249}"/>
                </a:ext>
              </a:extLst>
            </p:cNvPr>
            <p:cNvSpPr txBox="1"/>
            <p:nvPr/>
          </p:nvSpPr>
          <p:spPr>
            <a:xfrm>
              <a:off x="3026465" y="4892189"/>
              <a:ext cx="3279913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المجموع = 12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5DF83D-B495-4D7A-A4BD-812BE15FFE5E}"/>
                </a:ext>
              </a:extLst>
            </p:cNvPr>
            <p:cNvSpPr txBox="1"/>
            <p:nvPr/>
          </p:nvSpPr>
          <p:spPr>
            <a:xfrm>
              <a:off x="651014" y="5503136"/>
              <a:ext cx="5655364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0070C0"/>
                  </a:solidFill>
                </a:rPr>
                <a:t>المجموع السطوح = 2 × 12 = 24 سم</a:t>
              </a:r>
              <a:r>
                <a:rPr lang="ar-KW" sz="3200" b="1" baseline="30000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23085-4908-4920-BB9F-6CD38757EEA5}"/>
              </a:ext>
            </a:extLst>
          </p:cNvPr>
          <p:cNvCxnSpPr>
            <a:cxnSpLocks/>
          </p:cNvCxnSpPr>
          <p:nvPr/>
        </p:nvCxnSpPr>
        <p:spPr>
          <a:xfrm>
            <a:off x="5973416" y="4830418"/>
            <a:ext cx="1" cy="1475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F37F2C2-3654-425D-BD76-B5566940BCE7}"/>
              </a:ext>
            </a:extLst>
          </p:cNvPr>
          <p:cNvSpPr txBox="1"/>
          <p:nvPr/>
        </p:nvSpPr>
        <p:spPr>
          <a:xfrm>
            <a:off x="649356" y="680784"/>
            <a:ext cx="327991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200" b="1" dirty="0">
                <a:solidFill>
                  <a:srgbClr val="FF0000"/>
                </a:solidFill>
              </a:rPr>
              <a:t>كتاب الطالب صفحة 82</a:t>
            </a:r>
          </a:p>
        </p:txBody>
      </p:sp>
      <p:sp>
        <p:nvSpPr>
          <p:cNvPr id="24" name="Star: 5 Points 23">
            <a:hlinkClick r:id="rId3" action="ppaction://hlinksldjump"/>
            <a:extLst>
              <a:ext uri="{FF2B5EF4-FFF2-40B4-BE49-F238E27FC236}">
                <a16:creationId xmlns:a16="http://schemas.microsoft.com/office/drawing/2014/main" id="{85F0A4D7-6EC4-4A99-80A6-F54B9C223900}"/>
              </a:ext>
            </a:extLst>
          </p:cNvPr>
          <p:cNvSpPr/>
          <p:nvPr/>
        </p:nvSpPr>
        <p:spPr>
          <a:xfrm>
            <a:off x="10296939" y="4984068"/>
            <a:ext cx="1046922" cy="1012541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167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Diagram&#10;&#10;Description automatically generated">
            <a:extLst>
              <a:ext uri="{FF2B5EF4-FFF2-40B4-BE49-F238E27FC236}">
                <a16:creationId xmlns:a16="http://schemas.microsoft.com/office/drawing/2014/main" id="{C50647F8-3C48-BED2-74B7-F0AD448C97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 t="35762" b="35762"/>
          <a:stretch>
            <a:fillRect/>
          </a:stretch>
        </p:blipFill>
        <p:spPr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AB938-A2F2-DFCE-67DE-A2F66D70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1" y="3904287"/>
            <a:ext cx="10504318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56090042"/>
</p:tagLst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71af3243-3dd4-4a8d-8c0d-dd76da1f02a5"/>
    <ds:schemaRef ds:uri="http://purl.org/dc/elements/1.1/"/>
    <ds:schemaRef ds:uri="16c05727-aa75-4e4a-9b5f-8a80a1165891"/>
    <ds:schemaRef ds:uri="230e9df3-be65-4c73-a93b-d1236ebd677e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{2E1A472C-7C1C-433D-978C-A358DD121CBF}tf00537603_win32</Template>
  <TotalTime>1032</TotalTime>
  <Words>407</Words>
  <Application>Microsoft Office PowerPoint</Application>
  <PresentationFormat>شاشة عريضة</PresentationFormat>
  <Paragraphs>84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15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Gill Sans MT</vt:lpstr>
      <vt:lpstr>Sakkal Majalla</vt:lpstr>
      <vt:lpstr>Segoe UI</vt:lpstr>
      <vt:lpstr>Wingdings</vt:lpstr>
      <vt:lpstr>LuminousVTI</vt:lpstr>
      <vt:lpstr>Office Theme</vt:lpstr>
      <vt:lpstr>1_Office Theme</vt:lpstr>
      <vt:lpstr>powerpoint tutorial</vt:lpstr>
      <vt:lpstr>نسق Office</vt:lpstr>
      <vt:lpstr>(8-7): مساحة السطوح "المكعب - شبه المكعب"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الخــــاتمة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(8-7): مساحة السطوح (المكعب – شبه المكعب)</dc:title>
  <dc:creator>نوره راشد محمد علي</dc:creator>
  <cp:lastModifiedBy>Lenovo</cp:lastModifiedBy>
  <cp:revision>12</cp:revision>
  <cp:lastPrinted>2022-03-30T04:23:06Z</cp:lastPrinted>
  <dcterms:created xsi:type="dcterms:W3CDTF">2022-03-29T15:39:15Z</dcterms:created>
  <dcterms:modified xsi:type="dcterms:W3CDTF">2023-06-04T18:38:28Z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