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emf" ContentType="image/x-emf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313" r:id="rId3"/>
    <p:sldId id="312" r:id="rId4"/>
    <p:sldId id="314" r:id="rId5"/>
    <p:sldId id="316" r:id="rId6"/>
    <p:sldId id="266" r:id="rId7"/>
    <p:sldId id="317" r:id="rId8"/>
    <p:sldId id="318" r:id="rId9"/>
    <p:sldId id="319" r:id="rId10"/>
    <p:sldId id="326" r:id="rId11"/>
    <p:sldId id="328" r:id="rId12"/>
    <p:sldId id="320" r:id="rId13"/>
    <p:sldId id="321" r:id="rId14"/>
    <p:sldId id="322" r:id="rId15"/>
    <p:sldId id="323" r:id="rId16"/>
    <p:sldId id="324" r:id="rId17"/>
    <p:sldId id="325" r:id="rId18"/>
    <p:sldId id="329" r:id="rId19"/>
    <p:sldId id="287" r:id="rId20"/>
    <p:sldId id="330" r:id="rId21"/>
    <p:sldId id="331" r:id="rId22"/>
    <p:sldId id="288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332" r:id="rId33"/>
    <p:sldId id="300" r:id="rId34"/>
    <p:sldId id="301" r:id="rId35"/>
    <p:sldId id="333" r:id="rId36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99"/>
    <a:srgbClr val="BCCFD3"/>
    <a:srgbClr val="F5E988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 snapToGrid="0">
      <p:cViewPr varScale="1">
        <p:scale>
          <a:sx n="80" d="100"/>
          <a:sy n="80" d="100"/>
        </p:scale>
        <p:origin x="-96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69456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6819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133163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17680" y="0"/>
            <a:ext cx="274320" cy="6858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4320" cy="6858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2743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204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17680" y="0"/>
            <a:ext cx="27432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4320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3589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1917680" y="0"/>
            <a:ext cx="27432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27432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2743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12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09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30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84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56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62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3990341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40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57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72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56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92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52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46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29308" y="138545"/>
            <a:ext cx="11924147" cy="65947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478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77C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9308" y="138545"/>
            <a:ext cx="11924147" cy="65947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42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375922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35935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16251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220283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324059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413617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2615106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CF894-541D-4DE7-98D5-E60681E83FCB}" type="datetimeFigureOut">
              <a:rPr lang="ar-KW" smtClean="0"/>
              <a:pPr/>
              <a:t>07/04/1442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4D8B5-FD38-47BB-8069-F99FDBCD7FE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xmlns="" val="387692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77206-2998-44D4-9ADF-FF3A38B7B33C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07/04/1442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2655D-D418-4D28-887C-4944236BAF14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01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70900-EF8B-43B0-B85B-D745B1877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</a:blip>
          <a:srcRect l="14721" r="13955" b="620"/>
          <a:stretch/>
        </p:blipFill>
        <p:spPr>
          <a:xfrm>
            <a:off x="282662" y="340720"/>
            <a:ext cx="6969601" cy="61765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BB4AAD9-C54D-4899-99B7-67B0002DBB8C}"/>
              </a:ext>
            </a:extLst>
          </p:cNvPr>
          <p:cNvSpPr txBox="1">
            <a:spLocks/>
          </p:cNvSpPr>
          <p:nvPr/>
        </p:nvSpPr>
        <p:spPr>
          <a:xfrm>
            <a:off x="-37565" y="679345"/>
            <a:ext cx="5973943" cy="169675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n w="57150">
                  <a:noFill/>
                </a:ln>
                <a:solidFill>
                  <a:schemeClr val="accent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Unit</a:t>
            </a:r>
            <a:r>
              <a:rPr lang="en-US" sz="6600" b="1" dirty="0">
                <a:ln w="57150">
                  <a:noFill/>
                </a:ln>
                <a:solidFill>
                  <a:schemeClr val="accent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11500" b="1" dirty="0">
                <a:ln w="57150">
                  <a:noFill/>
                </a:ln>
                <a:solidFill>
                  <a:schemeClr val="accent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</a:t>
            </a:r>
            <a:endParaRPr lang="en-US" sz="6600" b="1" dirty="0">
              <a:ln w="57150">
                <a:noFill/>
              </a:ln>
              <a:solidFill>
                <a:schemeClr val="accent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8C01ED6-A07D-4DB5-B8AE-5F2E4A4088BC}"/>
              </a:ext>
            </a:extLst>
          </p:cNvPr>
          <p:cNvSpPr txBox="1">
            <a:spLocks/>
          </p:cNvSpPr>
          <p:nvPr/>
        </p:nvSpPr>
        <p:spPr>
          <a:xfrm>
            <a:off x="282662" y="2405582"/>
            <a:ext cx="6969601" cy="169675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n w="57150">
                  <a:solidFill>
                    <a:srgbClr val="D60093"/>
                  </a:solidFill>
                </a:ln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Science Data</a:t>
            </a:r>
            <a:endParaRPr lang="en-US" sz="5400" dirty="0">
              <a:ln w="57150">
                <a:solidFill>
                  <a:srgbClr val="D60093"/>
                </a:solidFill>
              </a:ln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146B849-552B-4604-9A92-334E70E123FD}"/>
              </a:ext>
            </a:extLst>
          </p:cNvPr>
          <p:cNvSpPr txBox="1">
            <a:spLocks/>
          </p:cNvSpPr>
          <p:nvPr/>
        </p:nvSpPr>
        <p:spPr>
          <a:xfrm>
            <a:off x="-1388759" y="4452418"/>
            <a:ext cx="10925339" cy="260182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 w="57150">
                  <a:noFill/>
                </a:ln>
                <a:solidFill>
                  <a:srgbClr val="0070C0"/>
                </a:solidFill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Student’s Book </a:t>
            </a:r>
          </a:p>
          <a:p>
            <a:pPr algn="ctr"/>
            <a:r>
              <a:rPr lang="en-US" sz="4800" b="1" dirty="0">
                <a:ln w="57150">
                  <a:noFill/>
                </a:ln>
                <a:solidFill>
                  <a:srgbClr val="0070C0"/>
                </a:solidFill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Page</a:t>
            </a:r>
            <a:r>
              <a:rPr lang="en-US" sz="5400" b="1" dirty="0">
                <a:ln w="57150">
                  <a:noFill/>
                </a:ln>
                <a:solidFill>
                  <a:schemeClr val="accent2"/>
                </a:solidFill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r>
              <a:rPr lang="en-US" sz="5400" b="1" dirty="0">
                <a:ln w="57150">
                  <a:noFill/>
                </a:ln>
                <a:solidFill>
                  <a:schemeClr val="accent2"/>
                </a:solidFill>
                <a:latin typeface="Abadi" panose="020B0604020104020204" pitchFamily="34" charset="0"/>
                <a:ea typeface="Adobe Gothic Std B" panose="020B0800000000000000" pitchFamily="34" charset="-128"/>
              </a:rPr>
              <a:t>59</a:t>
            </a:r>
            <a:endParaRPr lang="en-US" sz="3200" b="1" dirty="0">
              <a:ln w="57150">
                <a:noFill/>
              </a:ln>
              <a:solidFill>
                <a:schemeClr val="accent2"/>
              </a:solidFill>
              <a:latin typeface="Abadi" panose="020B0604020104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7AABAC-B381-4067-AFE8-6564F8633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-20000" contrast="40000"/>
          </a:blip>
          <a:srcRect l="3600"/>
          <a:stretch/>
        </p:blipFill>
        <p:spPr>
          <a:xfrm>
            <a:off x="7040141" y="1761519"/>
            <a:ext cx="4793260" cy="475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88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b0903920aa1.jpg">
            <a:extLst>
              <a:ext uri="{FF2B5EF4-FFF2-40B4-BE49-F238E27FC236}">
                <a16:creationId xmlns:a16="http://schemas.microsoft.com/office/drawing/2014/main" xmlns="" id="{E396ED8A-A8F2-471A-B833-3C90F3ECDA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296" t="74334" r="5151" b="4063"/>
          <a:stretch/>
        </p:blipFill>
        <p:spPr>
          <a:xfrm>
            <a:off x="6766559" y="5906011"/>
            <a:ext cx="3927108" cy="632747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" name="Picture 2" descr="0512-0806-1017-3230.jpg">
            <a:extLst>
              <a:ext uri="{FF2B5EF4-FFF2-40B4-BE49-F238E27FC236}">
                <a16:creationId xmlns:a16="http://schemas.microsoft.com/office/drawing/2014/main" xmlns="" id="{CE8AA01A-5D4E-44C5-8857-C6FBEE5A8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7861" y="2088060"/>
            <a:ext cx="7576685" cy="381795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B9263C50-41DF-4FBC-BA2F-D8769A21453F}"/>
              </a:ext>
            </a:extLst>
          </p:cNvPr>
          <p:cNvCxnSpPr>
            <a:cxnSpLocks/>
          </p:cNvCxnSpPr>
          <p:nvPr/>
        </p:nvCxnSpPr>
        <p:spPr>
          <a:xfrm>
            <a:off x="8730113" y="3532472"/>
            <a:ext cx="500514" cy="242738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BB710DF-5261-48B5-BDE9-4CD019AED89F}"/>
              </a:ext>
            </a:extLst>
          </p:cNvPr>
          <p:cNvSpPr txBox="1">
            <a:spLocks/>
          </p:cNvSpPr>
          <p:nvPr/>
        </p:nvSpPr>
        <p:spPr>
          <a:xfrm>
            <a:off x="-231006" y="415156"/>
            <a:ext cx="11483303" cy="83326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5400" b="1" dirty="0">
                <a:latin typeface="Abadi" panose="020B0604020104020204" pitchFamily="34" charset="0"/>
                <a:cs typeface="Aharoni" pitchFamily="2" charset="-79"/>
              </a:rPr>
              <a:t>What will happen to the water </a:t>
            </a:r>
            <a:r>
              <a:rPr lang="en-US" b="1" dirty="0">
                <a:latin typeface="Abadi" panose="020B0604020104020204" pitchFamily="34" charset="0"/>
                <a:cs typeface="Aharoni" pitchFamily="2" charset="-79"/>
              </a:rPr>
              <a:t>?</a:t>
            </a:r>
            <a:endParaRPr lang="ar-KW" b="1" dirty="0">
              <a:latin typeface="Abadi" panose="020B0604020104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316D747C-4FC4-4178-8A10-417A8528DB03}"/>
              </a:ext>
            </a:extLst>
          </p:cNvPr>
          <p:cNvSpPr txBox="1">
            <a:spLocks/>
          </p:cNvSpPr>
          <p:nvPr/>
        </p:nvSpPr>
        <p:spPr>
          <a:xfrm>
            <a:off x="2849077" y="1248416"/>
            <a:ext cx="6676698" cy="7857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0000FF"/>
                </a:solidFill>
                <a:latin typeface="Abadi" panose="020B0604020104020204" pitchFamily="34" charset="0"/>
                <a:cs typeface="Aharoni" pitchFamily="2" charset="-79"/>
              </a:rPr>
              <a:t>Do you think it will dry ?</a:t>
            </a:r>
            <a:endParaRPr lang="ar-KW" sz="4800" b="1" dirty="0">
              <a:solidFill>
                <a:srgbClr val="0000FF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ar-KW" sz="4800" b="1" dirty="0">
              <a:solidFill>
                <a:srgbClr val="0000FF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4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FFE4A4-189B-418D-B6E7-20C6EE0AC621}"/>
              </a:ext>
            </a:extLst>
          </p:cNvPr>
          <p:cNvSpPr txBox="1">
            <a:spLocks/>
          </p:cNvSpPr>
          <p:nvPr/>
        </p:nvSpPr>
        <p:spPr>
          <a:xfrm>
            <a:off x="144379" y="763254"/>
            <a:ext cx="12192000" cy="2468571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The </a:t>
            </a:r>
            <a:r>
              <a:rPr lang="en-US" sz="7200" b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temperature</a:t>
            </a:r>
            <a:r>
              <a:rPr lang="en-US" sz="7200" b="1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 is very high.</a:t>
            </a:r>
            <a:endParaRPr lang="ar-KW" sz="7200" b="1" dirty="0">
              <a:ln>
                <a:solidFill>
                  <a:sysClr val="windowText" lastClr="000000"/>
                </a:solidFill>
              </a:ln>
              <a:latin typeface="Aharoni" pitchFamily="2" charset="-79"/>
            </a:endParaRPr>
          </a:p>
        </p:txBody>
      </p:sp>
      <p:pic>
        <p:nvPicPr>
          <p:cNvPr id="3" name="Content Placeholder 3" descr="temperature.jpg">
            <a:extLst>
              <a:ext uri="{FF2B5EF4-FFF2-40B4-BE49-F238E27FC236}">
                <a16:creationId xmlns:a16="http://schemas.microsoft.com/office/drawing/2014/main" xmlns="" id="{CF7B8744-3D22-41B2-B583-B0F8EFB51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093" b="9928"/>
          <a:stretch/>
        </p:blipFill>
        <p:spPr>
          <a:xfrm>
            <a:off x="699434" y="2196923"/>
            <a:ext cx="3323926" cy="4037766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xmlns="" id="{539BA6A4-A244-48B5-B109-42605258A0FC}"/>
              </a:ext>
            </a:extLst>
          </p:cNvPr>
          <p:cNvSpPr/>
          <p:nvPr/>
        </p:nvSpPr>
        <p:spPr>
          <a:xfrm>
            <a:off x="3644150" y="4081111"/>
            <a:ext cx="3112786" cy="18500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high</a:t>
            </a:r>
            <a:endParaRPr lang="ar-KW" sz="9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53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193D-B5EB-4805-8180-970676E50793}"/>
              </a:ext>
            </a:extLst>
          </p:cNvPr>
          <p:cNvSpPr txBox="1">
            <a:spLocks/>
          </p:cNvSpPr>
          <p:nvPr/>
        </p:nvSpPr>
        <p:spPr>
          <a:xfrm>
            <a:off x="901567" y="1080475"/>
            <a:ext cx="7632833" cy="1268089"/>
          </a:xfrm>
          <a:prstGeom prst="rect">
            <a:avLst/>
          </a:prstGeom>
          <a:ln w="57150">
            <a:solidFill>
              <a:schemeClr val="accent2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accent5"/>
                </a:solidFill>
                <a:latin typeface="Abadi" panose="020B0604020104020204" pitchFamily="34" charset="0"/>
                <a:cs typeface="Aharoni" pitchFamily="2" charset="-79"/>
              </a:rPr>
              <a:t>Temperature</a:t>
            </a:r>
            <a:r>
              <a:rPr lang="en-US" sz="8000" b="1" dirty="0">
                <a:solidFill>
                  <a:srgbClr val="C00000"/>
                </a:solidFill>
                <a:latin typeface="Abadi" panose="020B0604020104020204" pitchFamily="34" charset="0"/>
                <a:cs typeface="Aharoni" pitchFamily="2" charset="-79"/>
              </a:rPr>
              <a:t> </a:t>
            </a:r>
            <a:r>
              <a:rPr lang="en-US" sz="8000" b="1" dirty="0">
                <a:solidFill>
                  <a:schemeClr val="accent6"/>
                </a:solidFill>
                <a:latin typeface="Abadi" panose="020B0604020104020204" pitchFamily="34" charset="0"/>
                <a:cs typeface="Aharoni" pitchFamily="2" charset="-79"/>
              </a:rPr>
              <a:t>(n.)</a:t>
            </a:r>
            <a:endParaRPr lang="ar-KW" sz="8000" b="1" dirty="0">
              <a:solidFill>
                <a:schemeClr val="accent6"/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68F352-5093-4737-A8BB-80556AF5D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758" y="2449838"/>
            <a:ext cx="6429675" cy="33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87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C9961-3707-4838-A659-BAC7BFC7BC79}"/>
              </a:ext>
            </a:extLst>
          </p:cNvPr>
          <p:cNvSpPr txBox="1">
            <a:spLocks/>
          </p:cNvSpPr>
          <p:nvPr/>
        </p:nvSpPr>
        <p:spPr>
          <a:xfrm>
            <a:off x="498909" y="433137"/>
            <a:ext cx="11194181" cy="1785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accent5"/>
                </a:solidFill>
                <a:latin typeface="Abadi" panose="020B0604020104020204" pitchFamily="34" charset="0"/>
                <a:cs typeface="Aharoni" pitchFamily="2" charset="-79"/>
              </a:rPr>
              <a:t>The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Abadi" panose="020B0604020104020204" pitchFamily="34" charset="0"/>
                <a:cs typeface="Aharoni" pitchFamily="2" charset="-79"/>
              </a:rPr>
              <a:t>degree</a:t>
            </a:r>
            <a:r>
              <a:rPr lang="en-US" sz="5400" b="1" dirty="0">
                <a:solidFill>
                  <a:schemeClr val="accent5"/>
                </a:solidFill>
                <a:latin typeface="Abadi" panose="020B0604020104020204" pitchFamily="34" charset="0"/>
                <a:cs typeface="Aharoni" pitchFamily="2" charset="-79"/>
              </a:rPr>
              <a:t> of the temperature is very high.</a:t>
            </a:r>
            <a:endParaRPr lang="ar-KW" sz="5400" b="1" dirty="0">
              <a:solidFill>
                <a:schemeClr val="accent5"/>
              </a:solidFill>
              <a:latin typeface="Abadi" panose="020B0604020104020204" pitchFamily="34" charset="0"/>
            </a:endParaRPr>
          </a:p>
        </p:txBody>
      </p:sp>
      <p:pic>
        <p:nvPicPr>
          <p:cNvPr id="3" name="Content Placeholder 3" descr="hotlil.gif">
            <a:extLst>
              <a:ext uri="{FF2B5EF4-FFF2-40B4-BE49-F238E27FC236}">
                <a16:creationId xmlns:a16="http://schemas.microsoft.com/office/drawing/2014/main" xmlns="" id="{187D91C5-C5FB-4492-AF0C-AAFA74DA19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077" y="2219063"/>
            <a:ext cx="2581879" cy="43554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419857-4CF8-4D82-8AD1-7066717E455F}"/>
              </a:ext>
            </a:extLst>
          </p:cNvPr>
          <p:cNvSpPr txBox="1">
            <a:spLocks/>
          </p:cNvSpPr>
          <p:nvPr/>
        </p:nvSpPr>
        <p:spPr>
          <a:xfrm>
            <a:off x="5197640" y="2996315"/>
            <a:ext cx="5329991" cy="1221879"/>
          </a:xfrm>
          <a:prstGeom prst="rect">
            <a:avLst/>
          </a:prstGeom>
          <a:ln w="57150">
            <a:solidFill>
              <a:schemeClr val="accent2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accent6"/>
                </a:solidFill>
                <a:latin typeface="Abadi" panose="020B0604020104020204" pitchFamily="34" charset="0"/>
                <a:cs typeface="Aharoni" pitchFamily="2" charset="-79"/>
              </a:rPr>
              <a:t>Degree </a:t>
            </a:r>
            <a:r>
              <a:rPr lang="en-US" sz="8000" b="1" dirty="0">
                <a:solidFill>
                  <a:schemeClr val="accent4"/>
                </a:solidFill>
                <a:latin typeface="Abadi" panose="020B0604020104020204" pitchFamily="34" charset="0"/>
                <a:cs typeface="Aharoni" pitchFamily="2" charset="-79"/>
              </a:rPr>
              <a:t>(n.)</a:t>
            </a:r>
            <a:endParaRPr lang="ar-KW" sz="8000" b="1" dirty="0">
              <a:solidFill>
                <a:schemeClr val="accent4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8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00D4CAA-9716-4C97-A91A-12D730A49261}"/>
              </a:ext>
            </a:extLst>
          </p:cNvPr>
          <p:cNvSpPr txBox="1">
            <a:spLocks/>
          </p:cNvSpPr>
          <p:nvPr/>
        </p:nvSpPr>
        <p:spPr>
          <a:xfrm>
            <a:off x="304799" y="717933"/>
            <a:ext cx="11887201" cy="187304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haroni" pitchFamily="2" charset="-79"/>
                <a:cs typeface="Aharoni" pitchFamily="2" charset="-79"/>
              </a:rPr>
              <a:t>The nurse uses a thermometer to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measure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haroni" pitchFamily="2" charset="-79"/>
                <a:cs typeface="Aharoni" pitchFamily="2" charset="-79"/>
              </a:rPr>
              <a:t> the temperature.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Aharoni" pitchFamily="2" charset="-79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267B3C7-50F8-4E34-930F-66DF25FBBAE8}"/>
              </a:ext>
            </a:extLst>
          </p:cNvPr>
          <p:cNvSpPr txBox="1">
            <a:spLocks/>
          </p:cNvSpPr>
          <p:nvPr/>
        </p:nvSpPr>
        <p:spPr>
          <a:xfrm>
            <a:off x="530193" y="3652477"/>
            <a:ext cx="7263865" cy="141763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accent1"/>
                </a:solidFill>
                <a:latin typeface="Abadi" panose="020B0604020104020204" pitchFamily="34" charset="0"/>
                <a:cs typeface="Aharoni" pitchFamily="2" charset="-79"/>
              </a:rPr>
              <a:t>Measure </a:t>
            </a:r>
            <a:r>
              <a:rPr lang="en-US" sz="8800" b="1" dirty="0">
                <a:solidFill>
                  <a:schemeClr val="accent2"/>
                </a:solidFill>
                <a:latin typeface="Abadi" panose="020B0604020104020204" pitchFamily="34" charset="0"/>
                <a:cs typeface="Aharoni" pitchFamily="2" charset="-79"/>
              </a:rPr>
              <a:t>(v.)</a:t>
            </a:r>
            <a:endParaRPr lang="ar-KW" sz="8800" b="1" dirty="0">
              <a:solidFill>
                <a:schemeClr val="accent2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44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57DCF6-5C83-4D57-94E1-FAA0DCD8D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7477" y="3060834"/>
            <a:ext cx="5347953" cy="3267776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xmlns="" id="{AE3FEA89-01B6-4C68-A2D7-64AC421EEA27}"/>
              </a:ext>
            </a:extLst>
          </p:cNvPr>
          <p:cNvSpPr txBox="1">
            <a:spLocks/>
          </p:cNvSpPr>
          <p:nvPr/>
        </p:nvSpPr>
        <p:spPr>
          <a:xfrm>
            <a:off x="576570" y="3821880"/>
            <a:ext cx="5382594" cy="14431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C0000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Heat </a:t>
            </a:r>
            <a:r>
              <a:rPr lang="en-US" sz="9600" b="1" dirty="0">
                <a:solidFill>
                  <a:schemeClr val="accent4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(v.)</a:t>
            </a:r>
            <a:endParaRPr lang="ar-KW" sz="9600" b="1" dirty="0">
              <a:solidFill>
                <a:schemeClr val="accent4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A66405-6E05-44FD-9748-9F5C99757080}"/>
              </a:ext>
            </a:extLst>
          </p:cNvPr>
          <p:cNvSpPr txBox="1"/>
          <p:nvPr/>
        </p:nvSpPr>
        <p:spPr>
          <a:xfrm>
            <a:off x="452387" y="736438"/>
            <a:ext cx="11377061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She's </a:t>
            </a:r>
            <a:r>
              <a:rPr lang="en-GB" sz="6600" b="1" i="0" dirty="0">
                <a:solidFill>
                  <a:schemeClr val="accent5"/>
                </a:solidFill>
                <a:effectLst/>
                <a:latin typeface="Abadi" panose="020B0604020104020204" pitchFamily="34" charset="0"/>
              </a:rPr>
              <a:t>heating</a:t>
            </a:r>
            <a:r>
              <a:rPr lang="en-GB" sz="6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the water.</a:t>
            </a:r>
            <a:endParaRPr lang="en-GB" sz="6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1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4649B8FB-1D4C-4345-8B34-322884D9FC99}"/>
              </a:ext>
            </a:extLst>
          </p:cNvPr>
          <p:cNvSpPr txBox="1">
            <a:spLocks/>
          </p:cNvSpPr>
          <p:nvPr/>
        </p:nvSpPr>
        <p:spPr>
          <a:xfrm>
            <a:off x="423512" y="713032"/>
            <a:ext cx="11300059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badi" panose="020B0604020104020204" pitchFamily="34" charset="0"/>
                <a:cs typeface="Aharoni" panose="02010803020104030203" pitchFamily="2" charset="-79"/>
              </a:rPr>
              <a:t>A fan </a:t>
            </a:r>
            <a:r>
              <a:rPr lang="en-US" sz="8800"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blows</a:t>
            </a:r>
            <a:r>
              <a:rPr lang="en-US" sz="8800">
                <a:latin typeface="Abadi" panose="020B0604020104020204" pitchFamily="34" charset="0"/>
                <a:cs typeface="Aharoni" panose="02010803020104030203" pitchFamily="2" charset="-79"/>
              </a:rPr>
              <a:t> cool air.</a:t>
            </a:r>
            <a:endParaRPr lang="ar-KW" sz="8800" dirty="0">
              <a:latin typeface="Abadi" panose="020B0604020104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xmlns="" id="{9B314212-A7EC-402A-9E67-D4520F534EA0}"/>
              </a:ext>
            </a:extLst>
          </p:cNvPr>
          <p:cNvSpPr txBox="1">
            <a:spLocks/>
          </p:cNvSpPr>
          <p:nvPr/>
        </p:nvSpPr>
        <p:spPr>
          <a:xfrm>
            <a:off x="635267" y="2981948"/>
            <a:ext cx="5460733" cy="14552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C0000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Blow</a:t>
            </a:r>
            <a:r>
              <a:rPr lang="en-US" sz="9600" b="1" dirty="0">
                <a:solidFill>
                  <a:srgbClr val="C0000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 </a:t>
            </a:r>
            <a:r>
              <a:rPr lang="en-US" sz="9600" b="1" dirty="0">
                <a:solidFill>
                  <a:schemeClr val="accent5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(v.)</a:t>
            </a:r>
            <a:endParaRPr lang="ar-KW" sz="9600" b="1" dirty="0">
              <a:solidFill>
                <a:schemeClr val="accent5"/>
              </a:solidFill>
              <a:latin typeface="Abadi" panose="020B0604020104020204" pitchFamily="34" charset="0"/>
            </a:endParaRPr>
          </a:p>
        </p:txBody>
      </p:sp>
      <p:pic>
        <p:nvPicPr>
          <p:cNvPr id="5" name="Picture 4" descr="BassettInFrontOfFanAnimatedGraphic.gif">
            <a:extLst>
              <a:ext uri="{FF2B5EF4-FFF2-40B4-BE49-F238E27FC236}">
                <a16:creationId xmlns:a16="http://schemas.microsoft.com/office/drawing/2014/main" xmlns="" id="{B692CFAD-078A-4E75-A6B5-DB5F040248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6115" y="2591027"/>
            <a:ext cx="4164479" cy="33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B7317-63D6-433E-8C72-E061F54E8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-20000" contrast="40000"/>
          </a:blip>
          <a:srcRect l="3600"/>
          <a:stretch/>
        </p:blipFill>
        <p:spPr>
          <a:xfrm>
            <a:off x="5675850" y="353245"/>
            <a:ext cx="6172850" cy="612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Notched Right 5">
            <a:extLst>
              <a:ext uri="{FF2B5EF4-FFF2-40B4-BE49-F238E27FC236}">
                <a16:creationId xmlns:a16="http://schemas.microsoft.com/office/drawing/2014/main" xmlns="" id="{DCCC701D-B773-4238-BB10-54264B740730}"/>
              </a:ext>
            </a:extLst>
          </p:cNvPr>
          <p:cNvSpPr/>
          <p:nvPr/>
        </p:nvSpPr>
        <p:spPr>
          <a:xfrm>
            <a:off x="2319688" y="2597375"/>
            <a:ext cx="2839453" cy="1522238"/>
          </a:xfrm>
          <a:prstGeom prst="notchedRightArrow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badi" panose="020B0604020104020204" pitchFamily="34" charset="0"/>
              </a:rPr>
              <a:t>Page </a:t>
            </a:r>
            <a:r>
              <a:rPr lang="en-US" sz="3600" b="1" dirty="0">
                <a:solidFill>
                  <a:schemeClr val="accent2"/>
                </a:solidFill>
                <a:latin typeface="Abadi" panose="020B0604020104020204" pitchFamily="34" charset="0"/>
              </a:rPr>
              <a:t>59</a:t>
            </a:r>
            <a:endParaRPr lang="en-GB" sz="3600" b="1" dirty="0">
              <a:solidFill>
                <a:schemeClr val="accent2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258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117986" y="132735"/>
            <a:ext cx="7211962" cy="280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2595715" y="2521974"/>
            <a:ext cx="9247239" cy="405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9990" y="551438"/>
            <a:ext cx="3833073" cy="12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43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xmlns="" id="{54CD1B8F-9841-4878-BD69-E81CADBD6EAA}"/>
              </a:ext>
            </a:extLst>
          </p:cNvPr>
          <p:cNvSpPr txBox="1">
            <a:spLocks/>
          </p:cNvSpPr>
          <p:nvPr/>
        </p:nvSpPr>
        <p:spPr>
          <a:xfrm>
            <a:off x="420762" y="506558"/>
            <a:ext cx="11159707" cy="10081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54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Abadi" panose="020B0604020104020204" pitchFamily="34" charset="0"/>
              </a:rPr>
              <a:t>1.What is the picture about?</a:t>
            </a:r>
            <a:endParaRPr lang="ar-KW" sz="54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Abadi" panose="020B06040201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8E48B47-58CA-4AFF-B5FE-FC7664878C63}"/>
              </a:ext>
            </a:extLst>
          </p:cNvPr>
          <p:cNvSpPr txBox="1">
            <a:spLocks/>
          </p:cNvSpPr>
          <p:nvPr/>
        </p:nvSpPr>
        <p:spPr>
          <a:xfrm>
            <a:off x="2408835" y="1514670"/>
            <a:ext cx="9783165" cy="10501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dirty="0">
                <a:ln w="28575">
                  <a:noFill/>
                </a:ln>
                <a:solidFill>
                  <a:schemeClr val="accent6"/>
                </a:solidFill>
                <a:latin typeface="Abadi" panose="020B0604020104020204" pitchFamily="34" charset="0"/>
                <a:cs typeface="Kalinga" panose="020B0502040204020203" pitchFamily="34" charset="0"/>
              </a:rPr>
              <a:t>It’s about water cycle.</a:t>
            </a:r>
            <a:endParaRPr lang="ar-KW" sz="6000" b="1" dirty="0">
              <a:ln w="28575">
                <a:noFill/>
              </a:ln>
              <a:solidFill>
                <a:schemeClr val="accent6"/>
              </a:solidFill>
              <a:latin typeface="Abadi" panose="020B06040201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170D43-7E70-4F06-B07A-C7919A7F8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2952800" y="2564772"/>
            <a:ext cx="6286400" cy="336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34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90C2148-920F-4941-AE42-242BF93A6062}"/>
              </a:ext>
            </a:extLst>
          </p:cNvPr>
          <p:cNvSpPr txBox="1">
            <a:spLocks/>
          </p:cNvSpPr>
          <p:nvPr/>
        </p:nvSpPr>
        <p:spPr>
          <a:xfrm>
            <a:off x="2189527" y="575250"/>
            <a:ext cx="6887361" cy="5557102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  <a:t>Let’s play </a:t>
            </a:r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  <a:t/>
            </a:r>
            <a:b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</a:br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F5E9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  <a:t>The Adjective Game.</a:t>
            </a:r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  <a:t/>
            </a:r>
            <a:b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</a:br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  <a:t/>
            </a:r>
            <a:b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</a:br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  <a:t>Match the adjectives with the suitable nouns.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7B9FB0-1C46-4036-85DD-C04A3A250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2911" y="4538444"/>
            <a:ext cx="3349043" cy="200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0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xmlns="" id="{4357ECE1-2153-44F2-93BC-961E217974AD}"/>
              </a:ext>
            </a:extLst>
          </p:cNvPr>
          <p:cNvSpPr txBox="1">
            <a:spLocks/>
          </p:cNvSpPr>
          <p:nvPr/>
        </p:nvSpPr>
        <p:spPr>
          <a:xfrm>
            <a:off x="892515" y="463211"/>
            <a:ext cx="11139064" cy="9477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4800" b="1" dirty="0">
                <a:ln w="6350">
                  <a:noFill/>
                </a:ln>
                <a:solidFill>
                  <a:schemeClr val="tx2"/>
                </a:solidFill>
                <a:latin typeface="Abadi" panose="020B0604020104020204" pitchFamily="34" charset="0"/>
              </a:rPr>
              <a:t>2. Reorder the stages in the water cycle.</a:t>
            </a:r>
            <a:endParaRPr lang="ar-KW" sz="4800" b="1" dirty="0">
              <a:ln w="6350">
                <a:noFill/>
              </a:ln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91EAB4-B001-4106-86C6-EDA8A7578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481263" y="1501541"/>
            <a:ext cx="11319310" cy="489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11086E-2ECA-4A96-9858-212177014A61}"/>
              </a:ext>
            </a:extLst>
          </p:cNvPr>
          <p:cNvSpPr txBox="1">
            <a:spLocks/>
          </p:cNvSpPr>
          <p:nvPr/>
        </p:nvSpPr>
        <p:spPr>
          <a:xfrm>
            <a:off x="4666692" y="4004110"/>
            <a:ext cx="693204" cy="7732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6350">
                  <a:noFill/>
                </a:ln>
                <a:solidFill>
                  <a:schemeClr val="accent2"/>
                </a:solidFill>
                <a:effectLst/>
                <a:latin typeface="Abadi" panose="020B06040201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ar-KW" b="1" dirty="0">
              <a:ln w="6350">
                <a:noFill/>
              </a:ln>
              <a:solidFill>
                <a:schemeClr val="accent2"/>
              </a:solidFill>
              <a:effectLst/>
              <a:latin typeface="Abadi" panose="020B0604020104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5B68A90-E5B4-4B59-A9B6-C7FDFBB5B82F}"/>
              </a:ext>
            </a:extLst>
          </p:cNvPr>
          <p:cNvSpPr txBox="1">
            <a:spLocks/>
          </p:cNvSpPr>
          <p:nvPr/>
        </p:nvSpPr>
        <p:spPr>
          <a:xfrm>
            <a:off x="6994277" y="5318644"/>
            <a:ext cx="693204" cy="7732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6350">
                  <a:noFill/>
                </a:ln>
                <a:solidFill>
                  <a:schemeClr val="accent2"/>
                </a:solidFill>
                <a:effectLst/>
                <a:latin typeface="Abadi" panose="020B06040201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ar-KW" sz="4000" b="1" dirty="0">
              <a:ln w="6350">
                <a:noFill/>
              </a:ln>
              <a:solidFill>
                <a:schemeClr val="accent2"/>
              </a:solidFill>
              <a:effectLst/>
              <a:latin typeface="Abadi" panose="020B0604020104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34A4D1B-47B9-4B6A-B32A-50B8CB1A392F}"/>
              </a:ext>
            </a:extLst>
          </p:cNvPr>
          <p:cNvSpPr txBox="1">
            <a:spLocks/>
          </p:cNvSpPr>
          <p:nvPr/>
        </p:nvSpPr>
        <p:spPr>
          <a:xfrm>
            <a:off x="8728283" y="3496378"/>
            <a:ext cx="693204" cy="6729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6350">
                  <a:noFill/>
                </a:ln>
                <a:solidFill>
                  <a:schemeClr val="accent2"/>
                </a:solidFill>
                <a:effectLst/>
                <a:latin typeface="Abadi" panose="020B06040201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ar-KW" sz="4000" b="1" dirty="0">
              <a:ln w="6350">
                <a:noFill/>
              </a:ln>
              <a:solidFill>
                <a:schemeClr val="accent2"/>
              </a:solidFill>
              <a:effectLst/>
              <a:latin typeface="Abadi" panose="020B0604020104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76472D8-88ED-4057-B0CA-439376813D46}"/>
              </a:ext>
            </a:extLst>
          </p:cNvPr>
          <p:cNvSpPr txBox="1">
            <a:spLocks/>
          </p:cNvSpPr>
          <p:nvPr/>
        </p:nvSpPr>
        <p:spPr>
          <a:xfrm>
            <a:off x="6102751" y="2742335"/>
            <a:ext cx="939651" cy="7732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6350">
                  <a:noFill/>
                </a:ln>
                <a:solidFill>
                  <a:schemeClr val="accent2"/>
                </a:solidFill>
                <a:effectLst/>
                <a:latin typeface="Abadi" panose="020B06040201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ar-KW" sz="4000" b="1" dirty="0">
              <a:ln w="6350">
                <a:noFill/>
              </a:ln>
              <a:solidFill>
                <a:schemeClr val="accent2"/>
              </a:solidFill>
              <a:effectLst/>
              <a:latin typeface="Abadi" panose="020B0604020104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7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224627" y="205099"/>
            <a:ext cx="5425441" cy="277496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5874695" y="205099"/>
            <a:ext cx="6128539" cy="65438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224627" y="3185160"/>
            <a:ext cx="5425442" cy="35638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6503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17638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haroni" pitchFamily="2" charset="-79"/>
                <a:cs typeface="Aharoni" pitchFamily="2" charset="-79"/>
              </a:rPr>
              <a:t>We will do an </a:t>
            </a:r>
            <a:r>
              <a:rPr lang="en-US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experiment </a:t>
            </a:r>
            <a:r>
              <a:rPr lang="en-US" b="1" dirty="0">
                <a:latin typeface="Aharoni" pitchFamily="2" charset="-79"/>
                <a:cs typeface="Aharoni" pitchFamily="2" charset="-79"/>
              </a:rPr>
              <a:t>to see if water changes or not.</a:t>
            </a:r>
            <a:endParaRPr lang="ar-KW" b="1" dirty="0">
              <a:latin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12191998" cy="5257800"/>
          </a:xfrm>
          <a:solidFill>
            <a:schemeClr val="bg1">
              <a:lumMod val="95000"/>
            </a:schemeClr>
          </a:solidFill>
          <a:ln w="76200">
            <a:solidFill>
              <a:srgbClr val="7030A0"/>
            </a:solidFill>
          </a:ln>
        </p:spPr>
        <p:txBody>
          <a:bodyPr/>
          <a:lstStyle/>
          <a:p>
            <a:pPr algn="ctr">
              <a:buNone/>
            </a:pPr>
            <a:r>
              <a:rPr lang="en-US" sz="4400" b="1" dirty="0">
                <a:solidFill>
                  <a:srgbClr val="660066"/>
                </a:solidFill>
              </a:rPr>
              <a:t>For this experiment we will need:</a:t>
            </a:r>
            <a:endParaRPr lang="en-US" sz="4400" b="1" dirty="0">
              <a:solidFill>
                <a:srgbClr val="660066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None/>
            </a:pPr>
            <a:r>
              <a:rPr lang="en-US" sz="36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* Four dishes</a:t>
            </a:r>
          </a:p>
          <a:p>
            <a:pPr algn="ctr">
              <a:buNone/>
            </a:pPr>
            <a:r>
              <a:rPr lang="en-US" sz="36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*A fan</a:t>
            </a:r>
          </a:p>
          <a:p>
            <a:pPr algn="ctr">
              <a:buNone/>
            </a:pPr>
            <a:r>
              <a:rPr lang="en-US" sz="36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* Water in 20 degrees</a:t>
            </a:r>
          </a:p>
          <a:p>
            <a:pPr algn="ctr">
              <a:buNone/>
            </a:pPr>
            <a:r>
              <a:rPr lang="en-US" sz="36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* Water in 60 degrees</a:t>
            </a:r>
          </a:p>
          <a:p>
            <a:pPr algn="ctr">
              <a:buNone/>
            </a:pPr>
            <a:r>
              <a:rPr lang="en-US" sz="36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*Measurements</a:t>
            </a:r>
            <a:endParaRPr lang="ar-KW" sz="3600" b="1" dirty="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led_art_f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107" y="2198808"/>
            <a:ext cx="1857356" cy="2619266"/>
          </a:xfrm>
          <a:prstGeom prst="rect">
            <a:avLst/>
          </a:prstGeom>
        </p:spPr>
      </p:pic>
      <p:pic>
        <p:nvPicPr>
          <p:cNvPr id="6" name="Picture 5" descr="dish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09070" y="2500305"/>
            <a:ext cx="2774891" cy="1894713"/>
          </a:xfrm>
          <a:prstGeom prst="rect">
            <a:avLst/>
          </a:prstGeom>
        </p:spPr>
      </p:pic>
      <p:pic>
        <p:nvPicPr>
          <p:cNvPr id="7" name="Picture 6" descr="Kettl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5904" y="5000636"/>
            <a:ext cx="2558057" cy="1523996"/>
          </a:xfrm>
          <a:prstGeom prst="rect">
            <a:avLst/>
          </a:prstGeom>
        </p:spPr>
      </p:pic>
      <p:pic>
        <p:nvPicPr>
          <p:cNvPr id="8" name="Picture 7" descr="boiling-water-2-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4619" y="5000636"/>
            <a:ext cx="2472489" cy="1643074"/>
          </a:xfrm>
          <a:prstGeom prst="rect">
            <a:avLst/>
          </a:prstGeom>
        </p:spPr>
      </p:pic>
      <p:pic>
        <p:nvPicPr>
          <p:cNvPr id="9" name="Picture 8" descr="measure-gravity-materials-lighter-water-200X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2860" y="5427406"/>
            <a:ext cx="4214842" cy="12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64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6433_f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785926"/>
            <a:ext cx="4131768" cy="5072074"/>
          </a:xfrm>
          <a:prstGeom prst="rect">
            <a:avLst/>
          </a:prstGeom>
        </p:spPr>
      </p:pic>
      <p:pic>
        <p:nvPicPr>
          <p:cNvPr id="6" name="Content Placeholder 5" descr="dish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38810" y="3717032"/>
            <a:ext cx="5307732" cy="31409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58" y="191728"/>
            <a:ext cx="11061290" cy="1077031"/>
          </a:xfrm>
          <a:ln w="190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6000" b="1" dirty="0">
                <a:latin typeface="Comic Sans MS" pitchFamily="66" charset="0"/>
              </a:rPr>
              <a:t>These things are used.</a:t>
            </a:r>
            <a:endParaRPr lang="ar-KW" sz="6000" b="1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6478" y="1614500"/>
            <a:ext cx="259278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fan</a:t>
            </a:r>
            <a:endParaRPr lang="ar-KW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27848" y="1412776"/>
            <a:ext cx="7218346" cy="22322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four dishes, all the same size and shape</a:t>
            </a:r>
            <a:endParaRPr lang="ar-KW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12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1-Four dishes- A, B, C, D.</a:t>
            </a:r>
            <a:endParaRPr lang="ar-KW" sz="6600" b="1" dirty="0">
              <a:solidFill>
                <a:schemeClr val="bg1"/>
              </a:solidFill>
              <a:latin typeface="Aharoni" pitchFamily="2" charset="-79"/>
            </a:endParaRPr>
          </a:p>
        </p:txBody>
      </p:sp>
      <p:pic>
        <p:nvPicPr>
          <p:cNvPr id="4" name="Content Placeholder 3" descr="dish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89070"/>
            <a:ext cx="9144000" cy="5268931"/>
          </a:xfrm>
        </p:spPr>
      </p:pic>
      <p:sp>
        <p:nvSpPr>
          <p:cNvPr id="3" name="Oval 2"/>
          <p:cNvSpPr/>
          <p:nvPr/>
        </p:nvSpPr>
        <p:spPr>
          <a:xfrm>
            <a:off x="2681748" y="2824316"/>
            <a:ext cx="231549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2367116"/>
            <a:ext cx="231549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93804" y="4383958"/>
            <a:ext cx="231549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80902" y="3720280"/>
            <a:ext cx="2315497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10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1554" y="285728"/>
            <a:ext cx="3357554" cy="3191256"/>
          </a:xfrm>
          <a:prstGeom prst="rect">
            <a:avLst/>
          </a:prstGeom>
        </p:spPr>
      </p:pic>
      <p:pic>
        <p:nvPicPr>
          <p:cNvPr id="8" name="Picture 7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857496"/>
            <a:ext cx="3357554" cy="3191256"/>
          </a:xfrm>
          <a:prstGeom prst="rect">
            <a:avLst/>
          </a:prstGeom>
        </p:spPr>
      </p:pic>
      <p:pic>
        <p:nvPicPr>
          <p:cNvPr id="6" name="Content Placeholder 5" descr="Pour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39140" y="1428736"/>
            <a:ext cx="3952860" cy="5429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14290"/>
            <a:ext cx="3357554" cy="319125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95472" y="3000372"/>
            <a:ext cx="2214578" cy="8572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Comic Sans MS" pitchFamily="66" charset="0"/>
              </a:rPr>
              <a:t>40ml</a:t>
            </a:r>
            <a:endParaRPr lang="ar-K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24034" y="5643578"/>
            <a:ext cx="2214578" cy="8572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Comic Sans MS" pitchFamily="66" charset="0"/>
              </a:rPr>
              <a:t>40ml</a:t>
            </a:r>
            <a:endParaRPr lang="ar-K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2" name="Picture 11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16" y="3143248"/>
            <a:ext cx="3357554" cy="319125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524496" y="3071810"/>
            <a:ext cx="2214578" cy="8572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Comic Sans MS" pitchFamily="66" charset="0"/>
              </a:rPr>
              <a:t>40ml</a:t>
            </a:r>
            <a:endParaRPr lang="ar-K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81620" y="5786454"/>
            <a:ext cx="2214578" cy="8572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Comic Sans MS" pitchFamily="66" charset="0"/>
              </a:rPr>
              <a:t>40ml</a:t>
            </a:r>
            <a:endParaRPr lang="ar-K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latin typeface="Aharoni" pitchFamily="2" charset="-79"/>
                <a:cs typeface="Aharoni" pitchFamily="2" charset="-79"/>
              </a:rPr>
              <a:t>2- 40</a:t>
            </a:r>
            <a:r>
              <a:rPr lang="en-US" sz="4800" b="1" dirty="0">
                <a:latin typeface="Aharoni" pitchFamily="2" charset="-79"/>
                <a:cs typeface="Aharoni" pitchFamily="2" charset="-79"/>
              </a:rPr>
              <a:t> ml of water </a:t>
            </a:r>
            <a:r>
              <a:rPr lang="en-US" sz="48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is put </a:t>
            </a:r>
            <a:r>
              <a:rPr lang="en-US" sz="4800" b="1" dirty="0">
                <a:latin typeface="Aharoni" pitchFamily="2" charset="-79"/>
                <a:cs typeface="Aharoni" pitchFamily="2" charset="-79"/>
              </a:rPr>
              <a:t>in each dish.</a:t>
            </a:r>
            <a:endParaRPr lang="ar-KW" sz="4800" b="1" dirty="0"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64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Kett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2926" y="4357694"/>
            <a:ext cx="3143250" cy="2286016"/>
          </a:xfrm>
          <a:prstGeom prst="rect">
            <a:avLst/>
          </a:prstGeom>
        </p:spPr>
      </p:pic>
      <p:pic>
        <p:nvPicPr>
          <p:cNvPr id="8" name="Content Placeholder 5" descr="P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071810"/>
            <a:ext cx="3191256" cy="3191256"/>
          </a:xfrm>
          <a:prstGeom prst="rect">
            <a:avLst/>
          </a:prstGeom>
        </p:spPr>
      </p:pic>
      <p:pic>
        <p:nvPicPr>
          <p:cNvPr id="9" name="Content Placeholder 5" descr="P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7570" y="2928934"/>
            <a:ext cx="3191256" cy="3191256"/>
          </a:xfrm>
          <a:prstGeom prst="rect">
            <a:avLst/>
          </a:prstGeom>
        </p:spPr>
      </p:pic>
      <p:pic>
        <p:nvPicPr>
          <p:cNvPr id="6" name="Content Placeholder 5" descr="P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285728"/>
            <a:ext cx="3191256" cy="3191256"/>
          </a:xfrm>
        </p:spPr>
      </p:pic>
      <p:pic>
        <p:nvPicPr>
          <p:cNvPr id="7" name="Content Placeholder 5" descr="P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8" y="285728"/>
            <a:ext cx="3191256" cy="319125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66976" y="307181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A</a:t>
            </a:r>
            <a:endParaRPr lang="ar-KW" sz="4800" b="1" dirty="0">
              <a:solidFill>
                <a:srgbClr val="0000FF"/>
              </a:solidFill>
              <a:latin typeface="Aharoni" pitchFamily="2" charset="-79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82016" y="3000372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B</a:t>
            </a:r>
            <a:endParaRPr lang="ar-KW" sz="4800" b="1" dirty="0">
              <a:solidFill>
                <a:srgbClr val="0000FF"/>
              </a:solidFill>
              <a:latin typeface="Aharoni" pitchFamily="2" charset="-79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95538" y="5715016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Aharoni" pitchFamily="2" charset="-79"/>
                <a:cs typeface="Aharoni" pitchFamily="2" charset="-79"/>
              </a:rPr>
              <a:t>C</a:t>
            </a:r>
            <a:endParaRPr lang="ar-KW" sz="4800" b="1" dirty="0">
              <a:solidFill>
                <a:srgbClr val="008000"/>
              </a:solidFill>
              <a:latin typeface="Aharoni" pitchFamily="2" charset="-79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10578" y="5643578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Aharoni" pitchFamily="2" charset="-79"/>
                <a:cs typeface="Aharoni" pitchFamily="2" charset="-79"/>
              </a:rPr>
              <a:t>D</a:t>
            </a:r>
            <a:endParaRPr lang="ar-KW" sz="4800" b="1" dirty="0">
              <a:solidFill>
                <a:srgbClr val="008000"/>
              </a:solidFill>
              <a:latin typeface="Aharoni" pitchFamily="2" charset="-79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24034" y="1500174"/>
            <a:ext cx="2286016" cy="11287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20</a:t>
            </a:r>
            <a:r>
              <a:rPr lang="en-US" sz="40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39074" y="1500174"/>
            <a:ext cx="2286016" cy="11287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20</a:t>
            </a:r>
            <a:r>
              <a:rPr lang="en-US" sz="40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24034" y="4286256"/>
            <a:ext cx="2286016" cy="11287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60</a:t>
            </a:r>
            <a:r>
              <a:rPr lang="en-US" sz="40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96198" y="4143380"/>
            <a:ext cx="2286016" cy="11287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60</a:t>
            </a:r>
            <a:r>
              <a:rPr lang="en-US" sz="40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81620" y="5500702"/>
            <a:ext cx="1071570" cy="8429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60</a:t>
            </a:r>
            <a:r>
              <a:rPr lang="en-US" sz="44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endParaRPr lang="ar-KW" sz="5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6"/>
            <a:ext cx="12192000" cy="181259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3-The water in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aramond" panose="02020404030301010803" pitchFamily="18" charset="0"/>
                <a:cs typeface="Aharoni" pitchFamily="2" charset="-79"/>
              </a:rPr>
              <a:t>A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and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aramond" panose="02020404030301010803" pitchFamily="18" charset="0"/>
                <a:cs typeface="Aharoni" pitchFamily="2" charset="-79"/>
              </a:rPr>
              <a:t>B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is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aramond" panose="02020404030301010803" pitchFamily="18" charset="0"/>
                <a:cs typeface="Aharoni" pitchFamily="2" charset="-79"/>
              </a:rPr>
              <a:t>20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degrees.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</a:b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The water in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Garamond" panose="02020404030301010803" pitchFamily="18" charset="0"/>
                <a:cs typeface="Aharoni" pitchFamily="2" charset="-79"/>
              </a:rPr>
              <a:t>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and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Garamond" panose="02020404030301010803" pitchFamily="18" charset="0"/>
                <a:cs typeface="Aharoni" pitchFamily="2" charset="-79"/>
              </a:rPr>
              <a:t>D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aramond" panose="02020404030301010803" pitchFamily="18" charset="0"/>
                <a:cs typeface="Aharoni" pitchFamily="2" charset="-79"/>
              </a:rPr>
              <a:t>is heated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to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Garamond" panose="02020404030301010803" pitchFamily="18" charset="0"/>
                <a:cs typeface="Aharoni" pitchFamily="2" charset="-79"/>
              </a:rPr>
              <a:t>60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degrees.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32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2992" y="3357562"/>
            <a:ext cx="2786050" cy="3191256"/>
          </a:xfrm>
          <a:prstGeom prst="rect">
            <a:avLst/>
          </a:prstGeom>
        </p:spPr>
      </p:pic>
      <p:pic>
        <p:nvPicPr>
          <p:cNvPr id="6" name="Picture 5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1950" y="3357562"/>
            <a:ext cx="2786050" cy="319125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10248" y="6000768"/>
            <a:ext cx="1143008" cy="70008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B</a:t>
            </a:r>
            <a:endParaRPr lang="ar-KW" sz="4800" b="1" dirty="0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810644" y="6000768"/>
            <a:ext cx="1143008" cy="70008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D</a:t>
            </a:r>
            <a:endParaRPr lang="ar-KW" sz="48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2233"/>
            <a:ext cx="12192000" cy="141763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haroni" pitchFamily="2" charset="-79"/>
              </a:rPr>
              <a:t>4- A fan blows cool air on the water in dishes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latin typeface="Aharoni" pitchFamily="2" charset="-79"/>
              </a:rPr>
              <a:t>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Aharoni" pitchFamily="2" charset="-79"/>
              </a:rPr>
              <a:t>B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latin typeface="Aharoni" pitchFamily="2" charset="-79"/>
              </a:rPr>
              <a:t>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haroni" pitchFamily="2" charset="-79"/>
              </a:rPr>
              <a:t>and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latin typeface="Aharoni" pitchFamily="2" charset="-79"/>
              </a:rPr>
              <a:t>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Aharoni" pitchFamily="2" charset="-79"/>
              </a:rPr>
              <a:t>D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latin typeface="Aharoni" pitchFamily="2" charset="-79"/>
              </a:rPr>
              <a:t>.  </a:t>
            </a:r>
            <a:endParaRPr lang="ar-KW" sz="5400" b="1" dirty="0">
              <a:ln>
                <a:solidFill>
                  <a:schemeClr val="tx1"/>
                </a:solidFill>
              </a:ln>
              <a:latin typeface="Aharoni" pitchFamily="2" charset="-79"/>
            </a:endParaRPr>
          </a:p>
        </p:txBody>
      </p:sp>
      <p:pic>
        <p:nvPicPr>
          <p:cNvPr id="10" name="Content Placeholder 9" descr="Fan_spin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191729" y="1740310"/>
            <a:ext cx="4296916" cy="5117690"/>
          </a:xfrm>
        </p:spPr>
      </p:pic>
      <p:sp>
        <p:nvSpPr>
          <p:cNvPr id="9" name="Oval 8"/>
          <p:cNvSpPr/>
          <p:nvPr/>
        </p:nvSpPr>
        <p:spPr>
          <a:xfrm>
            <a:off x="5360236" y="4547566"/>
            <a:ext cx="2286016" cy="11287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20</a:t>
            </a:r>
            <a:r>
              <a:rPr lang="en-US" sz="44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39140" y="4547566"/>
            <a:ext cx="2286016" cy="11287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60</a:t>
            </a:r>
            <a:r>
              <a:rPr lang="en-US" sz="44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56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2992" y="3357562"/>
            <a:ext cx="2786050" cy="3191256"/>
          </a:xfrm>
          <a:prstGeom prst="rect">
            <a:avLst/>
          </a:prstGeom>
        </p:spPr>
      </p:pic>
      <p:pic>
        <p:nvPicPr>
          <p:cNvPr id="6" name="Picture 5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1950" y="3357562"/>
            <a:ext cx="2786050" cy="319125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10248" y="6000768"/>
            <a:ext cx="1143008" cy="70008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B</a:t>
            </a:r>
            <a:endParaRPr lang="ar-KW" sz="4800" b="1" dirty="0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810644" y="6000768"/>
            <a:ext cx="1143008" cy="70008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D</a:t>
            </a:r>
            <a:endParaRPr lang="ar-KW" sz="48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8" y="29497"/>
            <a:ext cx="12027543" cy="250030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haroni" pitchFamily="2" charset="-79"/>
              </a:rPr>
              <a:t>5-The water is kept at the same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temperature</a:t>
            </a:r>
            <a:r>
              <a:rPr lang="en-US" b="1" dirty="0">
                <a:latin typeface="Aharoni" pitchFamily="2" charset="-79"/>
              </a:rPr>
              <a:t> all the time. The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temperature</a:t>
            </a:r>
            <a:r>
              <a:rPr lang="en-US" b="1" dirty="0">
                <a:latin typeface="Aharoni" pitchFamily="2" charset="-79"/>
              </a:rPr>
              <a:t> is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measured </a:t>
            </a:r>
            <a:r>
              <a:rPr lang="en-US" b="1" dirty="0">
                <a:latin typeface="Aharoni" pitchFamily="2" charset="-79"/>
              </a:rPr>
              <a:t>every five minutes.</a:t>
            </a:r>
            <a:endParaRPr lang="ar-KW" b="1" dirty="0">
              <a:latin typeface="Aharoni" pitchFamily="2" charset="-79"/>
            </a:endParaRPr>
          </a:p>
        </p:txBody>
      </p:sp>
      <p:pic>
        <p:nvPicPr>
          <p:cNvPr id="10" name="Content Placeholder 9" descr="Fan_spin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23802" y="2153264"/>
            <a:ext cx="4474456" cy="4704735"/>
          </a:xfrm>
        </p:spPr>
      </p:pic>
      <p:sp>
        <p:nvSpPr>
          <p:cNvPr id="9" name="Oval 8"/>
          <p:cNvSpPr/>
          <p:nvPr/>
        </p:nvSpPr>
        <p:spPr>
          <a:xfrm>
            <a:off x="5345917" y="4608652"/>
            <a:ext cx="2286016" cy="11287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20</a:t>
            </a:r>
            <a:r>
              <a:rPr lang="en-US" sz="44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81984" y="4547566"/>
            <a:ext cx="2286016" cy="11287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60</a:t>
            </a:r>
            <a:r>
              <a:rPr lang="en-US" sz="4400" b="1" dirty="0">
                <a:solidFill>
                  <a:schemeClr val="bg1"/>
                </a:solidFill>
                <a:latin typeface="Aharoni"/>
                <a:cs typeface="Aharoni"/>
              </a:rPr>
              <a:t>°</a:t>
            </a:r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ar-KW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42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24" y="2928934"/>
            <a:ext cx="2786050" cy="3191256"/>
          </a:xfrm>
          <a:prstGeom prst="rect">
            <a:avLst/>
          </a:prstGeom>
        </p:spPr>
      </p:pic>
      <p:pic>
        <p:nvPicPr>
          <p:cNvPr id="6" name="Picture 5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8876" y="3000372"/>
            <a:ext cx="2786050" cy="319125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38480" y="5857892"/>
            <a:ext cx="1143008" cy="70008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A</a:t>
            </a:r>
            <a:endParaRPr lang="ar-KW" sz="4800" b="1" dirty="0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24694" y="5857892"/>
            <a:ext cx="1143008" cy="70008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C</a:t>
            </a:r>
            <a:endParaRPr lang="ar-KW" sz="48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2" y="1357298"/>
            <a:ext cx="12017188" cy="192882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haroni" pitchFamily="2" charset="-79"/>
              </a:rPr>
              <a:t>The dishes </a:t>
            </a:r>
            <a:r>
              <a:rPr lang="en-US" b="1" dirty="0">
                <a:solidFill>
                  <a:srgbClr val="0000FF"/>
                </a:solidFill>
                <a:latin typeface="Aharoni" pitchFamily="2" charset="-79"/>
              </a:rPr>
              <a:t>A</a:t>
            </a:r>
            <a:r>
              <a:rPr lang="en-US" b="1" dirty="0">
                <a:latin typeface="Aharoni" pitchFamily="2" charset="-79"/>
              </a:rPr>
              <a:t> and </a:t>
            </a:r>
            <a:r>
              <a:rPr lang="en-US" b="1" dirty="0">
                <a:solidFill>
                  <a:srgbClr val="008000"/>
                </a:solidFill>
                <a:latin typeface="Aharoni" pitchFamily="2" charset="-79"/>
              </a:rPr>
              <a:t>C</a:t>
            </a:r>
            <a:r>
              <a:rPr lang="en-US" b="1" dirty="0">
                <a:latin typeface="Aharoni" pitchFamily="2" charset="-79"/>
              </a:rPr>
              <a:t> are left without a fan.</a:t>
            </a:r>
            <a:endParaRPr lang="ar-KW" b="1" dirty="0">
              <a:latin typeface="Aharoni" pitchFamily="2" charset="-79"/>
            </a:endParaRPr>
          </a:p>
        </p:txBody>
      </p:sp>
      <p:pic>
        <p:nvPicPr>
          <p:cNvPr id="15" name="Content Placeholder 14" descr="Water_dish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6916" y="0"/>
            <a:ext cx="2314394" cy="1214422"/>
          </a:xfrm>
        </p:spPr>
      </p:pic>
      <p:sp>
        <p:nvSpPr>
          <p:cNvPr id="9" name="Oval 8"/>
          <p:cNvSpPr/>
          <p:nvPr/>
        </p:nvSpPr>
        <p:spPr>
          <a:xfrm>
            <a:off x="2881258" y="4174519"/>
            <a:ext cx="2286016" cy="11287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omic Sans MS" pitchFamily="66" charset="0"/>
              </a:rPr>
              <a:t>20</a:t>
            </a:r>
            <a:r>
              <a:rPr lang="en-US" sz="4400" b="1" dirty="0">
                <a:solidFill>
                  <a:prstClr val="white"/>
                </a:solidFill>
                <a:latin typeface="Aharoni"/>
                <a:cs typeface="Aharoni"/>
              </a:rPr>
              <a:t>°</a:t>
            </a:r>
            <a:r>
              <a:rPr lang="en-US" sz="4400" b="1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ar-KW" sz="44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654347" y="4174519"/>
            <a:ext cx="2286016" cy="11287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omic Sans MS" pitchFamily="66" charset="0"/>
              </a:rPr>
              <a:t>60</a:t>
            </a:r>
            <a:r>
              <a:rPr lang="en-US" sz="4400" b="1" dirty="0">
                <a:solidFill>
                  <a:prstClr val="white"/>
                </a:solidFill>
                <a:latin typeface="Aharoni"/>
                <a:cs typeface="Aharoni"/>
              </a:rPr>
              <a:t>°</a:t>
            </a:r>
            <a:r>
              <a:rPr lang="en-US" sz="4400" b="1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ar-KW" sz="44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40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D7B3E9-B55D-43CF-A6AD-491819754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34" y="1844255"/>
            <a:ext cx="3652547" cy="1326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1EC9B0-E113-4CFC-9E90-48F713883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00" y="3374574"/>
            <a:ext cx="3714556" cy="1348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2656BC-B7B0-4DEC-9E0E-F84C65FA60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8961" y="237450"/>
            <a:ext cx="4292084" cy="1403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01AEFF-E3ED-43FE-8C5E-D1F03318C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2" y="267980"/>
            <a:ext cx="3938190" cy="1430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3B98CB-12ED-4E65-BCB0-2E3A112AF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9632" y="1815365"/>
            <a:ext cx="4436123" cy="1450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F707A4-E027-4AEB-8573-E730015AF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7091" y="5077848"/>
            <a:ext cx="4078663" cy="1333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C1F109-D392-4B89-98BB-E46CAA04F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65" y="5107398"/>
            <a:ext cx="3692325" cy="1340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CDE9A8-1738-4DD3-A226-3C1785F9D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3360" y="3375585"/>
            <a:ext cx="4204268" cy="13745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7F191B8-826A-430D-B70D-4EAEBB13DB12}"/>
              </a:ext>
            </a:extLst>
          </p:cNvPr>
          <p:cNvSpPr txBox="1">
            <a:spLocks/>
          </p:cNvSpPr>
          <p:nvPr/>
        </p:nvSpPr>
        <p:spPr>
          <a:xfrm>
            <a:off x="1236130" y="2047268"/>
            <a:ext cx="213556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hot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2E0C921-9C8B-4F26-B7BF-90D28BE739AC}"/>
              </a:ext>
            </a:extLst>
          </p:cNvPr>
          <p:cNvSpPr txBox="1">
            <a:spLocks/>
          </p:cNvSpPr>
          <p:nvPr/>
        </p:nvSpPr>
        <p:spPr>
          <a:xfrm>
            <a:off x="648821" y="3669486"/>
            <a:ext cx="3310185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clever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81C9D2E-1405-4B6D-B6FD-B0C07057AF7B}"/>
              </a:ext>
            </a:extLst>
          </p:cNvPr>
          <p:cNvSpPr txBox="1">
            <a:spLocks/>
          </p:cNvSpPr>
          <p:nvPr/>
        </p:nvSpPr>
        <p:spPr>
          <a:xfrm>
            <a:off x="7770808" y="561963"/>
            <a:ext cx="3565804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Garamond" panose="02020404030301010803" pitchFamily="18" charset="0"/>
              </a:rPr>
              <a:t>scientist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422D9FC-B191-4D9D-8362-05329FF5EB31}"/>
              </a:ext>
            </a:extLst>
          </p:cNvPr>
          <p:cNvSpPr txBox="1">
            <a:spLocks/>
          </p:cNvSpPr>
          <p:nvPr/>
        </p:nvSpPr>
        <p:spPr>
          <a:xfrm>
            <a:off x="1083639" y="534832"/>
            <a:ext cx="224604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tasty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376252B-DE34-415D-8942-152BB6067F08}"/>
              </a:ext>
            </a:extLst>
          </p:cNvPr>
          <p:cNvSpPr txBox="1">
            <a:spLocks/>
          </p:cNvSpPr>
          <p:nvPr/>
        </p:nvSpPr>
        <p:spPr>
          <a:xfrm>
            <a:off x="7559434" y="2147068"/>
            <a:ext cx="398855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Garamond" panose="02020404030301010803" pitchFamily="18" charset="0"/>
              </a:rPr>
              <a:t>ice cream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7C928A8-B375-4819-B352-8B3CD84623BF}"/>
              </a:ext>
            </a:extLst>
          </p:cNvPr>
          <p:cNvSpPr txBox="1">
            <a:spLocks/>
          </p:cNvSpPr>
          <p:nvPr/>
        </p:nvSpPr>
        <p:spPr>
          <a:xfrm>
            <a:off x="8088732" y="5309750"/>
            <a:ext cx="2929955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Garamond" panose="02020404030301010803" pitchFamily="18" charset="0"/>
              </a:rPr>
              <a:t>room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4FCDA7D-56CA-42D5-970D-240ABA322D5A}"/>
              </a:ext>
            </a:extLst>
          </p:cNvPr>
          <p:cNvSpPr txBox="1">
            <a:spLocks/>
          </p:cNvSpPr>
          <p:nvPr/>
        </p:nvSpPr>
        <p:spPr>
          <a:xfrm>
            <a:off x="666464" y="5449380"/>
            <a:ext cx="3310185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cloudy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3762F5F-C328-4BCD-AF45-BBF13C3BD3C5}"/>
              </a:ext>
            </a:extLst>
          </p:cNvPr>
          <p:cNvSpPr txBox="1">
            <a:spLocks/>
          </p:cNvSpPr>
          <p:nvPr/>
        </p:nvSpPr>
        <p:spPr>
          <a:xfrm>
            <a:off x="8045200" y="3678509"/>
            <a:ext cx="3310185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Garamond" panose="02020404030301010803" pitchFamily="18" charset="0"/>
              </a:rPr>
              <a:t>sky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03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0.28294 0.2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10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31185 0.243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31146 0.459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229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30677 0.491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26146 -0.46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2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28438 -0.45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0.00208 L 0.29727 -0.259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131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31029 -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3322" y="-285776"/>
            <a:ext cx="2786050" cy="1905372"/>
          </a:xfrm>
          <a:prstGeom prst="rect">
            <a:avLst/>
          </a:prstGeom>
        </p:spPr>
      </p:pic>
      <p:pic>
        <p:nvPicPr>
          <p:cNvPr id="9" name="Picture 8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8546" y="-285776"/>
            <a:ext cx="2786050" cy="1905372"/>
          </a:xfrm>
          <a:prstGeom prst="rect">
            <a:avLst/>
          </a:prstGeom>
        </p:spPr>
      </p:pic>
      <p:pic>
        <p:nvPicPr>
          <p:cNvPr id="5" name="Picture 4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2992" y="4286256"/>
            <a:ext cx="2786050" cy="1905372"/>
          </a:xfrm>
          <a:prstGeom prst="rect">
            <a:avLst/>
          </a:prstGeom>
        </p:spPr>
      </p:pic>
      <p:pic>
        <p:nvPicPr>
          <p:cNvPr id="6" name="Picture 5" descr="P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1950" y="4286256"/>
            <a:ext cx="2786050" cy="190537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38810" y="6072206"/>
            <a:ext cx="1143008" cy="55721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B</a:t>
            </a:r>
            <a:endParaRPr lang="ar-KW" sz="4800" b="1" dirty="0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739206" y="6072206"/>
            <a:ext cx="1143008" cy="55721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D</a:t>
            </a:r>
            <a:endParaRPr lang="ar-KW" sz="48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04" y="1571612"/>
            <a:ext cx="11529392" cy="2276856"/>
          </a:xfrm>
          <a:ln w="571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haroni" pitchFamily="2" charset="-79"/>
              </a:rPr>
              <a:t>6- The water in the dishes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is</a:t>
            </a:r>
            <a:r>
              <a:rPr lang="en-US" b="1" dirty="0">
                <a:latin typeface="Aharoni" pitchFamily="2" charset="-79"/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measured </a:t>
            </a:r>
            <a:r>
              <a:rPr lang="en-US" b="1" dirty="0">
                <a:latin typeface="Aharoni" pitchFamily="2" charset="-79"/>
              </a:rPr>
              <a:t>every ten minutes for an hour to see how much there is.</a:t>
            </a:r>
            <a:endParaRPr lang="ar-KW" b="1" dirty="0">
              <a:latin typeface="Aharoni" pitchFamily="2" charset="-79"/>
            </a:endParaRPr>
          </a:p>
        </p:txBody>
      </p:sp>
      <p:pic>
        <p:nvPicPr>
          <p:cNvPr id="10" name="Content Placeholder 9" descr="Fan_spin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452414" y="3857628"/>
            <a:ext cx="4000496" cy="3000372"/>
          </a:xfrm>
        </p:spPr>
      </p:pic>
      <p:sp>
        <p:nvSpPr>
          <p:cNvPr id="12" name="Rounded Rectangle 11"/>
          <p:cNvSpPr/>
          <p:nvPr/>
        </p:nvSpPr>
        <p:spPr>
          <a:xfrm>
            <a:off x="2666976" y="714356"/>
            <a:ext cx="1143008" cy="55721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A</a:t>
            </a:r>
            <a:endParaRPr lang="ar-KW" sz="4800" b="1" dirty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53190" y="714356"/>
            <a:ext cx="1143008" cy="55721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</a:rPr>
              <a:t>C</a:t>
            </a:r>
            <a:endParaRPr lang="ar-KW" sz="4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54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C98F27-9AE1-4216-99DE-62BD2444C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-20000" contrast="40000"/>
          </a:blip>
          <a:srcRect t="1066"/>
          <a:stretch/>
        </p:blipFill>
        <p:spPr>
          <a:xfrm>
            <a:off x="1097280" y="507979"/>
            <a:ext cx="10474693" cy="4702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31FA71-DE0F-4DF2-974B-480ECABBA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6715230" y="5288183"/>
            <a:ext cx="4856743" cy="1061838"/>
          </a:xfrm>
          <a:prstGeom prst="rect">
            <a:avLst/>
          </a:prstGeom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xmlns="" id="{BE1E3954-BEC3-4B03-B747-9FC334E5EE50}"/>
              </a:ext>
            </a:extLst>
          </p:cNvPr>
          <p:cNvSpPr/>
          <p:nvPr/>
        </p:nvSpPr>
        <p:spPr>
          <a:xfrm>
            <a:off x="2021304" y="5210186"/>
            <a:ext cx="2800952" cy="1275609"/>
          </a:xfrm>
          <a:prstGeom prst="stripedRightArrow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Page 60 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5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The result is written down.</a:t>
            </a:r>
            <a:endParaRPr lang="ar-KW" sz="9600" dirty="0">
              <a:solidFill>
                <a:schemeClr val="bg1"/>
              </a:solidFill>
              <a:latin typeface="Aharoni" pitchFamily="2" charset="-79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92808710"/>
              </p:ext>
            </p:extLst>
          </p:nvPr>
        </p:nvGraphicFramePr>
        <p:xfrm>
          <a:off x="0" y="1600200"/>
          <a:ext cx="12192001" cy="522352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637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7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4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71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707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80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08702">
                <a:tc>
                  <a:txBody>
                    <a:bodyPr/>
                    <a:lstStyle/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 Water in ml after 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40 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minutes</a:t>
                      </a:r>
                      <a:endParaRPr lang="ar-KW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Water</a:t>
                      </a:r>
                      <a:r>
                        <a:rPr lang="en-US" sz="24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 in ml after 30 </a:t>
                      </a:r>
                      <a:r>
                        <a:rPr lang="en-US" sz="20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minutes</a:t>
                      </a:r>
                      <a:endParaRPr lang="ar-KW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Water in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ml after 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20 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minutes</a:t>
                      </a:r>
                      <a:endParaRPr lang="ar-KW" sz="2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Water in ml after 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10 </a:t>
                      </a:r>
                      <a:r>
                        <a:rPr lang="en-US" sz="1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minutes</a:t>
                      </a:r>
                      <a:endParaRPr lang="ar-KW" sz="3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5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Temperature</a:t>
                      </a:r>
                      <a:endParaRPr lang="ar-KW" sz="25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</a:rPr>
                        <a:t>Dish</a:t>
                      </a:r>
                      <a:endParaRPr lang="ar-KW" sz="2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FF"/>
                          </a:solidFill>
                        </a:rPr>
                        <a:t>37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FF"/>
                          </a:solidFill>
                        </a:rPr>
                        <a:t>38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FF"/>
                          </a:solidFill>
                        </a:rPr>
                        <a:t>39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20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no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A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C00CC"/>
                          </a:solidFill>
                        </a:rPr>
                        <a:t>28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C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C00CC"/>
                          </a:solidFill>
                        </a:rPr>
                        <a:t>32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C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C00CC"/>
                          </a:solidFill>
                        </a:rPr>
                        <a:t>36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C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20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with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B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6600"/>
                          </a:solidFill>
                        </a:rPr>
                        <a:t>31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6600"/>
                          </a:solidFill>
                        </a:rPr>
                        <a:t>34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6600"/>
                          </a:solidFill>
                        </a:rPr>
                        <a:t>37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60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no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C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990099"/>
                          </a:solidFill>
                        </a:rPr>
                        <a:t>22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99009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990099"/>
                          </a:solidFill>
                        </a:rPr>
                        <a:t>28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99009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990099"/>
                          </a:solidFill>
                        </a:rPr>
                        <a:t>34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99009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60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with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D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0517773" y="2754257"/>
            <a:ext cx="985838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517773" y="3825827"/>
            <a:ext cx="985838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517773" y="4765570"/>
            <a:ext cx="985838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517773" y="5837140"/>
            <a:ext cx="1000132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0"/>
            <a:ext cx="12192000" cy="138588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Which dish will have no water first?</a:t>
            </a:r>
            <a:endParaRPr lang="ar-KW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658" y="5652316"/>
            <a:ext cx="882390" cy="12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42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003692220"/>
              </p:ext>
            </p:extLst>
          </p:nvPr>
        </p:nvGraphicFramePr>
        <p:xfrm>
          <a:off x="-1" y="1600200"/>
          <a:ext cx="12192001" cy="522352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637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7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4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71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707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80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08702">
                <a:tc>
                  <a:txBody>
                    <a:bodyPr/>
                    <a:lstStyle/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 Water in ml after 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40 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minutes</a:t>
                      </a:r>
                      <a:endParaRPr lang="ar-KW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Water</a:t>
                      </a:r>
                      <a:r>
                        <a:rPr lang="en-US" sz="24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 in ml after 30 </a:t>
                      </a:r>
                      <a:r>
                        <a:rPr lang="en-US" sz="20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</a:rPr>
                        <a:t>minutes</a:t>
                      </a:r>
                      <a:endParaRPr lang="ar-KW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Water in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ml after 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20 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minutes</a:t>
                      </a:r>
                      <a:endParaRPr lang="ar-KW" sz="2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Water in ml after </a:t>
                      </a:r>
                    </a:p>
                    <a:p>
                      <a:pPr algn="l" rtl="1"/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10 </a:t>
                      </a:r>
                      <a:r>
                        <a:rPr lang="en-US" sz="1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minutes</a:t>
                      </a:r>
                      <a:endParaRPr lang="ar-KW" sz="3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5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Temperature</a:t>
                      </a:r>
                      <a:endParaRPr lang="ar-KW" sz="25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</a:rPr>
                        <a:t>Dish</a:t>
                      </a:r>
                      <a:endParaRPr lang="ar-KW" sz="2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FF"/>
                          </a:solidFill>
                        </a:rPr>
                        <a:t>34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FF"/>
                          </a:solidFill>
                        </a:rPr>
                        <a:t>35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FF"/>
                          </a:solidFill>
                        </a:rPr>
                        <a:t>36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20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no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A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C00CC"/>
                          </a:solidFill>
                        </a:rPr>
                        <a:t>16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C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C00CC"/>
                          </a:solidFill>
                        </a:rPr>
                        <a:t>20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C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C00CC"/>
                          </a:solidFill>
                        </a:rPr>
                        <a:t>24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C00CC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20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with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B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6600"/>
                          </a:solidFill>
                        </a:rPr>
                        <a:t>22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6600"/>
                          </a:solidFill>
                        </a:rPr>
                        <a:t>25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6600"/>
                          </a:solidFill>
                        </a:rPr>
                        <a:t>28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60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no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C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8702">
                <a:tc>
                  <a:txBody>
                    <a:bodyPr/>
                    <a:lstStyle/>
                    <a:p>
                      <a:pPr rtl="1"/>
                      <a:endParaRPr lang="ar-KW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990099"/>
                          </a:solidFill>
                        </a:rPr>
                        <a:t>4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99009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990099"/>
                          </a:solidFill>
                        </a:rPr>
                        <a:t>10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99009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5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990099"/>
                          </a:solidFill>
                        </a:rPr>
                        <a:t>16</a:t>
                      </a:r>
                      <a:endParaRPr lang="ar-KW" sz="5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99009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60</a:t>
                      </a:r>
                      <a:r>
                        <a:rPr lang="en-US" sz="3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/>
                          <a:cs typeface="Aharoni"/>
                        </a:rPr>
                        <a:t>° with fan</a:t>
                      </a:r>
                      <a:endParaRPr lang="ar-KW" sz="3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6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D</a:t>
                      </a:r>
                      <a:endParaRPr lang="ar-KW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Aharoni" pitchFamily="2" charset="-79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0517773" y="2754257"/>
            <a:ext cx="985838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517773" y="3825827"/>
            <a:ext cx="985838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517773" y="4765570"/>
            <a:ext cx="985838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517773" y="5837140"/>
            <a:ext cx="1000132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ar-KW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0"/>
            <a:ext cx="12192000" cy="138588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Which dish will have no water first?</a:t>
            </a:r>
            <a:endParaRPr lang="ar-KW" sz="4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99" y="5652316"/>
            <a:ext cx="812801" cy="12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248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19CF6D-FC7A-49D2-9675-0B9C0EB5C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07" y="481263"/>
            <a:ext cx="11324179" cy="59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45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30146E-A21D-4946-B4E2-8AA58399CC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"/>
          <a:stretch/>
        </p:blipFill>
        <p:spPr>
          <a:xfrm>
            <a:off x="2184934" y="1977571"/>
            <a:ext cx="7873465" cy="4548357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xmlns="" id="{316C5665-6692-4C54-B450-A39604BC1083}"/>
              </a:ext>
            </a:extLst>
          </p:cNvPr>
          <p:cNvSpPr txBox="1">
            <a:spLocks/>
          </p:cNvSpPr>
          <p:nvPr/>
        </p:nvSpPr>
        <p:spPr>
          <a:xfrm>
            <a:off x="404259" y="332072"/>
            <a:ext cx="11434813" cy="1328816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project is about </a:t>
            </a:r>
          </a:p>
          <a:p>
            <a:pPr algn="ctr"/>
            <a:r>
              <a:rPr lang="en-US" sz="54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water cycle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ar-KW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8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336" y="194705"/>
            <a:ext cx="1191236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D31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Water </a:t>
            </a:r>
            <a:r>
              <a:rPr lang="en-US" sz="7200" b="1" dirty="0" smtClean="0">
                <a:solidFill>
                  <a:srgbClr val="D31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Cycle </a:t>
            </a:r>
            <a:endParaRPr lang="en-US" sz="7200" b="1" dirty="0">
              <a:solidFill>
                <a:srgbClr val="D318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174" y="1705426"/>
            <a:ext cx="60232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4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 water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takes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as it </a:t>
            </a:r>
            <a:r>
              <a:rPr 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circulates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from the land to the sky and back again.</a:t>
            </a:r>
          </a:p>
        </p:txBody>
      </p:sp>
      <p:pic>
        <p:nvPicPr>
          <p:cNvPr id="1026" name="Picture 2" descr="صورة ذات صلة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1158"/>
          <a:stretch/>
        </p:blipFill>
        <p:spPr bwMode="auto">
          <a:xfrm>
            <a:off x="6862194" y="2068383"/>
            <a:ext cx="4985858" cy="40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035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297BFF-2822-424D-9BDF-9EF93C822B4E}"/>
              </a:ext>
            </a:extLst>
          </p:cNvPr>
          <p:cNvSpPr txBox="1">
            <a:spLocks/>
          </p:cNvSpPr>
          <p:nvPr/>
        </p:nvSpPr>
        <p:spPr>
          <a:xfrm>
            <a:off x="962526" y="1212782"/>
            <a:ext cx="6872438" cy="1029903"/>
          </a:xfrm>
          <a:prstGeom prst="rect">
            <a:avLst/>
          </a:prstGeom>
          <a:ln w="38100">
            <a:solidFill>
              <a:schemeClr val="accent4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n w="28575">
                  <a:solidFill>
                    <a:sysClr val="windowText" lastClr="000000"/>
                  </a:solidFill>
                </a:ln>
                <a:latin typeface="Kalinga" panose="020B0502040204020203" pitchFamily="34" charset="0"/>
                <a:cs typeface="Kalinga" panose="020B0502040204020203" pitchFamily="34" charset="0"/>
              </a:rPr>
              <a:t>Water cycle  </a:t>
            </a:r>
            <a:r>
              <a:rPr lang="en-US" sz="6600" b="1" dirty="0">
                <a:ln w="28575">
                  <a:noFill/>
                </a:ln>
                <a:solidFill>
                  <a:schemeClr val="accent5"/>
                </a:solidFill>
                <a:latin typeface="Abadi" panose="020B0604020104020204" pitchFamily="34" charset="0"/>
                <a:cs typeface="Kalinga" panose="020B0502040204020203" pitchFamily="34" charset="0"/>
              </a:rPr>
              <a:t>(n.)</a:t>
            </a:r>
            <a:endParaRPr lang="ar-KW" sz="6600" b="1" dirty="0">
              <a:ln w="28575">
                <a:noFill/>
              </a:ln>
              <a:solidFill>
                <a:schemeClr val="accent5"/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554DCA-DB5A-4F2E-99C0-A3C71FB43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309" y="2666198"/>
            <a:ext cx="4730245" cy="322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5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xmlns="" id="{29319E35-AA3D-468C-83D3-69D8E74AE80D}"/>
              </a:ext>
            </a:extLst>
          </p:cNvPr>
          <p:cNvSpPr/>
          <p:nvPr/>
        </p:nvSpPr>
        <p:spPr>
          <a:xfrm>
            <a:off x="6307307" y="1858867"/>
            <a:ext cx="5114153" cy="46434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badi" panose="020B0604020104020204" pitchFamily="34" charset="0"/>
                <a:cs typeface="Aharoni" pitchFamily="2" charset="-79"/>
              </a:rPr>
              <a:t>A scientist works in </a:t>
            </a:r>
          </a:p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badi" panose="020B0604020104020204" pitchFamily="34" charset="0"/>
                <a:cs typeface="Aharoni" pitchFamily="2" charset="-79"/>
              </a:rPr>
              <a:t>a lab.</a:t>
            </a:r>
          </a:p>
        </p:txBody>
      </p:sp>
      <p:pic>
        <p:nvPicPr>
          <p:cNvPr id="3" name="Picture 2" descr="Scientist Clipart Teaching Science - Chemistry Vector , Free Transparent  Clipart - ClipartKey">
            <a:extLst>
              <a:ext uri="{FF2B5EF4-FFF2-40B4-BE49-F238E27FC236}">
                <a16:creationId xmlns:a16="http://schemas.microsoft.com/office/drawing/2014/main" xmlns="" id="{E8C8C804-7BAC-4A66-BDD8-C671A816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798" y="2252312"/>
            <a:ext cx="4683728" cy="473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B2E3EAB-ECC8-4ECB-804A-416A67792700}"/>
              </a:ext>
            </a:extLst>
          </p:cNvPr>
          <p:cNvSpPr txBox="1">
            <a:spLocks/>
          </p:cNvSpPr>
          <p:nvPr/>
        </p:nvSpPr>
        <p:spPr>
          <a:xfrm>
            <a:off x="0" y="413887"/>
            <a:ext cx="12192000" cy="141763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7200" b="1" dirty="0">
                <a:ln w="38100">
                  <a:noFill/>
                </a:ln>
                <a:latin typeface="Garamond" panose="02020404030301010803" pitchFamily="18" charset="0"/>
              </a:rPr>
              <a:t>He does an </a:t>
            </a:r>
            <a:r>
              <a:rPr lang="en-US" sz="7200" b="1" dirty="0">
                <a:ln w="38100">
                  <a:noFill/>
                </a:ln>
                <a:solidFill>
                  <a:schemeClr val="accent2"/>
                </a:solidFill>
                <a:latin typeface="Garamond" panose="02020404030301010803" pitchFamily="18" charset="0"/>
              </a:rPr>
              <a:t>experiment</a:t>
            </a:r>
            <a:r>
              <a:rPr lang="en-US" sz="7200" b="1" dirty="0">
                <a:ln w="38100">
                  <a:noFill/>
                </a:ln>
                <a:latin typeface="Garamond" panose="02020404030301010803" pitchFamily="18" charset="0"/>
              </a:rPr>
              <a:t>.</a:t>
            </a:r>
            <a:endParaRPr lang="ar-KW" sz="7200" b="1" dirty="0">
              <a:ln w="38100">
                <a:noFill/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0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BDEA8B-C9A4-45F5-A4EC-9018CE17E7BA}"/>
              </a:ext>
            </a:extLst>
          </p:cNvPr>
          <p:cNvSpPr txBox="1">
            <a:spLocks/>
          </p:cNvSpPr>
          <p:nvPr/>
        </p:nvSpPr>
        <p:spPr>
          <a:xfrm>
            <a:off x="802104" y="1434164"/>
            <a:ext cx="8255269" cy="1417638"/>
          </a:xfrm>
          <a:prstGeom prst="rect">
            <a:avLst/>
          </a:prstGeom>
          <a:ln w="38100">
            <a:solidFill>
              <a:schemeClr val="accent4"/>
            </a:solidFill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tx2"/>
                </a:solidFill>
                <a:latin typeface="Abadi" panose="020B0604020104020204" pitchFamily="34" charset="0"/>
                <a:cs typeface="Aharoni" pitchFamily="2" charset="-79"/>
              </a:rPr>
              <a:t>Experiment</a:t>
            </a:r>
            <a:r>
              <a:rPr lang="en-US" sz="8800" b="1" dirty="0">
                <a:solidFill>
                  <a:schemeClr val="accent2"/>
                </a:solidFill>
                <a:latin typeface="Abadi" panose="020B0604020104020204" pitchFamily="34" charset="0"/>
                <a:cs typeface="Aharoni" pitchFamily="2" charset="-79"/>
              </a:rPr>
              <a:t> </a:t>
            </a:r>
            <a:r>
              <a:rPr lang="en-US" sz="8800" b="1" dirty="0">
                <a:solidFill>
                  <a:schemeClr val="accent6"/>
                </a:solidFill>
                <a:latin typeface="Abadi" panose="020B0604020104020204" pitchFamily="34" charset="0"/>
                <a:cs typeface="Aharoni" pitchFamily="2" charset="-79"/>
              </a:rPr>
              <a:t>(n.)</a:t>
            </a:r>
            <a:endParaRPr lang="ar-KW" sz="8800" b="1" dirty="0">
              <a:solidFill>
                <a:schemeClr val="accent6"/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33D657-79D4-4DDC-8EDE-A2D882D3D0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666" b="11579"/>
          <a:stretch/>
        </p:blipFill>
        <p:spPr>
          <a:xfrm>
            <a:off x="6586174" y="3166712"/>
            <a:ext cx="5036510" cy="3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0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A57BC-0E7D-4B7A-942B-90CB1382A944}"/>
              </a:ext>
            </a:extLst>
          </p:cNvPr>
          <p:cNvSpPr txBox="1">
            <a:spLocks/>
          </p:cNvSpPr>
          <p:nvPr/>
        </p:nvSpPr>
        <p:spPr>
          <a:xfrm>
            <a:off x="182880" y="731520"/>
            <a:ext cx="12192000" cy="237449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tx2"/>
                </a:solidFill>
                <a:latin typeface="Abadi" panose="020B0604020104020204" pitchFamily="34" charset="0"/>
                <a:cs typeface="Aharoni" pitchFamily="2" charset="-79"/>
              </a:rPr>
              <a:t>The scientist writes down the</a:t>
            </a:r>
          </a:p>
          <a:p>
            <a:pPr algn="ctr"/>
            <a:r>
              <a:rPr lang="en-US" sz="6000" b="1" dirty="0">
                <a:solidFill>
                  <a:schemeClr val="tx2"/>
                </a:solidFill>
                <a:latin typeface="Abadi" panose="020B0604020104020204" pitchFamily="34" charset="0"/>
                <a:cs typeface="Aharoni" pitchFamily="2" charset="-79"/>
              </a:rPr>
              <a:t> </a:t>
            </a:r>
            <a:r>
              <a:rPr lang="en-US" sz="7200" b="1" dirty="0">
                <a:solidFill>
                  <a:srgbClr val="CC0099"/>
                </a:solidFill>
                <a:latin typeface="Abadi" panose="020B0604020104020204" pitchFamily="34" charset="0"/>
                <a:cs typeface="Aharoni" pitchFamily="2" charset="-79"/>
              </a:rPr>
              <a:t>result</a:t>
            </a:r>
            <a:r>
              <a:rPr lang="en-US" sz="8000" b="1" dirty="0">
                <a:solidFill>
                  <a:schemeClr val="tx2"/>
                </a:solidFill>
                <a:latin typeface="Abadi" panose="020B0604020104020204" pitchFamily="34" charset="0"/>
                <a:cs typeface="Aharoni" pitchFamily="2" charset="-79"/>
              </a:rPr>
              <a:t> </a:t>
            </a:r>
            <a:r>
              <a:rPr lang="en-US" sz="6000" b="1" dirty="0">
                <a:solidFill>
                  <a:schemeClr val="tx2"/>
                </a:solidFill>
                <a:latin typeface="Abadi" panose="020B0604020104020204" pitchFamily="34" charset="0"/>
                <a:cs typeface="Aharoni" pitchFamily="2" charset="-79"/>
              </a:rPr>
              <a:t>of the experiment.</a:t>
            </a:r>
            <a:endParaRPr lang="ar-KW" sz="6000" b="1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scientist.gif">
            <a:extLst>
              <a:ext uri="{FF2B5EF4-FFF2-40B4-BE49-F238E27FC236}">
                <a16:creationId xmlns:a16="http://schemas.microsoft.com/office/drawing/2014/main" xmlns="" id="{0C24030E-A91B-4D78-947B-54CF7C3DC6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2077" y="2781701"/>
            <a:ext cx="3032720" cy="37396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47D5394-996D-4EC6-81B4-789525A95346}"/>
              </a:ext>
            </a:extLst>
          </p:cNvPr>
          <p:cNvSpPr txBox="1">
            <a:spLocks/>
          </p:cNvSpPr>
          <p:nvPr/>
        </p:nvSpPr>
        <p:spPr>
          <a:xfrm>
            <a:off x="1419190" y="3740504"/>
            <a:ext cx="5966577" cy="1386349"/>
          </a:xfrm>
          <a:prstGeom prst="rect">
            <a:avLst/>
          </a:prstGeom>
          <a:ln w="38100">
            <a:solidFill>
              <a:srgbClr val="BCCFD3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C00000"/>
                </a:solidFill>
                <a:latin typeface="Abadi" panose="020B0604020104020204" pitchFamily="34" charset="0"/>
                <a:cs typeface="Aharoni" pitchFamily="2" charset="-79"/>
              </a:rPr>
              <a:t>Result </a:t>
            </a:r>
            <a:r>
              <a:rPr lang="en-US" sz="8800" b="1" dirty="0">
                <a:solidFill>
                  <a:schemeClr val="accent1"/>
                </a:solidFill>
                <a:latin typeface="Abadi" panose="020B0604020104020204" pitchFamily="34" charset="0"/>
                <a:cs typeface="Aharoni" pitchFamily="2" charset="-79"/>
              </a:rPr>
              <a:t>(n.)</a:t>
            </a:r>
            <a:endParaRPr lang="ar-KW" sz="6600" b="1" dirty="0">
              <a:solidFill>
                <a:schemeClr val="accent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9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1DE01A-8D1D-4959-B8A2-BEF7E8582F91}"/>
</file>

<file path=customXml/itemProps2.xml><?xml version="1.0" encoding="utf-8"?>
<ds:datastoreItem xmlns:ds="http://schemas.openxmlformats.org/officeDocument/2006/customXml" ds:itemID="{B23AC172-7E14-4E91-BDCC-7ECE2D2E5D6A}"/>
</file>

<file path=customXml/itemProps3.xml><?xml version="1.0" encoding="utf-8"?>
<ds:datastoreItem xmlns:ds="http://schemas.openxmlformats.org/officeDocument/2006/customXml" ds:itemID="{A0A7BC30-338E-4917-A193-ADCBE438655D}"/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525</Words>
  <Application>Microsoft Office PowerPoint</Application>
  <PresentationFormat>Custom</PresentationFormat>
  <Paragraphs>169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We will do an experiment to see if water changes or not.</vt:lpstr>
      <vt:lpstr>These things are used.</vt:lpstr>
      <vt:lpstr>1-Four dishes- A, B, C, D.</vt:lpstr>
      <vt:lpstr>2- 40 ml of water is put in each dish.</vt:lpstr>
      <vt:lpstr>3-The water in A and B is 20 degrees.  The water in C and D is heated to 60 degrees.</vt:lpstr>
      <vt:lpstr>4- A fan blows cool air on the water in dishes B and D.  </vt:lpstr>
      <vt:lpstr>5-The water is kept at the same temperature all the time. The temperature is measured every five minutes.</vt:lpstr>
      <vt:lpstr>The dishes A and C are left without a fan.</vt:lpstr>
      <vt:lpstr>6- The water in the dishes is measured every ten minutes for an hour to see how much there is.</vt:lpstr>
      <vt:lpstr>Slide 31</vt:lpstr>
      <vt:lpstr>The result is written down.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T276020300868</cp:lastModifiedBy>
  <cp:revision>31</cp:revision>
  <dcterms:created xsi:type="dcterms:W3CDTF">2017-12-13T09:14:54Z</dcterms:created>
  <dcterms:modified xsi:type="dcterms:W3CDTF">2020-11-22T07:18:32Z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