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335" r:id="rId2"/>
    <p:sldId id="364" r:id="rId3"/>
    <p:sldId id="342" r:id="rId4"/>
    <p:sldId id="365" r:id="rId5"/>
    <p:sldId id="367" r:id="rId6"/>
    <p:sldId id="275" r:id="rId7"/>
    <p:sldId id="385" r:id="rId8"/>
    <p:sldId id="386" r:id="rId9"/>
    <p:sldId id="393" r:id="rId10"/>
    <p:sldId id="310" r:id="rId11"/>
    <p:sldId id="368" r:id="rId12"/>
    <p:sldId id="395" r:id="rId13"/>
    <p:sldId id="369" r:id="rId14"/>
    <p:sldId id="370" r:id="rId15"/>
    <p:sldId id="372" r:id="rId16"/>
    <p:sldId id="373" r:id="rId17"/>
    <p:sldId id="374" r:id="rId18"/>
    <p:sldId id="388" r:id="rId19"/>
    <p:sldId id="375" r:id="rId20"/>
    <p:sldId id="389" r:id="rId21"/>
    <p:sldId id="390" r:id="rId22"/>
    <p:sldId id="396" r:id="rId23"/>
    <p:sldId id="391" r:id="rId24"/>
    <p:sldId id="392" r:id="rId25"/>
    <p:sldId id="271" r:id="rId26"/>
    <p:sldId id="401" r:id="rId27"/>
    <p:sldId id="403" r:id="rId28"/>
    <p:sldId id="398" r:id="rId29"/>
    <p:sldId id="402" r:id="rId30"/>
    <p:sldId id="397" r:id="rId31"/>
    <p:sldId id="272" r:id="rId32"/>
    <p:sldId id="324" r:id="rId33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CCFF"/>
    <a:srgbClr val="FFB9B9"/>
    <a:srgbClr val="FFFF99"/>
    <a:srgbClr val="CCECFF"/>
    <a:srgbClr val="99FF99"/>
    <a:srgbClr val="66CCFF"/>
    <a:srgbClr val="FFAFAF"/>
    <a:srgbClr val="FFCC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56" autoAdjust="0"/>
    <p:restoredTop sz="94249" autoAdjust="0"/>
  </p:normalViewPr>
  <p:slideViewPr>
    <p:cSldViewPr snapToGrid="0">
      <p:cViewPr varScale="1">
        <p:scale>
          <a:sx n="49" d="100"/>
          <a:sy n="49" d="100"/>
        </p:scale>
        <p:origin x="708" y="66"/>
      </p:cViewPr>
      <p:guideLst>
        <p:guide orient="horz" pos="3072"/>
        <p:guide pos="54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2142132" y="635000"/>
            <a:ext cx="13039065" cy="65227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67"/>
            </a:lvl1pPr>
            <a:lvl2pPr marL="0" indent="0" algn="ctr">
              <a:spcBef>
                <a:spcPts val="0"/>
              </a:spcBef>
              <a:buSzTx/>
              <a:buNone/>
              <a:defRPr sz="4267"/>
            </a:lvl2pPr>
            <a:lvl3pPr marL="0" indent="0" algn="ctr">
              <a:spcBef>
                <a:spcPts val="0"/>
              </a:spcBef>
              <a:buSzTx/>
              <a:buNone/>
              <a:defRPr sz="4267"/>
            </a:lvl3pPr>
            <a:lvl4pPr marL="0" indent="0" algn="ctr">
              <a:spcBef>
                <a:spcPts val="0"/>
              </a:spcBef>
              <a:buSzTx/>
              <a:buNone/>
              <a:defRPr sz="4267"/>
            </a:lvl4pPr>
            <a:lvl5pPr marL="0" indent="0" algn="ctr">
              <a:spcBef>
                <a:spcPts val="0"/>
              </a:spcBef>
              <a:buSzTx/>
              <a:buNone/>
              <a:defRPr sz="426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7207" y="9245600"/>
            <a:ext cx="488916" cy="47192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1083767" y="0"/>
            <a:ext cx="20310042" cy="10160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5D617-A84E-4CCE-8D62-05D69F8B04FD}" type="datetimeFigureOut">
              <a:rPr lang="ar-KW" smtClean="0"/>
              <a:pPr/>
              <a:t>17/03/1445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17208" y="9251951"/>
            <a:ext cx="488915" cy="471924"/>
          </a:xfrm>
        </p:spPr>
        <p:txBody>
          <a:bodyPr/>
          <a:lstStyle/>
          <a:p>
            <a:fld id="{CCF3C4B9-C53F-47BA-8626-0717A141D2C8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9828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3EE6-144B-4E01-BE88-A5FBC14DC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548B8-C335-4543-A2E2-D37249E5E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3EA72-7278-4A64-AA0B-5BD96F3F3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43E5C-EDDB-4718-B6BD-4254FA986D1F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2A1DC-04F8-4151-83FB-57EBD16E1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4F649-C3AF-4BC2-ADDF-06523541D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7208" y="9251951"/>
            <a:ext cx="488915" cy="471924"/>
          </a:xfrm>
        </p:spPr>
        <p:txBody>
          <a:bodyPr/>
          <a:lstStyle/>
          <a:p>
            <a:fld id="{610CFD2D-D421-4DFB-9C87-A19821874F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0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3623844" y="635001"/>
            <a:ext cx="16476637" cy="8238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267"/>
            </a:lvl1pPr>
            <a:lvl2pPr marL="0" indent="0" algn="ctr">
              <a:spcBef>
                <a:spcPts val="0"/>
              </a:spcBef>
              <a:buSzTx/>
              <a:buNone/>
              <a:defRPr sz="4267"/>
            </a:lvl2pPr>
            <a:lvl3pPr marL="0" indent="0" algn="ctr">
              <a:spcBef>
                <a:spcPts val="0"/>
              </a:spcBef>
              <a:buSzTx/>
              <a:buNone/>
              <a:defRPr sz="4267"/>
            </a:lvl3pPr>
            <a:lvl4pPr marL="0" indent="0" algn="ctr">
              <a:spcBef>
                <a:spcPts val="0"/>
              </a:spcBef>
              <a:buSzTx/>
              <a:buNone/>
              <a:defRPr sz="4267"/>
            </a:lvl4pPr>
            <a:lvl5pPr marL="0" indent="0" algn="ctr">
              <a:spcBef>
                <a:spcPts val="0"/>
              </a:spcBef>
              <a:buSzTx/>
              <a:buNone/>
              <a:defRPr sz="426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6045385" y="2603500"/>
            <a:ext cx="12573384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457223" indent="-457223">
              <a:spcBef>
                <a:spcPts val="4267"/>
              </a:spcBef>
              <a:defRPr sz="3734"/>
            </a:lvl1pPr>
            <a:lvl2pPr marL="914446" indent="-457223">
              <a:spcBef>
                <a:spcPts val="4267"/>
              </a:spcBef>
              <a:defRPr sz="3734"/>
            </a:lvl2pPr>
            <a:lvl3pPr marL="1371669" indent="-457223">
              <a:spcBef>
                <a:spcPts val="4267"/>
              </a:spcBef>
              <a:defRPr sz="3734"/>
            </a:lvl3pPr>
            <a:lvl4pPr marL="1828891" indent="-457223">
              <a:spcBef>
                <a:spcPts val="4267"/>
              </a:spcBef>
              <a:defRPr sz="3734"/>
            </a:lvl4pPr>
            <a:lvl5pPr marL="2286114" indent="-457223">
              <a:spcBef>
                <a:spcPts val="4267"/>
              </a:spcBef>
              <a:defRPr sz="373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21"/>
          </p:nvPr>
        </p:nvSpPr>
        <p:spPr>
          <a:xfrm>
            <a:off x="8907206" y="5026948"/>
            <a:ext cx="8077449" cy="40407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22"/>
          </p:nvPr>
        </p:nvSpPr>
        <p:spPr>
          <a:xfrm>
            <a:off x="8670131" y="886747"/>
            <a:ext cx="7823439" cy="39116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>
            <a:off x="-3166630" y="889001"/>
            <a:ext cx="15968621" cy="7984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93385" y="6362700"/>
            <a:ext cx="13953493" cy="4699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"/>
              </a:defRPr>
            </a:lvl1pPr>
            <a:lvl2pPr marL="987827" indent="-395130" algn="ctr"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2pPr>
            <a:lvl3pPr marL="1580523" indent="-395130" algn="ctr"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3pPr>
            <a:lvl4pPr marL="2173219" indent="-395130" algn="ctr"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4pPr>
            <a:lvl5pPr marL="2765916" indent="-395130" algn="ctr">
              <a:spcBef>
                <a:spcPts val="0"/>
              </a:spcBef>
              <a:defRPr sz="32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1693385" y="4267200"/>
            <a:ext cx="13953493" cy="6858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800"/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7207" y="9251950"/>
            <a:ext cx="488916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</p:sldLayoutIdLst>
  <p:transition spd="med"/>
  <p:txStyles>
    <p:titleStyle>
      <a:lvl1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6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592696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1185393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778089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2370785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963482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3556178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4148874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4741570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5334267" marR="0" indent="-592696" algn="l" defTabSz="778972" rtl="0" latinLnBrk="0">
        <a:lnSpc>
          <a:spcPct val="100000"/>
        </a:lnSpc>
        <a:spcBef>
          <a:spcPts val="5600"/>
        </a:spcBef>
        <a:spcAft>
          <a:spcPts val="0"/>
        </a:spcAft>
        <a:buClrTx/>
        <a:buSzPct val="7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4.jpe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6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1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97AED61-2E00-48D5-9E1F-2B751D5E9F01}"/>
              </a:ext>
            </a:extLst>
          </p:cNvPr>
          <p:cNvGrpSpPr/>
          <p:nvPr/>
        </p:nvGrpSpPr>
        <p:grpSpPr>
          <a:xfrm>
            <a:off x="0" y="337930"/>
            <a:ext cx="8788140" cy="9299581"/>
            <a:chOff x="0" y="2493812"/>
            <a:chExt cx="8788140" cy="7265331"/>
          </a:xfrm>
        </p:grpSpPr>
        <p:pic>
          <p:nvPicPr>
            <p:cNvPr id="1028" name="Picture 4" descr=" ">
              <a:extLst>
                <a:ext uri="{FF2B5EF4-FFF2-40B4-BE49-F238E27FC236}">
                  <a16:creationId xmlns:a16="http://schemas.microsoft.com/office/drawing/2014/main" id="{0739B6AE-A2D3-436D-8A37-9105CF6697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" r="1059"/>
            <a:stretch/>
          </p:blipFill>
          <p:spPr bwMode="auto">
            <a:xfrm>
              <a:off x="0" y="2493812"/>
              <a:ext cx="8788140" cy="726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F14B764-733A-4F3A-8E5E-12C80E7F0286}"/>
                </a:ext>
              </a:extLst>
            </p:cNvPr>
            <p:cNvSpPr txBox="1"/>
            <p:nvPr/>
          </p:nvSpPr>
          <p:spPr>
            <a:xfrm>
              <a:off x="746449" y="7052245"/>
              <a:ext cx="7427166" cy="1790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5" tIns="67735" rIns="67735" bIns="67735" numCol="1" spcCol="38100" rtlCol="0" anchor="ctr">
              <a:spAutoFit/>
            </a:bodyPr>
            <a:lstStyle/>
            <a:p>
              <a:pPr defTabSz="778972">
                <a:spcBef>
                  <a:spcPts val="1200"/>
                </a:spcBef>
              </a:pPr>
              <a:r>
                <a:rPr lang="en-US" sz="6000" b="1" dirty="0">
                  <a:latin typeface="Comic Sans MS" panose="030F0702030302020204" pitchFamily="66" charset="0"/>
                </a:rPr>
                <a:t>Monday</a:t>
              </a:r>
              <a:r>
                <a:rPr lang="en-US" sz="4000" b="1" dirty="0">
                  <a:latin typeface="Comic Sans MS" panose="030F0702030302020204" pitchFamily="66" charset="0"/>
                </a:rPr>
                <a:t>,</a:t>
              </a:r>
              <a:r>
                <a:rPr lang="en-US" sz="6000" b="1" dirty="0">
                  <a:latin typeface="Comic Sans MS" panose="030F0702030302020204" pitchFamily="66" charset="0"/>
                </a:rPr>
                <a:t> </a:t>
              </a:r>
            </a:p>
            <a:p>
              <a:pPr algn="l" defTabSz="778972">
                <a:spcBef>
                  <a:spcPts val="1200"/>
                </a:spcBef>
              </a:pPr>
              <a:r>
                <a:rPr lang="en-US" sz="6000" b="1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2</a:t>
              </a:r>
              <a:r>
                <a:rPr lang="en-US" sz="6000" b="1" baseline="30000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nd</a:t>
              </a:r>
              <a:r>
                <a:rPr lang="en-US" sz="6000" b="1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 ,October</a:t>
              </a:r>
              <a:r>
                <a:rPr lang="en-US" sz="4000" b="1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,</a:t>
              </a:r>
              <a:r>
                <a:rPr lang="en-US" sz="6000" b="1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2023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71BB85-608F-4D4C-9EA8-4F6B443B4E1F}"/>
              </a:ext>
            </a:extLst>
          </p:cNvPr>
          <p:cNvGrpSpPr/>
          <p:nvPr/>
        </p:nvGrpSpPr>
        <p:grpSpPr>
          <a:xfrm>
            <a:off x="8788140" y="337930"/>
            <a:ext cx="8552123" cy="9363731"/>
            <a:chOff x="8788140" y="2436330"/>
            <a:chExt cx="8552123" cy="7265331"/>
          </a:xfrm>
        </p:grpSpPr>
        <p:pic>
          <p:nvPicPr>
            <p:cNvPr id="9" name="Picture 4" descr=" ">
              <a:extLst>
                <a:ext uri="{FF2B5EF4-FFF2-40B4-BE49-F238E27FC236}">
                  <a16:creationId xmlns:a16="http://schemas.microsoft.com/office/drawing/2014/main" id="{07E837EC-1345-4653-A1D4-D7FC7893D0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" r="1059"/>
            <a:stretch/>
          </p:blipFill>
          <p:spPr bwMode="auto">
            <a:xfrm>
              <a:off x="8788140" y="2436330"/>
              <a:ext cx="8552123" cy="726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125A93-52B2-4774-BB47-35F792FE253A}"/>
                </a:ext>
              </a:extLst>
            </p:cNvPr>
            <p:cNvSpPr txBox="1"/>
            <p:nvPr/>
          </p:nvSpPr>
          <p:spPr>
            <a:xfrm>
              <a:off x="9534589" y="6963533"/>
              <a:ext cx="7338938" cy="19926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5" tIns="67735" rIns="67735" bIns="67735" numCol="1" spcCol="38100" rtlCol="0" anchor="ctr">
              <a:spAutoFit/>
            </a:bodyPr>
            <a:lstStyle/>
            <a:p>
              <a:pPr defTabSz="778972"/>
              <a:r>
                <a:rPr lang="en-US" sz="5500" b="1" dirty="0">
                  <a:latin typeface="Comic Sans MS" panose="030F0702030302020204" pitchFamily="66" charset="0"/>
                </a:rPr>
                <a:t>Unit: </a:t>
              </a:r>
              <a:r>
                <a:rPr lang="en-US" sz="3500" b="1" dirty="0">
                  <a:latin typeface="Comic Sans MS" panose="030F0702030302020204" pitchFamily="66" charset="0"/>
                </a:rPr>
                <a:t> </a:t>
              </a:r>
              <a:r>
                <a:rPr lang="en-US" sz="5500" b="1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2</a:t>
              </a:r>
            </a:p>
            <a:p>
              <a:pPr defTabSz="778972">
                <a:spcAft>
                  <a:spcPts val="600"/>
                </a:spcAft>
              </a:pPr>
              <a:r>
                <a:rPr lang="en-US" sz="5500" b="1" dirty="0">
                  <a:solidFill>
                    <a:schemeClr val="tx1"/>
                  </a:solidFill>
                  <a:latin typeface="Comic Sans MS" panose="030F0702030302020204" pitchFamily="66" charset="0"/>
                </a:rPr>
                <a:t>Step: </a:t>
              </a:r>
              <a:r>
                <a:rPr lang="en-US" sz="5500" b="1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1</a:t>
              </a:r>
            </a:p>
            <a:p>
              <a:pPr algn="l" defTabSz="778972">
                <a:spcAft>
                  <a:spcPts val="600"/>
                </a:spcAft>
              </a:pPr>
              <a:r>
                <a:rPr lang="en-US" sz="3800" b="1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An Advertisement For Kuwait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4B25996-950A-43BB-8BBA-1DBB9917E7DD}"/>
              </a:ext>
            </a:extLst>
          </p:cNvPr>
          <p:cNvGrpSpPr/>
          <p:nvPr/>
        </p:nvGrpSpPr>
        <p:grpSpPr>
          <a:xfrm>
            <a:off x="6858001" y="99409"/>
            <a:ext cx="3498574" cy="2405252"/>
            <a:chOff x="6061167" y="84894"/>
            <a:chExt cx="5088792" cy="2408920"/>
          </a:xfrm>
        </p:grpSpPr>
        <p:pic>
          <p:nvPicPr>
            <p:cNvPr id="7" name="Picture 6" descr="Shape, square&#10;&#10;Description automatically generated">
              <a:extLst>
                <a:ext uri="{FF2B5EF4-FFF2-40B4-BE49-F238E27FC236}">
                  <a16:creationId xmlns:a16="http://schemas.microsoft.com/office/drawing/2014/main" id="{94513B3B-65E8-48E1-A2E4-25DEDD4E3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1" t="13526" r="4028" b="10790"/>
            <a:stretch/>
          </p:blipFill>
          <p:spPr>
            <a:xfrm>
              <a:off x="6061167" y="84894"/>
              <a:ext cx="5088792" cy="240892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67A7EC-F150-4572-A0A1-722ED7CEE583}"/>
                </a:ext>
              </a:extLst>
            </p:cNvPr>
            <p:cNvSpPr txBox="1"/>
            <p:nvPr/>
          </p:nvSpPr>
          <p:spPr>
            <a:xfrm>
              <a:off x="6716277" y="568267"/>
              <a:ext cx="3892729" cy="1678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7735" tIns="67735" rIns="67735" bIns="67735" numCol="1" spcCol="38100" rtlCol="0" anchor="ctr">
              <a:spAutoFit/>
            </a:bodyPr>
            <a:lstStyle/>
            <a:p>
              <a:pPr defTabSz="778972"/>
              <a:r>
                <a:rPr lang="en-US" sz="5000" b="1" dirty="0">
                  <a:latin typeface="Comic Sans MS" panose="030F0702030302020204" pitchFamily="66" charset="0"/>
                </a:rPr>
                <a:t>Class: </a:t>
              </a:r>
              <a:r>
                <a:rPr lang="en-US" sz="5000" b="1" dirty="0">
                  <a:solidFill>
                    <a:srgbClr val="FF6699"/>
                  </a:solidFill>
                  <a:latin typeface="Comic Sans MS" panose="030F0702030302020204" pitchFamily="66" charset="0"/>
                </a:rPr>
                <a:t>6-2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5135298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38" y="1354719"/>
            <a:ext cx="14948453" cy="825973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9B3920B-CB65-444A-9375-87C3B3AA9C10}"/>
              </a:ext>
            </a:extLst>
          </p:cNvPr>
          <p:cNvSpPr txBox="1">
            <a:spLocks/>
          </p:cNvSpPr>
          <p:nvPr/>
        </p:nvSpPr>
        <p:spPr>
          <a:xfrm>
            <a:off x="1414001" y="203805"/>
            <a:ext cx="5603025" cy="1150914"/>
          </a:xfrm>
          <a:prstGeom prst="rect">
            <a:avLst/>
          </a:prstGeom>
          <a:noFill/>
          <a:ln w="76200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2981325" algn="l"/>
              </a:tabLst>
            </a:pPr>
            <a:r>
              <a:rPr lang="en-US" sz="6500" b="1" u="sng" dirty="0">
                <a:ln>
                  <a:solidFill>
                    <a:srgbClr val="C00000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DaunPenh" pitchFamily="2" charset="0"/>
              </a:rPr>
              <a:t>Pre-reading:</a:t>
            </a:r>
            <a:endParaRPr lang="ar-KW" sz="6500" b="1" u="sng" dirty="0">
              <a:ln>
                <a:solidFill>
                  <a:srgbClr val="C00000"/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37929" y="227335"/>
            <a:ext cx="16787192" cy="9254596"/>
            <a:chOff x="357807" y="267091"/>
            <a:chExt cx="16787192" cy="88967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839"/>
            <a:stretch/>
          </p:blipFill>
          <p:spPr>
            <a:xfrm>
              <a:off x="357807" y="267091"/>
              <a:ext cx="16787191" cy="889678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8627165" y="1147336"/>
              <a:ext cx="8517834" cy="801654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676861" y="4578922"/>
            <a:ext cx="8378685" cy="733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1.What are these places called?</a:t>
            </a:r>
            <a:endParaRPr kumimoji="0" lang="en-US" sz="41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88812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7.png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381" y="670671"/>
            <a:ext cx="3612542" cy="3960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8.png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935" y="670671"/>
            <a:ext cx="3608492" cy="3960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9.png" descr="Screen Clipp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381" y="5015588"/>
            <a:ext cx="3592834" cy="4149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10.png" descr="Screen Clipp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4934" y="4968940"/>
            <a:ext cx="3608493" cy="4149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2899" y="2383789"/>
            <a:ext cx="4104860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1" i="0" u="none" strike="noStrike" cap="none" spc="0" normalizeH="0" baseline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Failaka</a:t>
            </a:r>
            <a:r>
              <a:rPr kumimoji="0" lang="en-US" sz="4500" b="1" i="0" u="none" strike="noStrike" cap="none" spc="0" normalizeH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 Island</a:t>
            </a:r>
            <a:endParaRPr kumimoji="0" lang="en-US" sz="4500" b="1" i="0" u="none" strike="noStrike" cap="none" spc="0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92" y="6077763"/>
            <a:ext cx="4477578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500" b="1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The scientific</a:t>
            </a:r>
            <a:r>
              <a:rPr kumimoji="0" lang="en-US" sz="4500" b="1" i="0" u="none" strike="noStrike" cap="none" spc="0" normalizeH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 center</a:t>
            </a:r>
            <a:endParaRPr kumimoji="0" lang="en-US" sz="4500" b="1" i="0" u="none" strike="noStrike" cap="none" spc="0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56439" y="2383789"/>
            <a:ext cx="4180854" cy="7950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5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Kuwait Towers</a:t>
            </a:r>
            <a:endParaRPr kumimoji="0" lang="en-US" sz="4500" b="1" i="0" u="none" strike="noStrike" cap="none" spc="0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98932" y="6218203"/>
            <a:ext cx="449586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1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Dickson House</a:t>
            </a:r>
          </a:p>
        </p:txBody>
      </p:sp>
    </p:spTree>
    <p:extLst>
      <p:ext uri="{BB962C8B-B14F-4D97-AF65-F5344CB8AC3E}">
        <p14:creationId xmlns:p14="http://schemas.microsoft.com/office/powerpoint/2010/main" val="33290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39"/>
          <a:stretch/>
        </p:blipFill>
        <p:spPr>
          <a:xfrm>
            <a:off x="357807" y="267091"/>
            <a:ext cx="16787191" cy="88967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27165" y="1147336"/>
            <a:ext cx="8517834" cy="80165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28007" y="1509136"/>
            <a:ext cx="829275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1. What are these places called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Light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23514" y="2661882"/>
            <a:ext cx="4552122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Failaka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Island</a:t>
            </a: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sym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35938" y="4399851"/>
            <a:ext cx="4552122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Kuwait </a:t>
            </a:r>
            <a:r>
              <a: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Towers</a:t>
            </a: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23514" y="6158385"/>
            <a:ext cx="642067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 scientific center</a:t>
            </a: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sym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23514" y="7844720"/>
            <a:ext cx="5148469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Dickson House</a:t>
            </a: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sym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39589" y="1147336"/>
            <a:ext cx="8517834" cy="80165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98031" y="4015130"/>
            <a:ext cx="7600949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Yes, I’ve visited Dickson House.</a:t>
            </a: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sym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91162" y="2227281"/>
            <a:ext cx="8378685" cy="733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2.Have you visited any of them?</a:t>
            </a:r>
            <a:endParaRPr kumimoji="0" lang="en-US" sz="41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490454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839"/>
          <a:stretch/>
        </p:blipFill>
        <p:spPr>
          <a:xfrm>
            <a:off x="357807" y="267091"/>
            <a:ext cx="16787191" cy="88967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27165" y="1147336"/>
            <a:ext cx="8517834" cy="80165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28007" y="1509136"/>
            <a:ext cx="8292753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1. What are these places called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sym typeface="Helvetica Light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23514" y="2661882"/>
            <a:ext cx="4552122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Failaka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Island</a:t>
            </a: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sym typeface="Helvetica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35938" y="4399851"/>
            <a:ext cx="4552122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Kuwait </a:t>
            </a:r>
            <a:r>
              <a:rPr kumimoji="0" lang="en-US" sz="50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Towers</a:t>
            </a: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sym typeface="Helvetica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23514" y="6158385"/>
            <a:ext cx="6420677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 scientific center</a:t>
            </a: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sym typeface="Helvetica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23514" y="7844720"/>
            <a:ext cx="5148469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Dickson House</a:t>
            </a:r>
            <a:endParaRPr kumimoji="0" lang="en-US" sz="5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sym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39589" y="1147336"/>
            <a:ext cx="8517834" cy="80165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03159" y="4199796"/>
            <a:ext cx="8441840" cy="1272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 think The scientific center it has a wonderful </a:t>
            </a:r>
            <a:r>
              <a:rPr lang="en-US" sz="3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aquarium</a:t>
            </a:r>
            <a:r>
              <a:rPr lang="en-US" sz="3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endParaRPr kumimoji="0" lang="en-US" sz="38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sym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91162" y="1911810"/>
            <a:ext cx="8378685" cy="13644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1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3.Which do you think is the most interesting?</a:t>
            </a:r>
            <a:endParaRPr kumimoji="0" lang="en-US" sz="41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51003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" y="-1"/>
            <a:ext cx="17339735" cy="98389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550" y="2542811"/>
            <a:ext cx="17075162" cy="1142942"/>
          </a:xfrm>
          <a:prstGeom prst="rect">
            <a:avLst/>
          </a:prstGeom>
          <a:solidFill>
            <a:srgbClr val="000000">
              <a:alpha val="45098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6827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Garamond" panose="02020404030301010803" pitchFamily="18" charset="0"/>
              </a:rPr>
              <a:t>Watch the video, and then describe the place.</a:t>
            </a:r>
          </a:p>
        </p:txBody>
      </p:sp>
    </p:spTree>
    <p:extLst>
      <p:ext uri="{BB962C8B-B14F-4D97-AF65-F5344CB8AC3E}">
        <p14:creationId xmlns:p14="http://schemas.microsoft.com/office/powerpoint/2010/main" val="25333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--KUWAIT SCIENTIFIC CENTER AQUARIUM - YouTub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24" end="20218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" y="0"/>
            <a:ext cx="17352435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39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878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quarium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2434" y="4529103"/>
            <a:ext cx="693138" cy="693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" y="0"/>
            <a:ext cx="17339733" cy="201619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533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What can you see in the </a:t>
            </a:r>
            <a:r>
              <a:rPr lang="en-US" sz="8533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aquarium</a:t>
            </a:r>
            <a:r>
              <a:rPr lang="en-US" sz="8533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?</a:t>
            </a:r>
            <a:endParaRPr lang="ar-KW" sz="8533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  <p:pic>
        <p:nvPicPr>
          <p:cNvPr id="5" name="Picture 4" descr="xpmce2005_aquariu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0" y="1804459"/>
            <a:ext cx="17339733" cy="794914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3462" y="1804459"/>
            <a:ext cx="16676780" cy="2016196"/>
          </a:xfrm>
          <a:prstGeom prst="rect">
            <a:avLst/>
          </a:prstGeom>
        </p:spPr>
        <p:txBody>
          <a:bodyPr vert="horz" lIns="130048" tIns="65024" rIns="130048" bIns="65024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533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aquarium</a:t>
            </a:r>
            <a:endParaRPr lang="ar-KW" sz="8533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5654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24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883695" y="1655452"/>
            <a:ext cx="11222166" cy="2558739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anose="020B0502020202020204" pitchFamily="34" charset="0"/>
              <a:cs typeface="Aharoni" pitchFamily="2" charset="-79"/>
            </a:endParaRPr>
          </a:p>
          <a:p>
            <a:pPr algn="ctr"/>
            <a:r>
              <a:rPr lang="en-US" sz="10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Aharoni" pitchFamily="2" charset="-79"/>
              </a:rPr>
              <a:t>aquarium</a:t>
            </a:r>
            <a:endParaRPr lang="ar-KW" sz="100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12816775" y="1655452"/>
            <a:ext cx="2807538" cy="2558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anose="020B0502020202020204" pitchFamily="34" charset="0"/>
              <a:cs typeface="Aharoni" pitchFamily="2" charset="-79"/>
            </a:endParaRPr>
          </a:p>
          <a:p>
            <a:pPr algn="ctr"/>
            <a:r>
              <a:rPr lang="en-US" sz="10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Aharoni" pitchFamily="2" charset="-79"/>
              </a:rPr>
              <a:t>n.</a:t>
            </a:r>
            <a:endParaRPr lang="ar-KW" sz="100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693549" y="7345248"/>
            <a:ext cx="16012827" cy="1351605"/>
          </a:xfrm>
          <a:prstGeom prst="rect">
            <a:avLst/>
          </a:prstGeom>
          <a:solidFill>
            <a:srgbClr val="CCECFF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haroni" pitchFamily="2" charset="-79"/>
              </a:rPr>
              <a:t>A glass or a plastic container that fish live in. </a:t>
            </a:r>
            <a:endParaRPr lang="ar-KW" sz="5500" b="1" dirty="0">
              <a:ln>
                <a:solidFill>
                  <a:schemeClr val="tx1"/>
                </a:solidFill>
              </a:ln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aquarium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53393" y="5255547"/>
            <a:ext cx="693138" cy="69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69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eed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2434" y="4529103"/>
            <a:ext cx="693138" cy="693138"/>
          </a:xfrm>
          <a:prstGeom prst="rect">
            <a:avLst/>
          </a:prstGeom>
        </p:spPr>
      </p:pic>
      <p:pic>
        <p:nvPicPr>
          <p:cNvPr id="3" name="Fish and Shark Feeding @ Kuwait Aquarium‬ - YouTub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6" y="0"/>
            <a:ext cx="17339998" cy="9753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6600" y="256810"/>
            <a:ext cx="14892594" cy="1142942"/>
          </a:xfrm>
          <a:prstGeom prst="rect">
            <a:avLst/>
          </a:prstGeom>
          <a:solidFill>
            <a:srgbClr val="000000">
              <a:alpha val="4509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827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LegacySans-Book"/>
              </a:rPr>
              <a:t>Kuwaiti divers </a:t>
            </a:r>
            <a:r>
              <a:rPr lang="en-US" sz="6827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LegacySans-Book"/>
              </a:rPr>
              <a:t>feed </a:t>
            </a:r>
            <a:r>
              <a:rPr lang="en-US" sz="6827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LegacySans-Book"/>
              </a:rPr>
              <a:t>sharks.</a:t>
            </a:r>
          </a:p>
        </p:txBody>
      </p:sp>
      <p:sp>
        <p:nvSpPr>
          <p:cNvPr id="5" name="Rectangle 4"/>
          <p:cNvSpPr/>
          <p:nvPr/>
        </p:nvSpPr>
        <p:spPr>
          <a:xfrm>
            <a:off x="566600" y="1665869"/>
            <a:ext cx="14892594" cy="1142942"/>
          </a:xfrm>
          <a:prstGeom prst="rect">
            <a:avLst/>
          </a:prstGeom>
          <a:solidFill>
            <a:srgbClr val="000000">
              <a:alpha val="4509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6827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LegacySans-Book"/>
              </a:rPr>
              <a:t>They </a:t>
            </a:r>
            <a:r>
              <a:rPr lang="en-US" sz="6827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LegacySans-Book"/>
              </a:rPr>
              <a:t>give them food</a:t>
            </a:r>
            <a:r>
              <a:rPr lang="en-US" sz="6827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LegacySans-Book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17446" y="3694938"/>
            <a:ext cx="5838818" cy="1405449"/>
          </a:xfrm>
          <a:prstGeom prst="rect">
            <a:avLst/>
          </a:prstGeom>
          <a:solidFill>
            <a:srgbClr val="000000">
              <a:alpha val="4509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533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LegacySans-Book"/>
              </a:rPr>
              <a:t>feed </a:t>
            </a:r>
            <a:endParaRPr lang="en-US" sz="8533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LegacySans-Book"/>
            </a:endParaRPr>
          </a:p>
        </p:txBody>
      </p:sp>
    </p:spTree>
    <p:extLst>
      <p:ext uri="{BB962C8B-B14F-4D97-AF65-F5344CB8AC3E}">
        <p14:creationId xmlns:p14="http://schemas.microsoft.com/office/powerpoint/2010/main" val="2395168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2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52331" y="934278"/>
            <a:ext cx="15286382" cy="7951305"/>
          </a:xfrm>
          <a:prstGeom prst="roundRect">
            <a:avLst/>
          </a:prstGeom>
          <a:solidFill>
            <a:srgbClr val="FFFF99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</a:rPr>
              <a:t>Opener: </a:t>
            </a:r>
          </a:p>
          <a:p>
            <a:pPr algn="ctr"/>
            <a:endParaRPr lang="en-US" sz="8000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  <a:p>
            <a:pPr algn="ctr"/>
            <a:r>
              <a:rPr lang="en-US" sz="8000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</a:rPr>
              <a:t>Guess the hidden picture</a:t>
            </a:r>
            <a:endParaRPr lang="ar-KW" sz="80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05826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883695" y="1655452"/>
            <a:ext cx="11222166" cy="2558739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anose="020B0502020202020204" pitchFamily="34" charset="0"/>
              <a:cs typeface="Aharoni" pitchFamily="2" charset="-79"/>
            </a:endParaRPr>
          </a:p>
          <a:p>
            <a:pPr algn="ctr"/>
            <a:r>
              <a:rPr lang="en-US" sz="10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Aharoni" pitchFamily="2" charset="-79"/>
              </a:rPr>
              <a:t>Feed</a:t>
            </a:r>
            <a:endParaRPr lang="ar-KW" sz="100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13134827" y="1655452"/>
            <a:ext cx="2807538" cy="2558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anose="020B0502020202020204" pitchFamily="34" charset="0"/>
              <a:cs typeface="Aharoni" pitchFamily="2" charset="-79"/>
            </a:endParaRPr>
          </a:p>
          <a:p>
            <a:pPr algn="ctr"/>
            <a:r>
              <a:rPr lang="en-US" sz="10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Aharoni" pitchFamily="2" charset="-79"/>
              </a:rPr>
              <a:t>v.</a:t>
            </a:r>
            <a:endParaRPr lang="ar-KW" sz="100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693550" y="6967561"/>
            <a:ext cx="16012827" cy="1351605"/>
          </a:xfrm>
          <a:prstGeom prst="rect">
            <a:avLst/>
          </a:prstGeom>
          <a:solidFill>
            <a:srgbClr val="CCECFF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0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haroni" pitchFamily="2" charset="-79"/>
              </a:rPr>
              <a:t>To give food </a:t>
            </a:r>
            <a:endParaRPr lang="ar-KW" sz="10000" b="1" dirty="0">
              <a:ln>
                <a:solidFill>
                  <a:schemeClr val="tx1"/>
                </a:solidFill>
              </a:ln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feed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22434" y="4529103"/>
            <a:ext cx="693138" cy="69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54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7310250" y="879054"/>
            <a:ext cx="2981614" cy="94108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500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</a:rPr>
              <a:t>Unit: </a:t>
            </a:r>
            <a:r>
              <a:rPr lang="en-US" sz="55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</a:rPr>
              <a:t>2</a:t>
            </a:r>
            <a:endParaRPr lang="ar-KW" sz="55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801600" y="398544"/>
            <a:ext cx="3599233" cy="89770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500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</a:rPr>
              <a:t>Lesson : </a:t>
            </a:r>
            <a:r>
              <a:rPr lang="en-US" sz="55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</a:rPr>
              <a:t>1</a:t>
            </a:r>
            <a:endParaRPr lang="ar-KW" sz="55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0565" y="410746"/>
            <a:ext cx="4323325" cy="89770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dirty="0">
                <a:solidFill>
                  <a:srgbClr val="8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</a:rPr>
              <a:t>Mon, </a:t>
            </a:r>
            <a:r>
              <a:rPr lang="en-US" sz="40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</a:rPr>
              <a:t>2/10/2023</a:t>
            </a:r>
            <a:endParaRPr lang="ar-KW" sz="40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08F93B40-13C9-40E3-A9CD-4E6E0186A22B}"/>
              </a:ext>
            </a:extLst>
          </p:cNvPr>
          <p:cNvSpPr/>
          <p:nvPr/>
        </p:nvSpPr>
        <p:spPr>
          <a:xfrm flipH="1">
            <a:off x="455084" y="1820134"/>
            <a:ext cx="89663" cy="7362635"/>
          </a:xfrm>
          <a:prstGeom prst="flowChartProcess">
            <a:avLst/>
          </a:prstGeom>
          <a:solidFill>
            <a:srgbClr val="FFC000"/>
          </a:solidFill>
          <a:ln w="25400" cap="flat">
            <a:solidFill>
              <a:srgbClr val="FFC0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4639C46-2695-465E-A65F-3CBB9A0AA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086123"/>
              </p:ext>
            </p:extLst>
          </p:nvPr>
        </p:nvGraphicFramePr>
        <p:xfrm>
          <a:off x="904214" y="3027187"/>
          <a:ext cx="16028609" cy="5196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33299">
                  <a:extLst>
                    <a:ext uri="{9D8B030D-6E8A-4147-A177-3AD203B41FA5}">
                      <a16:colId xmlns:a16="http://schemas.microsoft.com/office/drawing/2014/main" val="1892043772"/>
                    </a:ext>
                  </a:extLst>
                </a:gridCol>
                <a:gridCol w="5347252">
                  <a:extLst>
                    <a:ext uri="{9D8B030D-6E8A-4147-A177-3AD203B41FA5}">
                      <a16:colId xmlns:a16="http://schemas.microsoft.com/office/drawing/2014/main" val="2012284995"/>
                    </a:ext>
                  </a:extLst>
                </a:gridCol>
                <a:gridCol w="4648058">
                  <a:extLst>
                    <a:ext uri="{9D8B030D-6E8A-4147-A177-3AD203B41FA5}">
                      <a16:colId xmlns:a16="http://schemas.microsoft.com/office/drawing/2014/main" val="446789140"/>
                    </a:ext>
                  </a:extLst>
                </a:gridCol>
              </a:tblGrid>
              <a:tr h="5127807">
                <a:tc>
                  <a:txBody>
                    <a:bodyPr/>
                    <a:lstStyle/>
                    <a:p>
                      <a:pPr marL="0" marR="0" indent="0" algn="ctr" defTabSz="584200" rtl="0" fontAlgn="auto" latinLnBrk="0" hangingPunct="0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5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A774C6"/>
                          </a:solidFill>
                          <a:effectLst/>
                          <a:uFillTx/>
                          <a:latin typeface="Century Gothic" panose="020B0502020202020204" pitchFamily="34" charset="0"/>
                          <a:sym typeface="Helvetica Light"/>
                        </a:rPr>
                        <a:t>advertisement</a:t>
                      </a:r>
                    </a:p>
                    <a:p>
                      <a:pPr marL="0" marR="0" indent="0" algn="ctr" defTabSz="584200" rtl="0" fontAlgn="auto" latinLnBrk="0" hangingPunct="0">
                        <a:lnSpc>
                          <a:spcPts val="6000"/>
                        </a:lnSpc>
                        <a:spcBef>
                          <a:spcPts val="420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5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entury Gothic" panose="020B0502020202020204" pitchFamily="34" charset="0"/>
                          <a:sym typeface="Helvetica Light"/>
                        </a:rPr>
                        <a:t>...........................</a:t>
                      </a:r>
                    </a:p>
                    <a:p>
                      <a:pPr marL="0" marR="0" lvl="0" indent="0" algn="ctr" defTabSz="778972" rtl="0" eaLnBrk="1" fontAlgn="auto" latinLnBrk="0" hangingPunct="1">
                        <a:lnSpc>
                          <a:spcPts val="6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5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entury Gothic" panose="020B0502020202020204" pitchFamily="34" charset="0"/>
                          <a:sym typeface="Helvetica Light"/>
                        </a:rPr>
                        <a:t>............................</a:t>
                      </a:r>
                    </a:p>
                    <a:p>
                      <a:pPr marL="0" marR="0" lvl="0" indent="0" algn="ctr" defTabSz="778972" rtl="0" eaLnBrk="1" fontAlgn="auto" latinLnBrk="0" hangingPunct="1">
                        <a:lnSpc>
                          <a:spcPts val="6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5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entury Gothic" panose="020B0502020202020204" pitchFamily="34" charset="0"/>
                          <a:sym typeface="Helvetica Light"/>
                        </a:rPr>
                        <a:t>............................</a:t>
                      </a:r>
                    </a:p>
                    <a:p>
                      <a:pPr algn="ctr"/>
                      <a:endParaRPr lang="en-US" sz="3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4200" rtl="0" fontAlgn="auto" latinLnBrk="0" hangingPunct="0">
                        <a:lnSpc>
                          <a:spcPct val="100000"/>
                        </a:lnSpc>
                        <a:spcBef>
                          <a:spcPts val="4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55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FillTx/>
                          <a:latin typeface="Century Gothic" panose="020B0502020202020204" pitchFamily="34" charset="0"/>
                          <a:sym typeface="Helvetica Light"/>
                        </a:rPr>
                        <a:t>aquarium</a:t>
                      </a:r>
                    </a:p>
                    <a:p>
                      <a:pPr marL="0" marR="0" indent="0" algn="ctr" defTabSz="584200" rtl="0" fontAlgn="auto" latinLnBrk="0" hangingPunct="0">
                        <a:lnSpc>
                          <a:spcPts val="6000"/>
                        </a:lnSpc>
                        <a:spcBef>
                          <a:spcPts val="420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5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entury Gothic" panose="020B0502020202020204" pitchFamily="34" charset="0"/>
                          <a:sym typeface="Helvetica Light"/>
                        </a:rPr>
                        <a:t>...........................</a:t>
                      </a:r>
                    </a:p>
                    <a:p>
                      <a:pPr marL="0" marR="0" lvl="0" indent="0" algn="ctr" defTabSz="778972" rtl="0" eaLnBrk="1" fontAlgn="auto" latinLnBrk="0" hangingPunct="1">
                        <a:lnSpc>
                          <a:spcPts val="6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5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entury Gothic" panose="020B0502020202020204" pitchFamily="34" charset="0"/>
                          <a:sym typeface="Helvetica Light"/>
                        </a:rPr>
                        <a:t>...........................</a:t>
                      </a:r>
                    </a:p>
                    <a:p>
                      <a:pPr marL="0" marR="0" lvl="0" indent="0" algn="ctr" defTabSz="778972" rtl="0" eaLnBrk="1" fontAlgn="auto" latinLnBrk="0" hangingPunct="1">
                        <a:lnSpc>
                          <a:spcPts val="6000"/>
                        </a:lnSpc>
                        <a:spcBef>
                          <a:spcPts val="0"/>
                        </a:spcBef>
                        <a:spcAft>
                          <a:spcPts val="24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5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entury Gothic" panose="020B0502020202020204" pitchFamily="34" charset="0"/>
                          <a:sym typeface="Helvetica Light"/>
                        </a:rPr>
                        <a:t>...........................</a:t>
                      </a:r>
                    </a:p>
                    <a:p>
                      <a:pPr algn="ctr"/>
                      <a:endParaRPr lang="en-US" sz="3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55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entury Gothic" panose="020B0502020202020204" pitchFamily="34" charset="0"/>
                          <a:sym typeface="Helvetica Light"/>
                        </a:rPr>
                        <a:t>Feed</a:t>
                      </a:r>
                    </a:p>
                    <a:p>
                      <a:pPr algn="ctr"/>
                      <a:endParaRPr kumimoji="0" lang="en-US" sz="35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entury Gothic" panose="020B0502020202020204" pitchFamily="34" charset="0"/>
                        <a:sym typeface="Helvetica Light"/>
                      </a:endParaRPr>
                    </a:p>
                    <a:p>
                      <a:pPr algn="ctr">
                        <a:lnSpc>
                          <a:spcPts val="6000"/>
                        </a:lnSpc>
                        <a:spcAft>
                          <a:spcPts val="1800"/>
                        </a:spcAft>
                      </a:pPr>
                      <a:r>
                        <a:rPr kumimoji="0" lang="en-US" sz="35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entury Gothic" panose="020B0502020202020204" pitchFamily="34" charset="0"/>
                          <a:sym typeface="Helvetica Light"/>
                        </a:rPr>
                        <a:t>.......................</a:t>
                      </a:r>
                    </a:p>
                    <a:p>
                      <a:pPr algn="ctr">
                        <a:lnSpc>
                          <a:spcPts val="6000"/>
                        </a:lnSpc>
                        <a:spcAft>
                          <a:spcPts val="1800"/>
                        </a:spcAft>
                      </a:pPr>
                      <a:r>
                        <a:rPr kumimoji="0" lang="en-US" sz="35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entury Gothic" panose="020B0502020202020204" pitchFamily="34" charset="0"/>
                          <a:sym typeface="Helvetica Light"/>
                        </a:rPr>
                        <a:t>.......................</a:t>
                      </a:r>
                    </a:p>
                    <a:p>
                      <a:pPr algn="ctr">
                        <a:lnSpc>
                          <a:spcPts val="6000"/>
                        </a:lnSpc>
                        <a:spcAft>
                          <a:spcPts val="1800"/>
                        </a:spcAft>
                      </a:pPr>
                      <a:r>
                        <a:rPr kumimoji="0" lang="en-US" sz="3500" b="1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typeface="Century Gothic" panose="020B0502020202020204" pitchFamily="34" charset="0"/>
                          <a:sym typeface="Helvetica Light"/>
                        </a:rPr>
                        <a:t>.......................</a:t>
                      </a:r>
                      <a:endParaRPr lang="en-US" sz="3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79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94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084"/>
          <a:stretch/>
        </p:blipFill>
        <p:spPr>
          <a:xfrm>
            <a:off x="8348870" y="240652"/>
            <a:ext cx="7450632" cy="92755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9B3920B-CB65-444A-9375-87C3B3AA9C10}"/>
              </a:ext>
            </a:extLst>
          </p:cNvPr>
          <p:cNvSpPr txBox="1">
            <a:spLocks/>
          </p:cNvSpPr>
          <p:nvPr/>
        </p:nvSpPr>
        <p:spPr>
          <a:xfrm>
            <a:off x="1351723" y="3864617"/>
            <a:ext cx="6182138" cy="20275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2981325" algn="l"/>
              </a:tabLst>
            </a:pPr>
            <a:endParaRPr lang="en-US" sz="40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DaunPenh" pitchFamily="2" charset="0"/>
            </a:endParaRPr>
          </a:p>
          <a:p>
            <a:pPr algn="ctr">
              <a:tabLst>
                <a:tab pos="2981325" algn="l"/>
              </a:tabLst>
            </a:pPr>
            <a:r>
              <a:rPr lang="en-US" sz="65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DaunPenh" pitchFamily="2" charset="0"/>
              </a:rPr>
              <a:t>SB- Page </a:t>
            </a:r>
            <a:r>
              <a:rPr lang="en-US" sz="6500" b="1" dirty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DaunPenh" pitchFamily="2" charset="0"/>
              </a:rPr>
              <a:t>23</a:t>
            </a:r>
            <a:endParaRPr lang="ar-KW" sz="6500" b="1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2130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5730" t="57580" r="6455" b="22018"/>
          <a:stretch/>
        </p:blipFill>
        <p:spPr>
          <a:xfrm>
            <a:off x="159026" y="5373563"/>
            <a:ext cx="16342771" cy="4380037"/>
          </a:xfrm>
          <a:prstGeom prst="rect">
            <a:avLst/>
          </a:prstGeom>
        </p:spPr>
      </p:pic>
      <p:pic>
        <p:nvPicPr>
          <p:cNvPr id="6" name="image7.png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756" y="284085"/>
            <a:ext cx="2360141" cy="2477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8.png" descr="Screen Clipp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658" y="210079"/>
            <a:ext cx="2354472" cy="2551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9.png" descr="Screen Clipp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757" y="3134036"/>
            <a:ext cx="2360141" cy="2272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ge10.png" descr="Screen Clippi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9658" y="3134036"/>
            <a:ext cx="2354472" cy="2272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649" y="913158"/>
            <a:ext cx="7515974" cy="31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5730" t="57580" r="50584" b="22018"/>
          <a:stretch/>
        </p:blipFill>
        <p:spPr>
          <a:xfrm>
            <a:off x="4969565" y="1201827"/>
            <a:ext cx="12370699" cy="8551773"/>
          </a:xfrm>
          <a:prstGeom prst="rect">
            <a:avLst/>
          </a:prstGeom>
        </p:spPr>
      </p:pic>
      <p:pic>
        <p:nvPicPr>
          <p:cNvPr id="10" name="image9.png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064" y="1446079"/>
            <a:ext cx="2751154" cy="239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Shape 191"/>
          <p:cNvSpPr/>
          <p:nvPr/>
        </p:nvSpPr>
        <p:spPr>
          <a:xfrm>
            <a:off x="288765" y="3893732"/>
            <a:ext cx="5316905" cy="823813"/>
          </a:xfrm>
          <a:prstGeom prst="rect">
            <a:avLst/>
          </a:prstGeom>
          <a:solidFill>
            <a:srgbClr val="CCECFF">
              <a:alpha val="81961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ctr">
            <a:spAutoFit/>
          </a:bodyPr>
          <a:lstStyle/>
          <a:p>
            <a:pPr algn="ctr" rtl="0">
              <a:defRPr sz="2800" b="1"/>
            </a:pPr>
            <a:r>
              <a:rPr sz="45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The Scientific Center</a:t>
            </a:r>
          </a:p>
        </p:txBody>
      </p:sp>
      <p:sp>
        <p:nvSpPr>
          <p:cNvPr id="23" name="Shape 191"/>
          <p:cNvSpPr/>
          <p:nvPr/>
        </p:nvSpPr>
        <p:spPr>
          <a:xfrm>
            <a:off x="793140" y="8595639"/>
            <a:ext cx="4176425" cy="823813"/>
          </a:xfrm>
          <a:prstGeom prst="rect">
            <a:avLst/>
          </a:prstGeom>
          <a:solidFill>
            <a:srgbClr val="CCECFF">
              <a:alpha val="81961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ctr">
            <a:spAutoFit/>
          </a:bodyPr>
          <a:lstStyle/>
          <a:p>
            <a:pPr algn="ctr" rtl="0">
              <a:defRPr sz="2800" b="1"/>
            </a:pPr>
            <a:r>
              <a:rPr lang="en-US" sz="45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Dickson House</a:t>
            </a:r>
            <a:endParaRPr sz="45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B9B3920B-CB65-444A-9375-87C3B3AA9C10}"/>
              </a:ext>
            </a:extLst>
          </p:cNvPr>
          <p:cNvSpPr txBox="1">
            <a:spLocks/>
          </p:cNvSpPr>
          <p:nvPr/>
        </p:nvSpPr>
        <p:spPr>
          <a:xfrm>
            <a:off x="405370" y="244346"/>
            <a:ext cx="5339044" cy="915288"/>
          </a:xfrm>
          <a:prstGeom prst="rect">
            <a:avLst/>
          </a:prstGeom>
          <a:noFill/>
          <a:ln w="76200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2981325" algn="l"/>
              </a:tabLst>
            </a:pPr>
            <a:r>
              <a:rPr lang="en-US" sz="5500" b="1" u="sng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DaunPenh" pitchFamily="2" charset="0"/>
              </a:rPr>
              <a:t>While-reading:</a:t>
            </a:r>
            <a:endParaRPr lang="ar-KW" sz="5500" b="1" u="sng" dirty="0">
              <a:ln>
                <a:solidFill>
                  <a:srgbClr val="C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2" name="image10.png" descr="Screen Clipp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9315" y="5892364"/>
            <a:ext cx="2751154" cy="265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FA1AD2-9AA7-4DBE-ACA4-317E058A4CCB}"/>
              </a:ext>
            </a:extLst>
          </p:cNvPr>
          <p:cNvSpPr/>
          <p:nvPr/>
        </p:nvSpPr>
        <p:spPr>
          <a:xfrm>
            <a:off x="344351" y="318656"/>
            <a:ext cx="5619127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6000" b="1" dirty="0">
                <a:latin typeface="Arial Nova" panose="020B0604020202020204" pitchFamily="34" charset="0"/>
              </a:rPr>
              <a:t>While-reading: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584A3-CA61-4178-92FD-B8033543D202}"/>
              </a:ext>
            </a:extLst>
          </p:cNvPr>
          <p:cNvSpPr txBox="1"/>
          <p:nvPr/>
        </p:nvSpPr>
        <p:spPr>
          <a:xfrm>
            <a:off x="344351" y="2249098"/>
            <a:ext cx="16373266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sym typeface="Helvetica Light"/>
              </a:rPr>
              <a:t>1.  </a:t>
            </a:r>
            <a:r>
              <a:rPr kumimoji="0" lang="en-US" sz="60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When was the scientific center opened?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Explosion 1 1"/>
          <p:cNvSpPr/>
          <p:nvPr/>
        </p:nvSpPr>
        <p:spPr>
          <a:xfrm rot="20875105">
            <a:off x="9738207" y="4351577"/>
            <a:ext cx="7164054" cy="3745706"/>
          </a:xfrm>
          <a:prstGeom prst="irregularSeal1">
            <a:avLst/>
          </a:prstGeom>
          <a:solidFill>
            <a:srgbClr val="FFFF99"/>
          </a:solidFill>
          <a:ln w="25400" cap="flat">
            <a:solidFill>
              <a:srgbClr val="FFB9B9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rPr>
              <a:t>Let your eye catch a number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3426" y="3262876"/>
            <a:ext cx="2961862" cy="184025"/>
          </a:xfrm>
          <a:prstGeom prst="rect">
            <a:avLst/>
          </a:prstGeom>
          <a:solidFill>
            <a:srgbClr val="FF0000"/>
          </a:solidFill>
          <a:ln w="25400" cap="flat">
            <a:solidFill>
              <a:srgbClr val="FFFF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Curved Down Arrow 3"/>
          <p:cNvSpPr/>
          <p:nvPr/>
        </p:nvSpPr>
        <p:spPr>
          <a:xfrm rot="1212421">
            <a:off x="2613402" y="2098481"/>
            <a:ext cx="9370347" cy="1857203"/>
          </a:xfrm>
          <a:prstGeom prst="curvedDown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C4CC2536-71D8-49AD-A01C-AF7D68209499}"/>
              </a:ext>
            </a:extLst>
          </p:cNvPr>
          <p:cNvSpPr/>
          <p:nvPr/>
        </p:nvSpPr>
        <p:spPr>
          <a:xfrm>
            <a:off x="1191163" y="4255863"/>
            <a:ext cx="6046237" cy="5103961"/>
          </a:xfrm>
          <a:prstGeom prst="flowChartProcess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ts val="9400"/>
              </a:lnSpc>
              <a:spcAft>
                <a:spcPts val="3600"/>
              </a:spcAft>
            </a:pPr>
            <a:r>
              <a:rPr lang="en-US" sz="5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  a) In 2015</a:t>
            </a:r>
          </a:p>
          <a:p>
            <a:pPr algn="l">
              <a:lnSpc>
                <a:spcPts val="9400"/>
              </a:lnSpc>
              <a:spcAft>
                <a:spcPts val="3600"/>
              </a:spcAft>
            </a:pPr>
            <a:r>
              <a:rPr lang="en-US" sz="5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  b) In 1995</a:t>
            </a:r>
          </a:p>
          <a:p>
            <a:pPr algn="l">
              <a:lnSpc>
                <a:spcPts val="9400"/>
              </a:lnSpc>
              <a:spcAft>
                <a:spcPts val="3600"/>
              </a:spcAft>
            </a:pPr>
            <a:r>
              <a:rPr lang="en-US" sz="5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  c) In 2000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3638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  <p:bldP spid="3" grpId="0" animBg="1"/>
      <p:bldP spid="4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11111" t="57579" r="50584" b="32626"/>
          <a:stretch/>
        </p:blipFill>
        <p:spPr>
          <a:xfrm>
            <a:off x="3776870" y="1773149"/>
            <a:ext cx="13563393" cy="7549755"/>
          </a:xfrm>
          <a:prstGeom prst="rect">
            <a:avLst/>
          </a:prstGeom>
        </p:spPr>
      </p:pic>
      <p:pic>
        <p:nvPicPr>
          <p:cNvPr id="10" name="image9.png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76" y="3558209"/>
            <a:ext cx="3259558" cy="2842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Shape 191"/>
          <p:cNvSpPr/>
          <p:nvPr/>
        </p:nvSpPr>
        <p:spPr>
          <a:xfrm>
            <a:off x="405370" y="6676994"/>
            <a:ext cx="2783407" cy="1054646"/>
          </a:xfrm>
          <a:prstGeom prst="rect">
            <a:avLst/>
          </a:prstGeom>
          <a:solidFill>
            <a:srgbClr val="CCECFF">
              <a:alpha val="81961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ctr">
            <a:spAutoFit/>
          </a:bodyPr>
          <a:lstStyle/>
          <a:p>
            <a:pPr algn="ctr" rtl="0">
              <a:defRPr sz="2800" b="1"/>
            </a:pPr>
            <a:r>
              <a:rPr sz="3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The Scientific</a:t>
            </a:r>
            <a:endParaRPr lang="en-US" sz="30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algn="ctr" rtl="0">
              <a:defRPr sz="2800" b="1"/>
            </a:pPr>
            <a:r>
              <a:rPr sz="3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 Center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B9B3920B-CB65-444A-9375-87C3B3AA9C10}"/>
              </a:ext>
            </a:extLst>
          </p:cNvPr>
          <p:cNvSpPr txBox="1">
            <a:spLocks/>
          </p:cNvSpPr>
          <p:nvPr/>
        </p:nvSpPr>
        <p:spPr>
          <a:xfrm>
            <a:off x="405370" y="217594"/>
            <a:ext cx="4126873" cy="816076"/>
          </a:xfrm>
          <a:prstGeom prst="rect">
            <a:avLst/>
          </a:prstGeom>
          <a:noFill/>
          <a:ln w="76200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2981325" algn="l"/>
              </a:tabLst>
            </a:pPr>
            <a:r>
              <a:rPr lang="en-US" sz="4000" b="1" u="sng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DaunPenh" pitchFamily="2" charset="0"/>
              </a:rPr>
              <a:t>While-reading:</a:t>
            </a:r>
            <a:endParaRPr lang="ar-KW" sz="4000" b="1" u="sng" dirty="0">
              <a:ln>
                <a:solidFill>
                  <a:srgbClr val="C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C584A3-CA61-4178-92FD-B8033543D202}"/>
              </a:ext>
            </a:extLst>
          </p:cNvPr>
          <p:cNvSpPr txBox="1"/>
          <p:nvPr/>
        </p:nvSpPr>
        <p:spPr>
          <a:xfrm>
            <a:off x="405370" y="1049274"/>
            <a:ext cx="16373266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sym typeface="Helvetica Light"/>
              </a:rPr>
              <a:t>1</a:t>
            </a:r>
            <a:r>
              <a:rPr kumimoji="0" lang="en-US" sz="50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sym typeface="Helvetica Light"/>
              </a:rPr>
              <a:t>.  </a:t>
            </a:r>
            <a:r>
              <a:rPr kumimoji="0" lang="en-US" sz="50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When was the scientific center opened?</a:t>
            </a:r>
            <a:endParaRPr lang="en-US" sz="5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0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FA1AD2-9AA7-4DBE-ACA4-317E058A4CCB}"/>
              </a:ext>
            </a:extLst>
          </p:cNvPr>
          <p:cNvSpPr/>
          <p:nvPr/>
        </p:nvSpPr>
        <p:spPr>
          <a:xfrm>
            <a:off x="344351" y="318656"/>
            <a:ext cx="5619127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6000" b="1" dirty="0">
                <a:latin typeface="Arial Nova" panose="020B0604020202020204" pitchFamily="34" charset="0"/>
              </a:rPr>
              <a:t>While-reading: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584A3-CA61-4178-92FD-B8033543D202}"/>
              </a:ext>
            </a:extLst>
          </p:cNvPr>
          <p:cNvSpPr txBox="1"/>
          <p:nvPr/>
        </p:nvSpPr>
        <p:spPr>
          <a:xfrm>
            <a:off x="966997" y="1900562"/>
            <a:ext cx="16373266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5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1.  </a:t>
            </a:r>
            <a:r>
              <a:rPr lang="en-US" sz="5000" b="1" dirty="0">
                <a:solidFill>
                  <a:schemeClr val="accent1">
                    <a:lumMod val="50000"/>
                  </a:schemeClr>
                </a:solidFill>
              </a:rPr>
              <a:t>When was the scientific center opened?</a:t>
            </a: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C4CC2536-71D8-49AD-A01C-AF7D68209499}"/>
              </a:ext>
            </a:extLst>
          </p:cNvPr>
          <p:cNvSpPr/>
          <p:nvPr/>
        </p:nvSpPr>
        <p:spPr>
          <a:xfrm>
            <a:off x="1548881" y="3704137"/>
            <a:ext cx="6046237" cy="5103961"/>
          </a:xfrm>
          <a:prstGeom prst="flowChartProcess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ts val="9400"/>
              </a:lnSpc>
              <a:spcAft>
                <a:spcPts val="3600"/>
              </a:spcAft>
            </a:pPr>
            <a:r>
              <a:rPr lang="en-US" sz="5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  a) In 2015</a:t>
            </a:r>
          </a:p>
          <a:p>
            <a:pPr algn="l">
              <a:lnSpc>
                <a:spcPts val="9400"/>
              </a:lnSpc>
              <a:spcAft>
                <a:spcPts val="3600"/>
              </a:spcAft>
            </a:pPr>
            <a:r>
              <a:rPr lang="en-US" sz="5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  b) In 1995</a:t>
            </a:r>
          </a:p>
          <a:p>
            <a:pPr algn="l">
              <a:lnSpc>
                <a:spcPts val="9400"/>
              </a:lnSpc>
              <a:spcAft>
                <a:spcPts val="3600"/>
              </a:spcAft>
            </a:pPr>
            <a:r>
              <a:rPr lang="en-US" sz="5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  c) In 2000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0854E9-FF95-4471-BC12-11CD10BD64BD}"/>
              </a:ext>
            </a:extLst>
          </p:cNvPr>
          <p:cNvSpPr/>
          <p:nvPr/>
        </p:nvSpPr>
        <p:spPr>
          <a:xfrm>
            <a:off x="1903850" y="7143191"/>
            <a:ext cx="4059628" cy="1273020"/>
          </a:xfrm>
          <a:prstGeom prst="roundRect">
            <a:avLst/>
          </a:prstGeom>
          <a:noFill/>
          <a:ln w="76200" cap="flat">
            <a:solidFill>
              <a:srgbClr val="FFFF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1222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FA1AD2-9AA7-4DBE-ACA4-317E058A4CCB}"/>
              </a:ext>
            </a:extLst>
          </p:cNvPr>
          <p:cNvSpPr/>
          <p:nvPr/>
        </p:nvSpPr>
        <p:spPr>
          <a:xfrm>
            <a:off x="344351" y="318656"/>
            <a:ext cx="5619127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6000" b="1" dirty="0">
                <a:latin typeface="Arial Nova" panose="020B0604020202020204" pitchFamily="34" charset="0"/>
              </a:rPr>
              <a:t>While-reading: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584A3-CA61-4178-92FD-B8033543D202}"/>
              </a:ext>
            </a:extLst>
          </p:cNvPr>
          <p:cNvSpPr txBox="1"/>
          <p:nvPr/>
        </p:nvSpPr>
        <p:spPr>
          <a:xfrm>
            <a:off x="344352" y="1984690"/>
            <a:ext cx="1637326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2.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sym typeface="Helvetica Light"/>
              </a:rPr>
              <a:t>  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What does the underlined pronoun </a:t>
            </a:r>
            <a:r>
              <a:rPr kumimoji="0" lang="en-US" sz="4000" b="1" i="1" u="sng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Light"/>
              </a:rPr>
              <a:t>She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 in paragraph 2 </a:t>
            </a:r>
            <a:r>
              <a:rPr kumimoji="0" lang="en-US" sz="40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refer to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?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14849061" y="3007944"/>
            <a:ext cx="695740" cy="135233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rgbClr val="FFFF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FA1AD2-9AA7-4DBE-ACA4-317E058A4CCB}"/>
              </a:ext>
            </a:extLst>
          </p:cNvPr>
          <p:cNvSpPr/>
          <p:nvPr/>
        </p:nvSpPr>
        <p:spPr>
          <a:xfrm>
            <a:off x="12443791" y="4615221"/>
            <a:ext cx="355821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6000" b="1" dirty="0">
                <a:latin typeface="Arial Nova" panose="020B0604020202020204" pitchFamily="34" charset="0"/>
              </a:rPr>
              <a:t>talk about </a:t>
            </a:r>
          </a:p>
        </p:txBody>
      </p:sp>
      <p:sp>
        <p:nvSpPr>
          <p:cNvPr id="7" name="Down Arrow 6"/>
          <p:cNvSpPr/>
          <p:nvPr/>
        </p:nvSpPr>
        <p:spPr>
          <a:xfrm rot="5400000">
            <a:off x="9819741" y="3880201"/>
            <a:ext cx="756312" cy="239739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rgbClr val="FFFF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FA1AD2-9AA7-4DBE-ACA4-317E058A4CCB}"/>
              </a:ext>
            </a:extLst>
          </p:cNvPr>
          <p:cNvSpPr/>
          <p:nvPr/>
        </p:nvSpPr>
        <p:spPr>
          <a:xfrm>
            <a:off x="4393795" y="4571066"/>
            <a:ext cx="355821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6000" b="1" dirty="0">
                <a:latin typeface="Arial Nova" panose="020B0604020202020204" pitchFamily="34" charset="0"/>
              </a:rPr>
              <a:t>people</a:t>
            </a:r>
          </a:p>
        </p:txBody>
      </p:sp>
      <p:sp>
        <p:nvSpPr>
          <p:cNvPr id="4" name="U-Turn Arrow 3"/>
          <p:cNvSpPr/>
          <p:nvPr/>
        </p:nvSpPr>
        <p:spPr>
          <a:xfrm rot="16200000" flipH="1">
            <a:off x="-248842" y="5632867"/>
            <a:ext cx="4370239" cy="2435273"/>
          </a:xfrm>
          <a:prstGeom prst="uturnArrow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rgbClr val="FFFF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53915" y="7265908"/>
            <a:ext cx="13563703" cy="1769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 cap="flat">
            <a:solidFill>
              <a:srgbClr val="FFFF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 Light"/>
              </a:rPr>
              <a:t>        Ali </a:t>
            </a:r>
            <a:r>
              <a:rPr lang="en-US" sz="4000" dirty="0"/>
              <a:t>likes Football. </a:t>
            </a:r>
            <a:r>
              <a:rPr lang="en-US" sz="4000" dirty="0">
                <a:solidFill>
                  <a:srgbClr val="FF0000"/>
                </a:solidFill>
              </a:rPr>
              <a:t>He</a:t>
            </a:r>
            <a:r>
              <a:rPr lang="en-US" sz="4000" dirty="0"/>
              <a:t> plays football every day. </a:t>
            </a:r>
            <a:r>
              <a:rPr lang="en-US" sz="4000" dirty="0">
                <a:solidFill>
                  <a:srgbClr val="FF0000"/>
                </a:solidFill>
              </a:rPr>
              <a:t>He</a:t>
            </a:r>
            <a:r>
              <a:rPr lang="en-US" sz="4000" dirty="0"/>
              <a:t> has a lot of balls in his bedroom.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222896" y="2639098"/>
            <a:ext cx="2160312" cy="127473"/>
          </a:xfrm>
          <a:prstGeom prst="rect">
            <a:avLst/>
          </a:prstGeom>
          <a:solidFill>
            <a:srgbClr val="FF0000"/>
          </a:solidFill>
          <a:ln w="25400" cap="flat">
            <a:solidFill>
              <a:srgbClr val="FFFF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77566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9" grpId="0" animBg="1"/>
      <p:bldP spid="4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B9B3920B-CB65-444A-9375-87C3B3AA9C10}"/>
              </a:ext>
            </a:extLst>
          </p:cNvPr>
          <p:cNvSpPr txBox="1">
            <a:spLocks/>
          </p:cNvSpPr>
          <p:nvPr/>
        </p:nvSpPr>
        <p:spPr>
          <a:xfrm>
            <a:off x="405370" y="244346"/>
            <a:ext cx="3987726" cy="537720"/>
          </a:xfrm>
          <a:prstGeom prst="rect">
            <a:avLst/>
          </a:prstGeom>
          <a:noFill/>
          <a:ln w="76200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2981325" algn="l"/>
              </a:tabLst>
            </a:pPr>
            <a:r>
              <a:rPr lang="en-US" sz="4000" b="1" u="sng" dirty="0">
                <a:ln>
                  <a:solidFill>
                    <a:srgbClr val="C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DaunPenh" pitchFamily="2" charset="0"/>
              </a:rPr>
              <a:t>While-reading:</a:t>
            </a:r>
            <a:endParaRPr lang="ar-KW" sz="4000" b="1" u="sng" dirty="0">
              <a:ln>
                <a:solidFill>
                  <a:srgbClr val="C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584A3-CA61-4178-92FD-B8033543D202}"/>
              </a:ext>
            </a:extLst>
          </p:cNvPr>
          <p:cNvSpPr txBox="1"/>
          <p:nvPr/>
        </p:nvSpPr>
        <p:spPr>
          <a:xfrm>
            <a:off x="405370" y="1149802"/>
            <a:ext cx="16373266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2.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sym typeface="Helvetica Light"/>
              </a:rPr>
              <a:t>  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What does the underlined pronoun </a:t>
            </a:r>
            <a:r>
              <a:rPr kumimoji="0" lang="en-US" sz="4000" b="1" i="1" u="sng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Light"/>
              </a:rPr>
              <a:t>She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 in paragraph 2 </a:t>
            </a:r>
            <a:r>
              <a:rPr kumimoji="0" lang="en-US" sz="40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refer to</a:t>
            </a:r>
            <a:r>
              <a:rPr kumimoji="0" lang="en-US" sz="40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?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10854" t="68513" r="50584" b="22018"/>
          <a:stretch/>
        </p:blipFill>
        <p:spPr>
          <a:xfrm>
            <a:off x="3339548" y="2792275"/>
            <a:ext cx="14000715" cy="6961325"/>
          </a:xfrm>
          <a:prstGeom prst="rect">
            <a:avLst/>
          </a:prstGeom>
        </p:spPr>
      </p:pic>
      <p:sp>
        <p:nvSpPr>
          <p:cNvPr id="11" name="Shape 191"/>
          <p:cNvSpPr/>
          <p:nvPr/>
        </p:nvSpPr>
        <p:spPr>
          <a:xfrm>
            <a:off x="304064" y="6718913"/>
            <a:ext cx="2884338" cy="592981"/>
          </a:xfrm>
          <a:prstGeom prst="rect">
            <a:avLst/>
          </a:prstGeom>
          <a:solidFill>
            <a:srgbClr val="CCECFF">
              <a:alpha val="81961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5023" tIns="65023" rIns="65023" bIns="65023" numCol="1" anchor="ctr">
            <a:spAutoFit/>
          </a:bodyPr>
          <a:lstStyle/>
          <a:p>
            <a:pPr algn="ctr" rtl="0">
              <a:defRPr sz="2800" b="1"/>
            </a:pPr>
            <a:r>
              <a:rPr lang="en-US" sz="3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Dickson House</a:t>
            </a:r>
            <a:endParaRPr sz="30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2" name="image10.png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01" y="4003930"/>
            <a:ext cx="2751154" cy="265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514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213" y="-43967"/>
            <a:ext cx="12979050" cy="994643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361213" y="0"/>
            <a:ext cx="4207804" cy="5102358"/>
            <a:chOff x="-97292" y="0"/>
            <a:chExt cx="5796303" cy="5187820"/>
          </a:xfrm>
        </p:grpSpPr>
        <p:sp>
          <p:nvSpPr>
            <p:cNvPr id="6" name="Rectangle 5"/>
            <p:cNvSpPr/>
            <p:nvPr/>
          </p:nvSpPr>
          <p:spPr>
            <a:xfrm>
              <a:off x="-97292" y="0"/>
              <a:ext cx="5796303" cy="5187820"/>
            </a:xfrm>
            <a:prstGeom prst="rect">
              <a:avLst/>
            </a:prstGeom>
            <a:solidFill>
              <a:srgbClr val="FFB64B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710" b="46752"/>
            <a:stretch/>
          </p:blipFill>
          <p:spPr>
            <a:xfrm>
              <a:off x="1698172" y="374752"/>
              <a:ext cx="1722470" cy="397484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3398759" y="5051127"/>
            <a:ext cx="3941504" cy="4832234"/>
            <a:chOff x="5747657" y="593248"/>
            <a:chExt cx="5469698" cy="4594569"/>
          </a:xfrm>
        </p:grpSpPr>
        <p:sp>
          <p:nvSpPr>
            <p:cNvPr id="14" name="Rectangle 13"/>
            <p:cNvSpPr/>
            <p:nvPr/>
          </p:nvSpPr>
          <p:spPr>
            <a:xfrm>
              <a:off x="5747657" y="615820"/>
              <a:ext cx="5469698" cy="4571997"/>
            </a:xfrm>
            <a:prstGeom prst="rect">
              <a:avLst/>
            </a:prstGeom>
            <a:solidFill>
              <a:srgbClr val="FF9999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81" r="61536" b="50024"/>
            <a:stretch/>
          </p:blipFill>
          <p:spPr>
            <a:xfrm rot="875295">
              <a:off x="7371504" y="593248"/>
              <a:ext cx="2611529" cy="386954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3398759" y="-25617"/>
            <a:ext cx="3941504" cy="5076744"/>
            <a:chOff x="11641250" y="0"/>
            <a:chExt cx="5747658" cy="5187818"/>
          </a:xfrm>
        </p:grpSpPr>
        <p:sp>
          <p:nvSpPr>
            <p:cNvPr id="15" name="Rectangle 14"/>
            <p:cNvSpPr/>
            <p:nvPr/>
          </p:nvSpPr>
          <p:spPr>
            <a:xfrm>
              <a:off x="11641250" y="0"/>
              <a:ext cx="5747658" cy="518781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37" r="41419" b="50113"/>
            <a:stretch/>
          </p:blipFill>
          <p:spPr>
            <a:xfrm>
              <a:off x="13361437" y="615821"/>
              <a:ext cx="2353303" cy="3377681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361213" y="5053444"/>
            <a:ext cx="4218971" cy="4827599"/>
            <a:chOff x="-48646" y="5187819"/>
            <a:chExt cx="5796303" cy="4758613"/>
          </a:xfrm>
          <a:solidFill>
            <a:schemeClr val="bg1">
              <a:lumMod val="85000"/>
            </a:schemeClr>
          </a:solidFill>
        </p:grpSpPr>
        <p:sp>
          <p:nvSpPr>
            <p:cNvPr id="13" name="Rectangle 12"/>
            <p:cNvSpPr/>
            <p:nvPr/>
          </p:nvSpPr>
          <p:spPr>
            <a:xfrm>
              <a:off x="-48646" y="5187819"/>
              <a:ext cx="5796303" cy="4758613"/>
            </a:xfrm>
            <a:prstGeom prst="rect">
              <a:avLst/>
            </a:prstGeom>
            <a:grp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85" t="1692" r="21782" b="48102"/>
            <a:stretch/>
          </p:blipFill>
          <p:spPr>
            <a:xfrm>
              <a:off x="1362269" y="5573275"/>
              <a:ext cx="2362217" cy="3624780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8569019" y="-25617"/>
            <a:ext cx="4829739" cy="5089548"/>
            <a:chOff x="5650365" y="5187817"/>
            <a:chExt cx="5942240" cy="4758615"/>
          </a:xfrm>
          <a:solidFill>
            <a:srgbClr val="99FF99"/>
          </a:solidFill>
        </p:grpSpPr>
        <p:sp>
          <p:nvSpPr>
            <p:cNvPr id="18" name="Rectangle 17"/>
            <p:cNvSpPr/>
            <p:nvPr/>
          </p:nvSpPr>
          <p:spPr>
            <a:xfrm>
              <a:off x="5650365" y="5187817"/>
              <a:ext cx="5942240" cy="4758615"/>
            </a:xfrm>
            <a:prstGeom prst="rect">
              <a:avLst/>
            </a:prstGeom>
            <a:solidFill>
              <a:srgbClr val="99FF99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89" r="987" b="50699"/>
            <a:stretch/>
          </p:blipFill>
          <p:spPr>
            <a:xfrm rot="457020">
              <a:off x="7694652" y="5730978"/>
              <a:ext cx="2303531" cy="3309375"/>
            </a:xfrm>
            <a:prstGeom prst="rect">
              <a:avLst/>
            </a:prstGeom>
            <a:grpFill/>
          </p:spPr>
        </p:pic>
      </p:grpSp>
      <p:grpSp>
        <p:nvGrpSpPr>
          <p:cNvPr id="29" name="Group 28"/>
          <p:cNvGrpSpPr/>
          <p:nvPr/>
        </p:nvGrpSpPr>
        <p:grpSpPr>
          <a:xfrm>
            <a:off x="8569018" y="5051127"/>
            <a:ext cx="4829740" cy="4832234"/>
            <a:chOff x="11592605" y="5187818"/>
            <a:chExt cx="5844948" cy="4758614"/>
          </a:xfrm>
          <a:solidFill>
            <a:srgbClr val="FFFF99"/>
          </a:solidFill>
        </p:grpSpPr>
        <p:sp>
          <p:nvSpPr>
            <p:cNvPr id="19" name="Rectangle 18"/>
            <p:cNvSpPr/>
            <p:nvPr/>
          </p:nvSpPr>
          <p:spPr>
            <a:xfrm>
              <a:off x="11592605" y="5187818"/>
              <a:ext cx="5844948" cy="4758614"/>
            </a:xfrm>
            <a:prstGeom prst="rect">
              <a:avLst/>
            </a:prstGeom>
            <a:grp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40" r="77465"/>
            <a:stretch/>
          </p:blipFill>
          <p:spPr>
            <a:xfrm>
              <a:off x="13330433" y="5987249"/>
              <a:ext cx="2264926" cy="3210806"/>
            </a:xfrm>
            <a:prstGeom prst="rect">
              <a:avLst/>
            </a:prstGeom>
            <a:grpFill/>
          </p:spPr>
        </p:pic>
      </p:grpSp>
      <p:sp>
        <p:nvSpPr>
          <p:cNvPr id="23" name="TextBox 22"/>
          <p:cNvSpPr txBox="1"/>
          <p:nvPr/>
        </p:nvSpPr>
        <p:spPr>
          <a:xfrm>
            <a:off x="96713" y="274203"/>
            <a:ext cx="4219893" cy="102592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>
                <a:latin typeface="Comic Sans MS" panose="030F0702030302020204" pitchFamily="66" charset="0"/>
              </a:rPr>
              <a:t>Say a word that starts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000" dirty="0">
                <a:latin typeface="Comic Sans MS" panose="030F0702030302020204" pitchFamily="66" charset="0"/>
              </a:rPr>
              <a:t> with: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6993" y="1893505"/>
            <a:ext cx="3546882" cy="718145"/>
          </a:xfrm>
          <a:prstGeom prst="rect">
            <a:avLst/>
          </a:prstGeom>
          <a:solidFill>
            <a:srgbClr val="FFCC6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Comic Sans MS" panose="030F0702030302020204" pitchFamily="66" charset="0"/>
              </a:rPr>
              <a:t>1.    C   letter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6993" y="3223384"/>
            <a:ext cx="3546882" cy="718145"/>
          </a:xfrm>
          <a:prstGeom prst="rect">
            <a:avLst/>
          </a:prstGeom>
          <a:solidFill>
            <a:srgbClr val="FFB9B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Comic Sans MS" panose="030F0702030302020204" pitchFamily="66" charset="0"/>
              </a:rPr>
              <a:t>2.   D   letter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6993" y="4570176"/>
            <a:ext cx="3546882" cy="718145"/>
          </a:xfrm>
          <a:prstGeom prst="rect">
            <a:avLst/>
          </a:prstGeom>
          <a:solidFill>
            <a:srgbClr val="66CC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Comic Sans MS" panose="030F0702030302020204" pitchFamily="66" charset="0"/>
              </a:rPr>
              <a:t>3.   O   letter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9853" y="5888699"/>
            <a:ext cx="3546882" cy="71814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Comic Sans MS" panose="030F0702030302020204" pitchFamily="66" charset="0"/>
              </a:rPr>
              <a:t>4.   R   letter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6993" y="7283152"/>
            <a:ext cx="3546882" cy="718145"/>
          </a:xfrm>
          <a:prstGeom prst="rect">
            <a:avLst/>
          </a:prstGeom>
          <a:solidFill>
            <a:srgbClr val="99FF9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Comic Sans MS" panose="030F0702030302020204" pitchFamily="66" charset="0"/>
              </a:rPr>
              <a:t>5.    T   letter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7056" y="8677605"/>
            <a:ext cx="3546882" cy="718145"/>
          </a:xfrm>
          <a:prstGeom prst="rect">
            <a:avLst/>
          </a:prstGeom>
          <a:solidFill>
            <a:srgbClr val="FFFF9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latin typeface="Comic Sans MS" panose="030F0702030302020204" pitchFamily="66" charset="0"/>
              </a:rPr>
              <a:t>6.   W   letter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3917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FA1AD2-9AA7-4DBE-ACA4-317E058A4CCB}"/>
              </a:ext>
            </a:extLst>
          </p:cNvPr>
          <p:cNvSpPr/>
          <p:nvPr/>
        </p:nvSpPr>
        <p:spPr>
          <a:xfrm>
            <a:off x="344351" y="318656"/>
            <a:ext cx="5619127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6000" b="1" dirty="0">
                <a:latin typeface="Arial Nova" panose="020B0604020202020204" pitchFamily="34" charset="0"/>
              </a:rPr>
              <a:t>While-reading:</a:t>
            </a: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C4CC2536-71D8-49AD-A01C-AF7D68209499}"/>
              </a:ext>
            </a:extLst>
          </p:cNvPr>
          <p:cNvSpPr/>
          <p:nvPr/>
        </p:nvSpPr>
        <p:spPr>
          <a:xfrm>
            <a:off x="1176062" y="3761744"/>
            <a:ext cx="11382942" cy="5103961"/>
          </a:xfrm>
          <a:prstGeom prst="flowChartProcess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ts val="9400"/>
              </a:lnSpc>
              <a:spcAft>
                <a:spcPts val="3600"/>
              </a:spcAft>
            </a:pPr>
            <a:r>
              <a:rPr lang="en-US" sz="55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  </a:t>
            </a:r>
            <a:r>
              <a:rPr lang="en-US" sz="5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a) A British man</a:t>
            </a:r>
          </a:p>
          <a:p>
            <a:pPr algn="l">
              <a:lnSpc>
                <a:spcPts val="9400"/>
              </a:lnSpc>
              <a:spcAft>
                <a:spcPts val="3600"/>
              </a:spcAft>
            </a:pPr>
            <a:r>
              <a:rPr lang="en-US" sz="5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  b) Colonel Dickson</a:t>
            </a:r>
          </a:p>
          <a:p>
            <a:pPr algn="l">
              <a:lnSpc>
                <a:spcPts val="9400"/>
              </a:lnSpc>
              <a:spcAft>
                <a:spcPts val="3600"/>
              </a:spcAft>
            </a:pPr>
            <a:r>
              <a:rPr lang="en-US" sz="5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Estrangelo Edessa" panose="03080600000000000000" pitchFamily="66" charset="0"/>
              </a:rPr>
              <a:t>  c) Colonel’s wife, Umm Saud.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0854E9-FF95-4471-BC12-11CD10BD64BD}"/>
              </a:ext>
            </a:extLst>
          </p:cNvPr>
          <p:cNvSpPr/>
          <p:nvPr/>
        </p:nvSpPr>
        <p:spPr>
          <a:xfrm>
            <a:off x="1344014" y="7199176"/>
            <a:ext cx="10118036" cy="1311966"/>
          </a:xfrm>
          <a:prstGeom prst="roundRect">
            <a:avLst/>
          </a:prstGeom>
          <a:noFill/>
          <a:ln w="76200" cap="flat">
            <a:solidFill>
              <a:srgbClr val="FFFF00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C584A3-CA61-4178-92FD-B8033543D202}"/>
              </a:ext>
            </a:extLst>
          </p:cNvPr>
          <p:cNvSpPr txBox="1"/>
          <p:nvPr/>
        </p:nvSpPr>
        <p:spPr>
          <a:xfrm>
            <a:off x="344351" y="1969812"/>
            <a:ext cx="16712008" cy="7335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1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2.</a:t>
            </a:r>
            <a:r>
              <a:rPr kumimoji="0" lang="en-US" sz="4100" b="1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FillTx/>
                <a:sym typeface="Helvetica Light"/>
              </a:rPr>
              <a:t>  </a:t>
            </a:r>
            <a:r>
              <a:rPr kumimoji="0" lang="en-US" sz="41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What does the underlined pronoun </a:t>
            </a:r>
            <a:r>
              <a:rPr kumimoji="0" lang="en-US" sz="4100" b="1" i="1" u="sng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sym typeface="Helvetica Light"/>
              </a:rPr>
              <a:t>She</a:t>
            </a:r>
            <a:r>
              <a:rPr kumimoji="0" lang="en-US" sz="41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 in paragraph 2 </a:t>
            </a:r>
            <a:r>
              <a:rPr kumimoji="0" lang="en-US" sz="4100" b="1" i="1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refer to</a:t>
            </a:r>
            <a:r>
              <a:rPr kumimoji="0" lang="en-US" sz="41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?</a:t>
            </a:r>
            <a:endParaRPr lang="en-US" sz="41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66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B5FCF42-423A-4AC2-A343-B378763F820D}"/>
              </a:ext>
            </a:extLst>
          </p:cNvPr>
          <p:cNvSpPr txBox="1"/>
          <p:nvPr/>
        </p:nvSpPr>
        <p:spPr>
          <a:xfrm>
            <a:off x="251686" y="2957720"/>
            <a:ext cx="14001027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Light"/>
              </a:rPr>
              <a:t>Which place do you like</a:t>
            </a:r>
            <a:r>
              <a:rPr kumimoji="0" lang="en-US" sz="6000" b="1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Light"/>
              </a:rPr>
              <a:t> more? Why?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512261-0160-4189-981E-F84630A2B6C9}"/>
              </a:ext>
            </a:extLst>
          </p:cNvPr>
          <p:cNvSpPr/>
          <p:nvPr/>
        </p:nvSpPr>
        <p:spPr>
          <a:xfrm>
            <a:off x="430591" y="620896"/>
            <a:ext cx="4850296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6000" b="1" dirty="0">
                <a:solidFill>
                  <a:schemeClr val="accent1">
                    <a:lumMod val="75000"/>
                  </a:schemeClr>
                </a:solidFill>
                <a:latin typeface="Arial Nova" panose="020B0604020202020204" pitchFamily="34" charset="0"/>
              </a:rPr>
              <a:t>Post-reading: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5FCF42-423A-4AC2-A343-B378763F820D}"/>
              </a:ext>
            </a:extLst>
          </p:cNvPr>
          <p:cNvSpPr txBox="1"/>
          <p:nvPr/>
        </p:nvSpPr>
        <p:spPr>
          <a:xfrm>
            <a:off x="649252" y="5106022"/>
            <a:ext cx="16426174" cy="22826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ts val="8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1" i="0" u="none" strike="noStrike" cap="none" spc="0" normalizeH="0" baseline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sym typeface="Helvetica Light"/>
              </a:rPr>
              <a:t>I like the scientific</a:t>
            </a:r>
            <a:r>
              <a:rPr kumimoji="0" lang="en-US" sz="6000" b="1" i="0" u="none" strike="noStrike" cap="none" spc="0" normalizeH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FillTx/>
                <a:sym typeface="Helvetica Light"/>
              </a:rPr>
              <a:t> center because I can see fish in the aquarium.</a:t>
            </a:r>
            <a:endParaRPr lang="en-US" sz="6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826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25799"/>
            <a:ext cx="17340263" cy="1300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94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40263" cy="994643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" y="206428"/>
            <a:ext cx="7595118" cy="1333698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b="1" i="0" u="none" strike="noStrike" cap="none" spc="0" normalizeH="0" baseline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Kuwait</a:t>
            </a:r>
            <a:r>
              <a:rPr kumimoji="0" lang="en-US" sz="8000" b="1" i="0" u="none" strike="noStrike" cap="none" spc="0" normalizeH="0" dirty="0">
                <a:ln>
                  <a:noFill/>
                </a:ln>
                <a:solidFill>
                  <a:srgbClr val="FFFF00"/>
                </a:solidFill>
                <a:effectLst/>
                <a:uFillTx/>
                <a:latin typeface="Comic Sans MS" panose="030F0702030302020204" pitchFamily="66" charset="0"/>
                <a:sym typeface="Helvetica Light"/>
              </a:rPr>
              <a:t> Towers</a:t>
            </a:r>
            <a:endParaRPr kumimoji="0" lang="en-US" sz="8000" b="1" i="0" u="none" strike="noStrike" cap="none" spc="0" normalizeH="0" baseline="0" dirty="0">
              <a:ln>
                <a:noFill/>
              </a:ln>
              <a:solidFill>
                <a:srgbClr val="FFFF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8329302"/>
            <a:ext cx="17340263" cy="1179810"/>
          </a:xfrm>
          <a:prstGeom prst="rect">
            <a:avLst/>
          </a:prstGeom>
          <a:solidFill>
            <a:srgbClr val="FFFF99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7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Mention more famous places in Kuwait</a:t>
            </a:r>
            <a:endParaRPr kumimoji="0" lang="en-US" sz="70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485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31" y="356459"/>
            <a:ext cx="3417692" cy="339918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57933" y="8698557"/>
            <a:ext cx="13517217" cy="948978"/>
          </a:xfrm>
          <a:prstGeom prst="rect">
            <a:avLst/>
          </a:prstGeom>
          <a:solidFill>
            <a:srgbClr val="FFFF99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Mention more famous places in Kuwait</a:t>
            </a:r>
            <a:endParaRPr kumimoji="0" lang="en-US" sz="55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826785" y="389077"/>
            <a:ext cx="5189005" cy="4038834"/>
            <a:chOff x="11826785" y="389077"/>
            <a:chExt cx="5189005" cy="40388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26785" y="1790532"/>
              <a:ext cx="3708074" cy="263737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53929" y="389077"/>
              <a:ext cx="2961861" cy="2376971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65171" y="356459"/>
            <a:ext cx="5121399" cy="4147722"/>
            <a:chOff x="465171" y="356459"/>
            <a:chExt cx="5121399" cy="41477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21628" y="1714263"/>
              <a:ext cx="3964942" cy="278991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5171" y="356459"/>
              <a:ext cx="2894255" cy="223229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11385"/>
          <a:stretch/>
        </p:blipFill>
        <p:spPr>
          <a:xfrm>
            <a:off x="5813400" y="5461005"/>
            <a:ext cx="4237422" cy="300362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488614" y="4585874"/>
            <a:ext cx="3172551" cy="6412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5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Failaka</a:t>
            </a:r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 Island</a:t>
            </a:r>
            <a:endParaRPr kumimoji="0" lang="en-US" sz="35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omic Sans MS" panose="030F0702030302020204" pitchFamily="66" charset="0"/>
              <a:sym typeface="Helvetica Ligh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164714" y="4530677"/>
            <a:ext cx="4711928" cy="6412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 scientific center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14827" y="3877436"/>
            <a:ext cx="3449270" cy="6412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Kuwait Towers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233125" y="7385086"/>
            <a:ext cx="3187320" cy="6412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500" b="1" dirty="0">
                <a:solidFill>
                  <a:schemeClr val="tx1"/>
                </a:solidFill>
                <a:latin typeface="Comic Sans MS" panose="030F0702030302020204" pitchFamily="66" charset="0"/>
              </a:rPr>
              <a:t>Dickson House</a:t>
            </a:r>
          </a:p>
        </p:txBody>
      </p:sp>
    </p:spTree>
    <p:extLst>
      <p:ext uri="{BB962C8B-B14F-4D97-AF65-F5344CB8AC3E}">
        <p14:creationId xmlns:p14="http://schemas.microsoft.com/office/powerpoint/2010/main" val="99344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B3920B-CB65-444A-9375-87C3B3AA9C10}"/>
              </a:ext>
            </a:extLst>
          </p:cNvPr>
          <p:cNvSpPr txBox="1">
            <a:spLocks/>
          </p:cNvSpPr>
          <p:nvPr/>
        </p:nvSpPr>
        <p:spPr>
          <a:xfrm>
            <a:off x="807123" y="683164"/>
            <a:ext cx="3992380" cy="1177841"/>
          </a:xfrm>
          <a:prstGeom prst="rect">
            <a:avLst/>
          </a:prstGeom>
          <a:noFill/>
          <a:ln w="76200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2981325" algn="l"/>
              </a:tabLst>
            </a:pPr>
            <a:r>
              <a:rPr lang="en-US" sz="9000" b="1" dirty="0">
                <a:ln>
                  <a:solidFill>
                    <a:srgbClr val="C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DaunPenh" pitchFamily="2" charset="0"/>
              </a:rPr>
              <a:t>Unit - 2</a:t>
            </a:r>
            <a:br>
              <a:rPr lang="en-US" sz="9000" b="1" dirty="0">
                <a:ln>
                  <a:solidFill>
                    <a:srgbClr val="C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DaunPenh" pitchFamily="2" charset="0"/>
              </a:rPr>
            </a:br>
            <a:endParaRPr lang="ar-KW" sz="9000" b="1" i="1" dirty="0">
              <a:ln>
                <a:solidFill>
                  <a:srgbClr val="C0000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273" y="525450"/>
            <a:ext cx="5134506" cy="6475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84"/>
          <a:stretch/>
        </p:blipFill>
        <p:spPr>
          <a:xfrm>
            <a:off x="11364685" y="2944803"/>
            <a:ext cx="5270070" cy="656086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9B3920B-CB65-444A-9375-87C3B3AA9C10}"/>
              </a:ext>
            </a:extLst>
          </p:cNvPr>
          <p:cNvSpPr txBox="1">
            <a:spLocks/>
          </p:cNvSpPr>
          <p:nvPr/>
        </p:nvSpPr>
        <p:spPr>
          <a:xfrm>
            <a:off x="11679291" y="1771423"/>
            <a:ext cx="4640858" cy="926658"/>
          </a:xfrm>
          <a:prstGeom prst="rect">
            <a:avLst/>
          </a:prstGeom>
          <a:noFill/>
          <a:ln w="76200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2981325" algn="l"/>
              </a:tabLst>
            </a:pPr>
            <a:r>
              <a:rPr lang="en-US" sz="55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DaunPenh" pitchFamily="2" charset="0"/>
              </a:rPr>
              <a:t>SB- Page 23</a:t>
            </a:r>
            <a:endParaRPr lang="ar-KW" sz="5500" b="1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9B3920B-CB65-444A-9375-87C3B3AA9C10}"/>
              </a:ext>
            </a:extLst>
          </p:cNvPr>
          <p:cNvSpPr txBox="1">
            <a:spLocks/>
          </p:cNvSpPr>
          <p:nvPr/>
        </p:nvSpPr>
        <p:spPr>
          <a:xfrm>
            <a:off x="161549" y="2234752"/>
            <a:ext cx="5663424" cy="1721022"/>
          </a:xfrm>
          <a:prstGeom prst="rect">
            <a:avLst/>
          </a:prstGeom>
          <a:noFill/>
          <a:ln w="76200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2981325" algn="l"/>
              </a:tabLst>
            </a:pPr>
            <a:r>
              <a:rPr lang="en-US" sz="3800" b="1" dirty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DaunPenh" pitchFamily="2" charset="0"/>
              </a:rPr>
              <a:t>An advertisement for</a:t>
            </a:r>
          </a:p>
          <a:p>
            <a:pPr algn="ctr">
              <a:tabLst>
                <a:tab pos="2981325" algn="l"/>
              </a:tabLst>
            </a:pPr>
            <a:r>
              <a:rPr lang="en-US" sz="3800" b="1" dirty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DaunPenh" pitchFamily="2" charset="0"/>
              </a:rPr>
              <a:t> Kuwait</a:t>
            </a:r>
            <a:endParaRPr lang="ar-KW" sz="3800" b="1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330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dvert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4412" y="3748915"/>
            <a:ext cx="693138" cy="6931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66009" y="408965"/>
            <a:ext cx="16405985" cy="938719"/>
          </a:xfrm>
          <a:prstGeom prst="rect">
            <a:avLst/>
          </a:prstGeom>
          <a:solidFill>
            <a:schemeClr val="accent6">
              <a:lumMod val="60000"/>
              <a:lumOff val="40000"/>
              <a:alpha val="94118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55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These are amazing </a:t>
            </a:r>
            <a:r>
              <a:rPr lang="en-US" sz="55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advertisements</a:t>
            </a:r>
            <a:r>
              <a:rPr lang="en-US" sz="55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. </a:t>
            </a:r>
            <a:endParaRPr lang="en-US" sz="55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19" name="advertisement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2432" y="3733305"/>
            <a:ext cx="693138" cy="693138"/>
          </a:xfrm>
          <a:prstGeom prst="rect">
            <a:avLst/>
          </a:prstGeom>
        </p:spPr>
      </p:pic>
      <p:sp>
        <p:nvSpPr>
          <p:cNvPr id="20" name="Title 6"/>
          <p:cNvSpPr txBox="1">
            <a:spLocks/>
          </p:cNvSpPr>
          <p:nvPr/>
        </p:nvSpPr>
        <p:spPr>
          <a:xfrm>
            <a:off x="4541676" y="2367626"/>
            <a:ext cx="7885132" cy="1351605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533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Garamond" panose="02020404030301010803" pitchFamily="18" charset="0"/>
                <a:cs typeface="Aharoni" pitchFamily="2" charset="-79"/>
              </a:rPr>
              <a:t>advertisement</a:t>
            </a:r>
            <a:endParaRPr lang="ar-KW" sz="768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9 Inspiring Advertisement Of Eco-friendly Products Idea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58" y="2975716"/>
            <a:ext cx="3620799" cy="428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dvertising Services - Creative Idea Generation Service Provider from Delh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5721" y="2975716"/>
            <a:ext cx="3771430" cy="428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ntage Ads Series Shampoo Johnson and Johnson Baby | Blade Brand Ed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33" y="5116319"/>
            <a:ext cx="4009279" cy="430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1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3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/>
          <p:cNvSpPr txBox="1">
            <a:spLocks/>
          </p:cNvSpPr>
          <p:nvPr/>
        </p:nvSpPr>
        <p:spPr>
          <a:xfrm>
            <a:off x="865033" y="406743"/>
            <a:ext cx="11222166" cy="2093861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anose="020B0502020202020204" pitchFamily="34" charset="0"/>
              <a:cs typeface="Aharoni" pitchFamily="2" charset="-79"/>
            </a:endParaRPr>
          </a:p>
          <a:p>
            <a:pPr algn="ctr"/>
            <a:r>
              <a:rPr lang="en-US" sz="10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Aharoni" pitchFamily="2" charset="-79"/>
              </a:rPr>
              <a:t>advertisement</a:t>
            </a:r>
            <a:endParaRPr lang="ar-KW" sz="100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advertisement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6825" y="5181915"/>
            <a:ext cx="693138" cy="693138"/>
          </a:xfrm>
          <a:prstGeom prst="rect">
            <a:avLst/>
          </a:prstGeom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12798114" y="481388"/>
            <a:ext cx="2807538" cy="19445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anose="020B0502020202020204" pitchFamily="34" charset="0"/>
              <a:cs typeface="Aharoni" pitchFamily="2" charset="-79"/>
            </a:endParaRPr>
          </a:p>
          <a:p>
            <a:pPr algn="ctr"/>
            <a:r>
              <a:rPr lang="en-US" sz="10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Aharoni" pitchFamily="2" charset="-79"/>
              </a:rPr>
              <a:t>n.</a:t>
            </a:r>
            <a:endParaRPr lang="ar-KW" sz="100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693550" y="6967561"/>
            <a:ext cx="16012827" cy="1351605"/>
          </a:xfrm>
          <a:prstGeom prst="rect">
            <a:avLst/>
          </a:prstGeom>
          <a:solidFill>
            <a:srgbClr val="CCECFF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5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  <a:cs typeface="Aharoni" pitchFamily="2" charset="-79"/>
              </a:rPr>
              <a:t>A notice we use to describe a place, a thing .. </a:t>
            </a:r>
            <a:endParaRPr lang="ar-KW" sz="5500" b="1" dirty="0">
              <a:ln>
                <a:solidFill>
                  <a:schemeClr val="tx1"/>
                </a:solidFill>
              </a:ln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itle 6"/>
          <p:cNvSpPr txBox="1">
            <a:spLocks/>
          </p:cNvSpPr>
          <p:nvPr/>
        </p:nvSpPr>
        <p:spPr>
          <a:xfrm>
            <a:off x="865032" y="3153711"/>
            <a:ext cx="5479783" cy="2028204"/>
          </a:xfrm>
          <a:prstGeom prst="rect">
            <a:avLst/>
          </a:prstGeom>
          <a:solidFill>
            <a:srgbClr val="FFCCFF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anose="020B0502020202020204" pitchFamily="34" charset="0"/>
              <a:cs typeface="Aharoni" pitchFamily="2" charset="-79"/>
            </a:endParaRPr>
          </a:p>
          <a:p>
            <a:pPr algn="ctr"/>
            <a:r>
              <a:rPr lang="en-US" sz="100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Century Gothic" panose="020B0502020202020204" pitchFamily="34" charset="0"/>
                <a:cs typeface="Aharoni" pitchFamily="2" charset="-79"/>
              </a:rPr>
              <a:t>advert</a:t>
            </a:r>
            <a:endParaRPr lang="ar-KW" sz="100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927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09" y="1517462"/>
            <a:ext cx="6123793" cy="7711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84"/>
          <a:stretch/>
        </p:blipFill>
        <p:spPr>
          <a:xfrm>
            <a:off x="9104243" y="1517462"/>
            <a:ext cx="6615745" cy="82361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9B3920B-CB65-444A-9375-87C3B3AA9C10}"/>
              </a:ext>
            </a:extLst>
          </p:cNvPr>
          <p:cNvSpPr txBox="1">
            <a:spLocks/>
          </p:cNvSpPr>
          <p:nvPr/>
        </p:nvSpPr>
        <p:spPr>
          <a:xfrm>
            <a:off x="5986001" y="221787"/>
            <a:ext cx="5800451" cy="1150914"/>
          </a:xfrm>
          <a:prstGeom prst="rect">
            <a:avLst/>
          </a:prstGeom>
          <a:noFill/>
          <a:ln w="76200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2981325" algn="l"/>
              </a:tabLst>
            </a:pPr>
            <a:r>
              <a:rPr lang="en-US" sz="65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DaunPenh" pitchFamily="2" charset="0"/>
              </a:rPr>
              <a:t>SB- Page </a:t>
            </a:r>
            <a:r>
              <a:rPr lang="en-US" sz="6500" b="1" dirty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DaunPenh" pitchFamily="2" charset="0"/>
              </a:rPr>
              <a:t>23</a:t>
            </a:r>
            <a:endParaRPr lang="ar-KW" sz="6500" b="1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3506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3403</TotalTime>
  <Words>482</Words>
  <Application>Microsoft Office PowerPoint</Application>
  <PresentationFormat>Custom</PresentationFormat>
  <Paragraphs>126</Paragraphs>
  <Slides>32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Aharoni</vt:lpstr>
      <vt:lpstr>Arial Nova</vt:lpstr>
      <vt:lpstr>Century Gothic</vt:lpstr>
      <vt:lpstr>Comic Sans MS</vt:lpstr>
      <vt:lpstr>Garamond</vt:lpstr>
      <vt:lpstr>Helvetica</vt:lpstr>
      <vt:lpstr>Helvetica Light</vt:lpstr>
      <vt:lpstr>Helvetica Neue</vt:lpstr>
      <vt:lpstr>LegacySans-Book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you see in the aquarium?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عبير نايف زعل الشرفات</cp:lastModifiedBy>
  <cp:revision>131</cp:revision>
  <dcterms:modified xsi:type="dcterms:W3CDTF">2023-10-01T07:26:39Z</dcterms:modified>
</cp:coreProperties>
</file>