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media1.mp4" ContentType="video/unknown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337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0" algn="ctr" defTabSz="2438337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0" algn="ctr" defTabSz="2438337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0" algn="ctr" defTabSz="2438337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0" algn="ctr" defTabSz="2438337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0" algn="ctr" defTabSz="2438337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0" algn="ctr" defTabSz="2438337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0" algn="ctr" defTabSz="2438337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0" algn="ctr" defTabSz="2438337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5E5E5E"/>
        </a:fontRef>
        <a:srgbClr val="5E5E5E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FFF"/>
          </a:solidFill>
        </a:fill>
      </a:tcStyle>
    </a:wholeTbl>
    <a:band2H>
      <a:tcTxStyle b="def" i="def"/>
      <a:tcStyle>
        <a:tcBdr/>
        <a:fill>
          <a:solidFill>
            <a:srgbClr val="E6F0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5E5E5E"/>
        </a:fontRef>
        <a:srgbClr val="5E5E5E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1F0CC"/>
          </a:solidFill>
        </a:fill>
      </a:tcStyle>
    </a:wholeTbl>
    <a:band2H>
      <a:tcTxStyle b="def" i="def"/>
      <a:tcStyle>
        <a:tcBdr/>
        <a:fill>
          <a:solidFill>
            <a:srgbClr val="EAF8E7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5E5E5E"/>
        </a:fontRef>
        <a:srgbClr val="5E5E5E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CDDF"/>
          </a:solidFill>
        </a:fill>
      </a:tcStyle>
    </a:wholeTbl>
    <a:band2H>
      <a:tcTxStyle b="def" i="def"/>
      <a:tcStyle>
        <a:tcBdr/>
        <a:fill>
          <a:solidFill>
            <a:srgbClr val="FFE8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5E5E5E"/>
        </a:fontRef>
        <a:srgbClr val="5E5E5E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9E9E9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5E5E5E"/>
        </a:fontRef>
        <a:srgbClr val="5E5E5E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5E5E5E"/>
              </a:solidFill>
              <a:prstDash val="solid"/>
              <a:round/>
            </a:ln>
          </a:top>
          <a:bottom>
            <a:ln w="25400" cap="flat">
              <a:solidFill>
                <a:srgbClr val="5E5E5E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E5E5E"/>
              </a:solidFill>
              <a:prstDash val="solid"/>
              <a:round/>
            </a:ln>
          </a:top>
          <a:bottom>
            <a:ln w="25400" cap="flat">
              <a:solidFill>
                <a:srgbClr val="5E5E5E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5E5E5E"/>
        </a:fontRef>
        <a:srgbClr val="5E5E5E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1D1D1"/>
          </a:solidFill>
        </a:fill>
      </a:tcStyle>
    </a:wholeTbl>
    <a:band2H>
      <a:tcTxStyle b="def" i="def"/>
      <a:tcStyle>
        <a:tcBdr/>
        <a:fill>
          <a:solidFill>
            <a:srgbClr val="E9E9E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5E5E5E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5E5E5E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5E5E5E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5E5E5E"/>
        </a:fontRef>
        <a:srgbClr val="5E5E5E"/>
      </a:tcTxStyle>
      <a:tcStyle>
        <a:tcBdr>
          <a:left>
            <a:ln w="12700" cap="flat">
              <a:solidFill>
                <a:srgbClr val="5E5E5E"/>
              </a:solidFill>
              <a:prstDash val="solid"/>
              <a:round/>
            </a:ln>
          </a:left>
          <a:right>
            <a:ln w="12700" cap="flat">
              <a:solidFill>
                <a:srgbClr val="5E5E5E"/>
              </a:solidFill>
              <a:prstDash val="solid"/>
              <a:round/>
            </a:ln>
          </a:right>
          <a:top>
            <a:ln w="12700" cap="flat">
              <a:solidFill>
                <a:srgbClr val="5E5E5E"/>
              </a:solidFill>
              <a:prstDash val="solid"/>
              <a:round/>
            </a:ln>
          </a:top>
          <a:bottom>
            <a:ln w="12700" cap="flat">
              <a:solidFill>
                <a:srgbClr val="5E5E5E"/>
              </a:solidFill>
              <a:prstDash val="solid"/>
              <a:round/>
            </a:ln>
          </a:bottom>
          <a:insideH>
            <a:ln w="12700" cap="flat">
              <a:solidFill>
                <a:srgbClr val="5E5E5E"/>
              </a:solidFill>
              <a:prstDash val="solid"/>
              <a:round/>
            </a:ln>
          </a:insideH>
          <a:insideV>
            <a:ln w="12700" cap="flat">
              <a:solidFill>
                <a:srgbClr val="5E5E5E"/>
              </a:solidFill>
              <a:prstDash val="solid"/>
              <a:round/>
            </a:ln>
          </a:insideV>
        </a:tcBdr>
        <a:fill>
          <a:solidFill>
            <a:srgbClr val="5E5E5E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5E5E5E"/>
        </a:fontRef>
        <a:srgbClr val="5E5E5E"/>
      </a:tcTxStyle>
      <a:tcStyle>
        <a:tcBdr>
          <a:left>
            <a:ln w="12700" cap="flat">
              <a:solidFill>
                <a:srgbClr val="5E5E5E"/>
              </a:solidFill>
              <a:prstDash val="solid"/>
              <a:round/>
            </a:ln>
          </a:left>
          <a:right>
            <a:ln w="12700" cap="flat">
              <a:solidFill>
                <a:srgbClr val="5E5E5E"/>
              </a:solidFill>
              <a:prstDash val="solid"/>
              <a:round/>
            </a:ln>
          </a:right>
          <a:top>
            <a:ln w="12700" cap="flat">
              <a:solidFill>
                <a:srgbClr val="5E5E5E"/>
              </a:solidFill>
              <a:prstDash val="solid"/>
              <a:round/>
            </a:ln>
          </a:top>
          <a:bottom>
            <a:ln w="12700" cap="flat">
              <a:solidFill>
                <a:srgbClr val="5E5E5E"/>
              </a:solidFill>
              <a:prstDash val="solid"/>
              <a:round/>
            </a:ln>
          </a:bottom>
          <a:insideH>
            <a:ln w="12700" cap="flat">
              <a:solidFill>
                <a:srgbClr val="5E5E5E"/>
              </a:solidFill>
              <a:prstDash val="solid"/>
              <a:round/>
            </a:ln>
          </a:insideH>
          <a:insideV>
            <a:ln w="12700" cap="flat">
              <a:solidFill>
                <a:srgbClr val="5E5E5E"/>
              </a:solidFill>
              <a:prstDash val="solid"/>
              <a:round/>
            </a:ln>
          </a:insideV>
        </a:tcBdr>
        <a:fill>
          <a:solidFill>
            <a:srgbClr val="5E5E5E">
              <a:alpha val="20000"/>
            </a:srgbClr>
          </a:solidFill>
        </a:fill>
      </a:tcStyle>
    </a:firstCol>
    <a:lastRow>
      <a:tcTxStyle b="on" i="off">
        <a:fontRef idx="minor">
          <a:srgbClr val="5E5E5E"/>
        </a:fontRef>
        <a:srgbClr val="5E5E5E"/>
      </a:tcTxStyle>
      <a:tcStyle>
        <a:tcBdr>
          <a:left>
            <a:ln w="12700" cap="flat">
              <a:solidFill>
                <a:srgbClr val="5E5E5E"/>
              </a:solidFill>
              <a:prstDash val="solid"/>
              <a:round/>
            </a:ln>
          </a:left>
          <a:right>
            <a:ln w="12700" cap="flat">
              <a:solidFill>
                <a:srgbClr val="5E5E5E"/>
              </a:solidFill>
              <a:prstDash val="solid"/>
              <a:round/>
            </a:ln>
          </a:right>
          <a:top>
            <a:ln w="50800" cap="flat">
              <a:solidFill>
                <a:srgbClr val="5E5E5E"/>
              </a:solidFill>
              <a:prstDash val="solid"/>
              <a:round/>
            </a:ln>
          </a:top>
          <a:bottom>
            <a:ln w="12700" cap="flat">
              <a:solidFill>
                <a:srgbClr val="5E5E5E"/>
              </a:solidFill>
              <a:prstDash val="solid"/>
              <a:round/>
            </a:ln>
          </a:bottom>
          <a:insideH>
            <a:ln w="12700" cap="flat">
              <a:solidFill>
                <a:srgbClr val="5E5E5E"/>
              </a:solidFill>
              <a:prstDash val="solid"/>
              <a:round/>
            </a:ln>
          </a:insideH>
          <a:insideV>
            <a:ln w="12700" cap="flat">
              <a:solidFill>
                <a:srgbClr val="5E5E5E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5E5E5E"/>
        </a:fontRef>
        <a:srgbClr val="5E5E5E"/>
      </a:tcTxStyle>
      <a:tcStyle>
        <a:tcBdr>
          <a:left>
            <a:ln w="12700" cap="flat">
              <a:solidFill>
                <a:srgbClr val="5E5E5E"/>
              </a:solidFill>
              <a:prstDash val="solid"/>
              <a:round/>
            </a:ln>
          </a:left>
          <a:right>
            <a:ln w="12700" cap="flat">
              <a:solidFill>
                <a:srgbClr val="5E5E5E"/>
              </a:solidFill>
              <a:prstDash val="solid"/>
              <a:round/>
            </a:ln>
          </a:right>
          <a:top>
            <a:ln w="12700" cap="flat">
              <a:solidFill>
                <a:srgbClr val="5E5E5E"/>
              </a:solidFill>
              <a:prstDash val="solid"/>
              <a:round/>
            </a:ln>
          </a:top>
          <a:bottom>
            <a:ln w="25400" cap="flat">
              <a:solidFill>
                <a:srgbClr val="5E5E5E"/>
              </a:solidFill>
              <a:prstDash val="solid"/>
              <a:round/>
            </a:ln>
          </a:bottom>
          <a:insideH>
            <a:ln w="12700" cap="flat">
              <a:solidFill>
                <a:srgbClr val="5E5E5E"/>
              </a:solidFill>
              <a:prstDash val="solid"/>
              <a:round/>
            </a:ln>
          </a:insideH>
          <a:insideV>
            <a:ln w="12700" cap="flat">
              <a:solidFill>
                <a:srgbClr val="5E5E5E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9" name="Shape 14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مستوى النص الأول…"/>
          <p:cNvSpPr txBox="1"/>
          <p:nvPr>
            <p:ph type="body" sz="quarter" idx="1" hasCustomPrompt="1"/>
          </p:nvPr>
        </p:nvSpPr>
        <p:spPr>
          <a:xfrm>
            <a:off x="1201340" y="11859862"/>
            <a:ext cx="21971004" cy="636980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759459">
              <a:lnSpc>
                <a:spcPct val="100000"/>
              </a:lnSpc>
              <a:spcBef>
                <a:spcPts val="0"/>
              </a:spcBef>
              <a:buSzTx/>
              <a:buNone/>
              <a:defRPr b="1" sz="3300"/>
            </a:lvl1pPr>
            <a:lvl2pPr marL="1028700" indent="-419100" defTabSz="759459">
              <a:lnSpc>
                <a:spcPct val="100000"/>
              </a:lnSpc>
              <a:spcBef>
                <a:spcPts val="0"/>
              </a:spcBef>
              <a:defRPr b="1" sz="3300"/>
            </a:lvl2pPr>
            <a:lvl3pPr marL="1638300" indent="-419100" defTabSz="759459">
              <a:lnSpc>
                <a:spcPct val="100000"/>
              </a:lnSpc>
              <a:spcBef>
                <a:spcPts val="0"/>
              </a:spcBef>
              <a:defRPr b="1" sz="3300"/>
            </a:lvl3pPr>
            <a:lvl4pPr marL="2247900" indent="-419100" defTabSz="759459">
              <a:lnSpc>
                <a:spcPct val="100000"/>
              </a:lnSpc>
              <a:spcBef>
                <a:spcPts val="0"/>
              </a:spcBef>
              <a:defRPr b="1" sz="3300"/>
            </a:lvl4pPr>
            <a:lvl5pPr marL="2857500" indent="-419100" defTabSz="759459">
              <a:lnSpc>
                <a:spcPct val="100000"/>
              </a:lnSpc>
              <a:spcBef>
                <a:spcPts val="0"/>
              </a:spcBef>
              <a:defRPr b="1" sz="3300"/>
            </a:lvl5pPr>
          </a:lstStyle>
          <a:p>
            <a:pPr/>
            <a:r>
              <a:t>المؤلف والتاريخ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2" name="عنوان العرض التقديمي"/>
          <p:cNvSpPr txBox="1"/>
          <p:nvPr>
            <p:ph type="title" hasCustomPrompt="1"/>
          </p:nvPr>
        </p:nvSpPr>
        <p:spPr>
          <a:xfrm>
            <a:off x="1206496" y="2574991"/>
            <a:ext cx="21971005" cy="4648202"/>
          </a:xfrm>
          <a:prstGeom prst="rect">
            <a:avLst/>
          </a:prstGeom>
        </p:spPr>
        <p:txBody>
          <a:bodyPr anchor="b"/>
          <a:lstStyle>
            <a:lvl1pPr>
              <a:defRPr spc="-232" sz="11600"/>
            </a:lvl1pPr>
          </a:lstStyle>
          <a:p>
            <a:pPr/>
            <a:r>
              <a:t>عنوان العرض التقديمي</a:t>
            </a:r>
          </a:p>
        </p:txBody>
      </p:sp>
      <p:sp>
        <p:nvSpPr>
          <p:cNvPr id="13" name="مستوى النص الأول…"/>
          <p:cNvSpPr txBox="1"/>
          <p:nvPr>
            <p:ph type="body" sz="quarter" idx="21" hasCustomPrompt="1"/>
          </p:nvPr>
        </p:nvSpPr>
        <p:spPr>
          <a:xfrm>
            <a:off x="1201342" y="7223190"/>
            <a:ext cx="21971002" cy="1905002"/>
          </a:xfrm>
          <a:prstGeom prst="rect">
            <a:avLst/>
          </a:prstGeom>
        </p:spPr>
        <p:txBody>
          <a:bodyPr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 rtl="0">
              <a:defRPr/>
            </a:pPr>
            <a:r>
              <a:t>العنوان الفرعي للعرض التقديمي</a:t>
            </a:r>
          </a:p>
        </p:txBody>
      </p:sp>
      <p:sp>
        <p:nvSpPr>
          <p:cNvPr id="14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ب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مستوى النص الأول…"/>
          <p:cNvSpPr txBox="1"/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numCol="1" spcCol="38100"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Geeza Pro Regular"/>
                <a:ea typeface="Geeza Pro Regular"/>
                <a:cs typeface="Geeza Pro Regular"/>
                <a:sym typeface="Geeza Pro Regular"/>
              </a:defRPr>
            </a:lvl1pPr>
            <a:lvl2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Geeza Pro Regular"/>
                <a:ea typeface="Geeza Pro Regular"/>
                <a:cs typeface="Geeza Pro Regular"/>
                <a:sym typeface="Geeza Pro Regular"/>
              </a:defRPr>
            </a:lvl2pPr>
            <a:lvl3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Geeza Pro Regular"/>
                <a:ea typeface="Geeza Pro Regular"/>
                <a:cs typeface="Geeza Pro Regular"/>
                <a:sym typeface="Geeza Pro Regular"/>
              </a:defRPr>
            </a:lvl3pPr>
            <a:lvl4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Geeza Pro Regular"/>
                <a:ea typeface="Geeza Pro Regular"/>
                <a:cs typeface="Geeza Pro Regular"/>
                <a:sym typeface="Geeza Pro Regular"/>
              </a:defRPr>
            </a:lvl4pPr>
            <a:lvl5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Geeza Pro Regular"/>
                <a:ea typeface="Geeza Pro Regular"/>
                <a:cs typeface="Geeza Pro Regular"/>
                <a:sym typeface="Geeza Pro Regular"/>
              </a:defRPr>
            </a:lvl5pPr>
          </a:lstStyle>
          <a:p>
            <a:pPr/>
            <a:r>
              <a:t>بيان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9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معلومة كبي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مستوى النص الأول…"/>
          <p:cNvSpPr txBox="1"/>
          <p:nvPr>
            <p:ph type="body" idx="1" hasCustomPrompt="1"/>
          </p:nvPr>
        </p:nvSpPr>
        <p:spPr>
          <a:xfrm>
            <a:off x="1206500" y="1075926"/>
            <a:ext cx="21971000" cy="7241586"/>
          </a:xfrm>
          <a:prstGeom prst="rect">
            <a:avLst/>
          </a:prstGeom>
        </p:spPr>
        <p:txBody>
          <a:bodyPr numCol="1" spcCol="38100"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1pPr>
            <a:lvl2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2pPr>
            <a:lvl3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3pPr>
            <a:lvl4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4pPr>
            <a:lvl5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5pPr>
          </a:lstStyle>
          <a:p>
            <a:pPr/>
            <a:r>
              <a:t>‏١٠٠٪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07" name="معلومات الحقيقة"/>
          <p:cNvSpPr txBox="1"/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algn="ctr" defTabSz="775969">
              <a:lnSpc>
                <a:spcPct val="100000"/>
              </a:lnSpc>
              <a:spcBef>
                <a:spcPts val="0"/>
              </a:spcBef>
              <a:buSzTx/>
              <a:buNone/>
              <a:defRPr b="1" sz="5100"/>
            </a:lvl1pPr>
          </a:lstStyle>
          <a:p>
            <a:pPr rtl="0">
              <a:defRPr/>
            </a:pPr>
            <a:r>
              <a:t>معلومات الحقيقة</a:t>
            </a:r>
          </a:p>
        </p:txBody>
      </p:sp>
      <p:sp>
        <p:nvSpPr>
          <p:cNvPr id="10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قتبا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مستوى النص الأول…"/>
          <p:cNvSpPr txBox="1"/>
          <p:nvPr>
            <p:ph type="body" sz="quarter" idx="1" hasCustomPrompt="1"/>
          </p:nvPr>
        </p:nvSpPr>
        <p:spPr>
          <a:xfrm>
            <a:off x="2430024" y="10675453"/>
            <a:ext cx="20200054" cy="636980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800734">
              <a:lnSpc>
                <a:spcPct val="100000"/>
              </a:lnSpc>
              <a:spcBef>
                <a:spcPts val="0"/>
              </a:spcBef>
              <a:buSzTx/>
              <a:buNone/>
              <a:defRPr b="1" sz="3400"/>
            </a:lvl1pPr>
            <a:lvl2pPr marL="1041400" indent="-431800" defTabSz="800734">
              <a:lnSpc>
                <a:spcPct val="100000"/>
              </a:lnSpc>
              <a:spcBef>
                <a:spcPts val="0"/>
              </a:spcBef>
              <a:defRPr b="1" sz="3400"/>
            </a:lvl2pPr>
            <a:lvl3pPr marL="1651000" indent="-431800" defTabSz="800734">
              <a:lnSpc>
                <a:spcPct val="100000"/>
              </a:lnSpc>
              <a:spcBef>
                <a:spcPts val="0"/>
              </a:spcBef>
              <a:defRPr b="1" sz="3400"/>
            </a:lvl3pPr>
            <a:lvl4pPr marL="2260600" indent="-431800" defTabSz="800734">
              <a:lnSpc>
                <a:spcPct val="100000"/>
              </a:lnSpc>
              <a:spcBef>
                <a:spcPts val="0"/>
              </a:spcBef>
              <a:defRPr b="1" sz="3400"/>
            </a:lvl4pPr>
            <a:lvl5pPr marL="2870200" indent="-431800" defTabSz="800734">
              <a:lnSpc>
                <a:spcPct val="100000"/>
              </a:lnSpc>
              <a:spcBef>
                <a:spcPts val="0"/>
              </a:spcBef>
              <a:defRPr b="1" sz="3400"/>
            </a:lvl5pPr>
          </a:lstStyle>
          <a:p>
            <a:pPr/>
            <a:r>
              <a:t>السمة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6" name="مستوى النص الأول…"/>
          <p:cNvSpPr txBox="1"/>
          <p:nvPr>
            <p:ph type="body" sz="half" idx="21" hasCustomPrompt="1"/>
          </p:nvPr>
        </p:nvSpPr>
        <p:spPr>
          <a:xfrm>
            <a:off x="1753923" y="4939860"/>
            <a:ext cx="20876154" cy="3836281"/>
          </a:xfrm>
          <a:prstGeom prst="rect">
            <a:avLst/>
          </a:prstGeom>
        </p:spPr>
        <p:txBody>
          <a:bodyPr numCol="1" spcCol="38100"/>
          <a:lstStyle>
            <a:lvl1pPr marL="0" marR="638923" indent="169023">
              <a:spcBef>
                <a:spcPts val="0"/>
              </a:spcBef>
              <a:buSzTx/>
              <a:buNone/>
              <a:defRPr spc="-200" sz="8500">
                <a:latin typeface="Geeza Pro Regular"/>
                <a:ea typeface="Geeza Pro Regular"/>
                <a:cs typeface="Geeza Pro Regular"/>
                <a:sym typeface="Geeza Pro Regular"/>
              </a:defRPr>
            </a:lvl1pPr>
          </a:lstStyle>
          <a:p>
            <a:pPr rtl="0">
              <a:defRPr/>
            </a:pPr>
            <a:r>
              <a:t>"اقتباس مشهور"</a:t>
            </a:r>
          </a:p>
        </p:txBody>
      </p:sp>
      <p:sp>
        <p:nvSpPr>
          <p:cNvPr id="117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صورة - ٣ أعل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صورة"/>
          <p:cNvSpPr/>
          <p:nvPr>
            <p:ph type="pic" sz="quarter" idx="21"/>
          </p:nvPr>
        </p:nvSpPr>
        <p:spPr>
          <a:xfrm>
            <a:off x="15760700" y="1016000"/>
            <a:ext cx="7439099" cy="5949678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pPr/>
          </a:p>
        </p:txBody>
      </p:sp>
      <p:sp>
        <p:nvSpPr>
          <p:cNvPr id="125" name="صورة"/>
          <p:cNvSpPr/>
          <p:nvPr>
            <p:ph type="pic" sz="half" idx="22"/>
          </p:nvPr>
        </p:nvSpPr>
        <p:spPr>
          <a:xfrm>
            <a:off x="13500100" y="3978275"/>
            <a:ext cx="10439400" cy="12150181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pPr/>
          </a:p>
        </p:txBody>
      </p:sp>
      <p:sp>
        <p:nvSpPr>
          <p:cNvPr id="126" name="صورة"/>
          <p:cNvSpPr/>
          <p:nvPr>
            <p:ph type="pic" idx="23"/>
          </p:nvPr>
        </p:nvSpPr>
        <p:spPr>
          <a:xfrm>
            <a:off x="-139700" y="495300"/>
            <a:ext cx="16611600" cy="12458700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pPr/>
          </a:p>
        </p:txBody>
      </p:sp>
      <p:sp>
        <p:nvSpPr>
          <p:cNvPr id="127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صورة"/>
          <p:cNvSpPr/>
          <p:nvPr>
            <p:ph type="pic" idx="21"/>
          </p:nvPr>
        </p:nvSpPr>
        <p:spPr>
          <a:xfrm>
            <a:off x="-1333500" y="-5524500"/>
            <a:ext cx="27051000" cy="21640800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pPr/>
          </a:p>
        </p:txBody>
      </p:sp>
      <p:sp>
        <p:nvSpPr>
          <p:cNvPr id="13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666699290_02_crop_3159x1892.jpg"/>
          <p:cNvSpPr/>
          <p:nvPr>
            <p:ph type="pic" idx="21"/>
          </p:nvPr>
        </p:nvSpPr>
        <p:spPr>
          <a:xfrm>
            <a:off x="-1155700" y="-1295400"/>
            <a:ext cx="26746200" cy="16018933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pPr/>
          </a:p>
        </p:txBody>
      </p:sp>
      <p:sp>
        <p:nvSpPr>
          <p:cNvPr id="22" name="عنوان العرض التقديمي"/>
          <p:cNvSpPr txBox="1"/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spc="-232" sz="11600"/>
            </a:lvl1pPr>
          </a:lstStyle>
          <a:p>
            <a:pPr/>
            <a:r>
              <a:t>عنوان العرض التقديمي</a:t>
            </a:r>
          </a:p>
        </p:txBody>
      </p:sp>
      <p:sp>
        <p:nvSpPr>
          <p:cNvPr id="23" name="مستوى النص الأول…"/>
          <p:cNvSpPr txBox="1"/>
          <p:nvPr>
            <p:ph type="body" sz="quarter" idx="1" hasCustomPrompt="1"/>
          </p:nvPr>
        </p:nvSpPr>
        <p:spPr>
          <a:xfrm>
            <a:off x="1207690" y="1106137"/>
            <a:ext cx="21968621" cy="636980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759459">
              <a:lnSpc>
                <a:spcPct val="100000"/>
              </a:lnSpc>
              <a:spcBef>
                <a:spcPts val="0"/>
              </a:spcBef>
              <a:buSzTx/>
              <a:buNone/>
              <a:defRPr b="1" sz="3300"/>
            </a:lvl1pPr>
            <a:lvl2pPr marL="1028700" indent="-419100" defTabSz="759459">
              <a:lnSpc>
                <a:spcPct val="100000"/>
              </a:lnSpc>
              <a:spcBef>
                <a:spcPts val="0"/>
              </a:spcBef>
              <a:defRPr b="1" sz="3300"/>
            </a:lvl2pPr>
            <a:lvl3pPr marL="1638300" indent="-419100" defTabSz="759459">
              <a:lnSpc>
                <a:spcPct val="100000"/>
              </a:lnSpc>
              <a:spcBef>
                <a:spcPts val="0"/>
              </a:spcBef>
              <a:defRPr b="1" sz="3300"/>
            </a:lvl3pPr>
            <a:lvl4pPr marL="2247900" indent="-419100" defTabSz="759459">
              <a:lnSpc>
                <a:spcPct val="100000"/>
              </a:lnSpc>
              <a:spcBef>
                <a:spcPts val="0"/>
              </a:spcBef>
              <a:defRPr b="1" sz="3300"/>
            </a:lvl4pPr>
            <a:lvl5pPr marL="2857500" indent="-419100" defTabSz="759459">
              <a:lnSpc>
                <a:spcPct val="100000"/>
              </a:lnSpc>
              <a:spcBef>
                <a:spcPts val="0"/>
              </a:spcBef>
              <a:defRPr b="1" sz="3300"/>
            </a:lvl5pPr>
          </a:lstStyle>
          <a:p>
            <a:pPr/>
            <a:r>
              <a:t>المؤلف والتاريخ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4" name="مستوى النص الأول…"/>
          <p:cNvSpPr txBox="1"/>
          <p:nvPr>
            <p:ph type="body" sz="quarter" idx="22" hasCustomPrompt="1"/>
          </p:nvPr>
        </p:nvSpPr>
        <p:spPr>
          <a:xfrm>
            <a:off x="1206500" y="11609909"/>
            <a:ext cx="21971000" cy="1116953"/>
          </a:xfrm>
          <a:prstGeom prst="rect">
            <a:avLst/>
          </a:prstGeom>
        </p:spPr>
        <p:txBody>
          <a:bodyPr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 rtl="0">
              <a:defRPr/>
            </a:pPr>
            <a:r>
              <a:t>العنوان الفرعي للعرض التقديمي</a:t>
            </a:r>
          </a:p>
        </p:txBody>
      </p:sp>
      <p:sp>
        <p:nvSpPr>
          <p:cNvPr id="2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بديل العنوان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910457886_1434x1669.jpg"/>
          <p:cNvSpPr/>
          <p:nvPr>
            <p:ph type="pic" idx="21"/>
          </p:nvPr>
        </p:nvSpPr>
        <p:spPr>
          <a:xfrm>
            <a:off x="10972800" y="-203200"/>
            <a:ext cx="12144837" cy="14135100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pPr/>
          </a:p>
        </p:txBody>
      </p:sp>
      <p:sp>
        <p:nvSpPr>
          <p:cNvPr id="33" name="عنوان الشريحة"/>
          <p:cNvSpPr txBox="1"/>
          <p:nvPr>
            <p:ph type="title" hasCustomPrompt="1"/>
          </p:nvPr>
        </p:nvSpPr>
        <p:spPr>
          <a:xfrm>
            <a:off x="1206500" y="1270000"/>
            <a:ext cx="9779000" cy="5882274"/>
          </a:xfrm>
          <a:prstGeom prst="rect">
            <a:avLst/>
          </a:prstGeom>
        </p:spPr>
        <p:txBody>
          <a:bodyPr anchor="b"/>
          <a:lstStyle/>
          <a:p>
            <a:pPr/>
            <a:r>
              <a:t>عنوان الشريحة</a:t>
            </a:r>
          </a:p>
        </p:txBody>
      </p:sp>
      <p:sp>
        <p:nvSpPr>
          <p:cNvPr id="34" name="مستوى النص الأول…"/>
          <p:cNvSpPr txBox="1"/>
          <p:nvPr>
            <p:ph type="body" sz="quarter" idx="1" hasCustomPrompt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</p:spPr>
        <p:txBody>
          <a:bodyPr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العنوان الفرعي للشريحة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5" name="رقم الشريحة"/>
          <p:cNvSpPr txBox="1"/>
          <p:nvPr>
            <p:ph type="sldNum" sz="quarter" idx="2"/>
          </p:nvPr>
        </p:nvSpPr>
        <p:spPr>
          <a:xfrm>
            <a:off x="12008514" y="13084436"/>
            <a:ext cx="354475" cy="375397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والتعداد ال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عنوان الشريحة"/>
          <p:cNvSpPr txBox="1"/>
          <p:nvPr>
            <p:ph type="title" hasCustomPrompt="1"/>
          </p:nvPr>
        </p:nvSpPr>
        <p:spPr>
          <a:xfrm>
            <a:off x="1206500" y="1079500"/>
            <a:ext cx="21971000" cy="1433164"/>
          </a:xfrm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43" name="مستوى النص الأول…"/>
          <p:cNvSpPr txBox="1"/>
          <p:nvPr>
            <p:ph type="body" sz="quarter" idx="1" hasCustomPrompt="1"/>
          </p:nvPr>
        </p:nvSpPr>
        <p:spPr>
          <a:xfrm>
            <a:off x="1206500" y="2372961"/>
            <a:ext cx="21971000" cy="934781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775969">
              <a:lnSpc>
                <a:spcPct val="100000"/>
              </a:lnSpc>
              <a:spcBef>
                <a:spcPts val="0"/>
              </a:spcBef>
              <a:buSzTx/>
              <a:buNone/>
              <a:defRPr b="1" sz="5100"/>
            </a:lvl1pPr>
            <a:lvl2pPr marL="1257300" indent="-647700" defTabSz="775969">
              <a:lnSpc>
                <a:spcPct val="100000"/>
              </a:lnSpc>
              <a:spcBef>
                <a:spcPts val="0"/>
              </a:spcBef>
              <a:defRPr b="1" sz="5100"/>
            </a:lvl2pPr>
            <a:lvl3pPr marL="1866900" indent="-647700" defTabSz="775969">
              <a:lnSpc>
                <a:spcPct val="100000"/>
              </a:lnSpc>
              <a:spcBef>
                <a:spcPts val="0"/>
              </a:spcBef>
              <a:defRPr b="1" sz="5100"/>
            </a:lvl3pPr>
            <a:lvl4pPr marL="2476500" indent="-647700" defTabSz="775969">
              <a:lnSpc>
                <a:spcPct val="100000"/>
              </a:lnSpc>
              <a:spcBef>
                <a:spcPts val="0"/>
              </a:spcBef>
              <a:defRPr b="1" sz="5100"/>
            </a:lvl4pPr>
            <a:lvl5pPr marL="3086100" indent="-647700" defTabSz="775969">
              <a:lnSpc>
                <a:spcPct val="100000"/>
              </a:lnSpc>
              <a:spcBef>
                <a:spcPts val="0"/>
              </a:spcBef>
              <a:defRPr b="1" sz="5100"/>
            </a:lvl5pPr>
          </a:lstStyle>
          <a:p>
            <a:pPr/>
            <a:r>
              <a:t>العنوان الفرعي للشريحة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4" name="مستوى النص الأول…"/>
          <p:cNvSpPr txBox="1"/>
          <p:nvPr>
            <p:ph type="body" idx="21" hasCustomPrompt="1"/>
          </p:nvPr>
        </p:nvSpPr>
        <p:spPr>
          <a:prstGeom prst="rect">
            <a:avLst/>
          </a:prstGeom>
        </p:spPr>
        <p:txBody>
          <a:bodyPr numCol="1" spcCol="38100"/>
          <a:lstStyle/>
          <a:p>
            <a:pPr rtl="0">
              <a:defRPr/>
            </a:pPr>
            <a:r>
              <a:t>نص التعداد النقطي في الشريحة</a:t>
            </a:r>
          </a:p>
        </p:txBody>
      </p:sp>
      <p:sp>
        <p:nvSpPr>
          <p:cNvPr id="4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تعداد 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مستوى النص الأول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3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، التعداد النقطي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مستوى النص الأول…"/>
          <p:cNvSpPr txBox="1"/>
          <p:nvPr>
            <p:ph type="body" sz="quarter" idx="1" hasCustomPrompt="1"/>
          </p:nvPr>
        </p:nvSpPr>
        <p:spPr>
          <a:xfrm>
            <a:off x="1206500" y="2372961"/>
            <a:ext cx="9779000" cy="934781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775969">
              <a:lnSpc>
                <a:spcPct val="100000"/>
              </a:lnSpc>
              <a:spcBef>
                <a:spcPts val="0"/>
              </a:spcBef>
              <a:buSzTx/>
              <a:buNone/>
              <a:defRPr b="1" sz="5100"/>
            </a:lvl1pPr>
            <a:lvl2pPr marL="1257300" indent="-647700" defTabSz="775969">
              <a:lnSpc>
                <a:spcPct val="100000"/>
              </a:lnSpc>
              <a:spcBef>
                <a:spcPts val="0"/>
              </a:spcBef>
              <a:defRPr b="1" sz="5100"/>
            </a:lvl2pPr>
            <a:lvl3pPr marL="1866900" indent="-647700" defTabSz="775969">
              <a:lnSpc>
                <a:spcPct val="100000"/>
              </a:lnSpc>
              <a:spcBef>
                <a:spcPts val="0"/>
              </a:spcBef>
              <a:defRPr b="1" sz="5100"/>
            </a:lvl3pPr>
            <a:lvl4pPr marL="2476500" indent="-647700" defTabSz="775969">
              <a:lnSpc>
                <a:spcPct val="100000"/>
              </a:lnSpc>
              <a:spcBef>
                <a:spcPts val="0"/>
              </a:spcBef>
              <a:defRPr b="1" sz="5100"/>
            </a:lvl4pPr>
            <a:lvl5pPr marL="3086100" indent="-647700" defTabSz="775969">
              <a:lnSpc>
                <a:spcPct val="100000"/>
              </a:lnSpc>
              <a:spcBef>
                <a:spcPts val="0"/>
              </a:spcBef>
              <a:defRPr b="1" sz="5100"/>
            </a:lvl5pPr>
          </a:lstStyle>
          <a:p>
            <a:pPr/>
            <a:r>
              <a:t>العنوان الفرعي للشريحة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1" name="مستوى النص الأول…"/>
          <p:cNvSpPr txBox="1"/>
          <p:nvPr>
            <p:ph type="body" sz="half" idx="21" hasCustomPrompt="1"/>
          </p:nvPr>
        </p:nvSpPr>
        <p:spPr>
          <a:xfrm>
            <a:off x="1206500" y="4248503"/>
            <a:ext cx="9779000" cy="8256631"/>
          </a:xfrm>
          <a:prstGeom prst="rect">
            <a:avLst/>
          </a:prstGeom>
        </p:spPr>
        <p:txBody>
          <a:bodyPr numCol="1" spcCol="38100"/>
          <a:lstStyle/>
          <a:p>
            <a:pPr rtl="0">
              <a:defRPr/>
            </a:pPr>
            <a:r>
              <a:t>نص التعداد النقطي في الشريحة</a:t>
            </a:r>
          </a:p>
        </p:txBody>
      </p:sp>
      <p:sp>
        <p:nvSpPr>
          <p:cNvPr id="62" name="660384004_1290x1720.jpg"/>
          <p:cNvSpPr/>
          <p:nvPr>
            <p:ph type="pic" idx="22"/>
          </p:nvPr>
        </p:nvSpPr>
        <p:spPr>
          <a:xfrm>
            <a:off x="12192000" y="-407266"/>
            <a:ext cx="10916874" cy="14555833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pPr/>
          </a:p>
        </p:txBody>
      </p:sp>
      <p:sp>
        <p:nvSpPr>
          <p:cNvPr id="63" name="عنوان الشريحة"/>
          <p:cNvSpPr txBox="1"/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64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ق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عنوان القسم"/>
          <p:cNvSpPr txBox="1"/>
          <p:nvPr>
            <p:ph type="title" hasCustomPrompt="1"/>
          </p:nvPr>
        </p:nvSpPr>
        <p:spPr>
          <a:xfrm>
            <a:off x="1206496" y="4533900"/>
            <a:ext cx="21971005" cy="4648200"/>
          </a:xfrm>
          <a:prstGeom prst="rect">
            <a:avLst/>
          </a:prstGeom>
        </p:spPr>
        <p:txBody>
          <a:bodyPr anchor="ctr"/>
          <a:lstStyle>
            <a:lvl1pPr>
              <a:defRPr b="0" spc="-232" sz="11600">
                <a:latin typeface="Geeza Pro Regular"/>
                <a:ea typeface="Geeza Pro Regular"/>
                <a:cs typeface="Geeza Pro Regular"/>
                <a:sym typeface="Geeza Pro Regular"/>
              </a:defRPr>
            </a:lvl1pPr>
          </a:lstStyle>
          <a:p>
            <a:pPr/>
            <a:r>
              <a:t>عنوان القسم</a:t>
            </a:r>
          </a:p>
        </p:txBody>
      </p:sp>
      <p:sp>
        <p:nvSpPr>
          <p:cNvPr id="72" name="رقم الشريحة"/>
          <p:cNvSpPr txBox="1"/>
          <p:nvPr>
            <p:ph type="sldNum" sz="quarter" idx="2"/>
          </p:nvPr>
        </p:nvSpPr>
        <p:spPr>
          <a:xfrm>
            <a:off x="12008514" y="13084436"/>
            <a:ext cx="354475" cy="375397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عنوان الشريحة"/>
          <p:cNvSpPr txBox="1"/>
          <p:nvPr>
            <p:ph type="title" hasCustomPrompt="1"/>
          </p:nvPr>
        </p:nvSpPr>
        <p:spPr>
          <a:xfrm>
            <a:off x="1206500" y="1079500"/>
            <a:ext cx="21971000" cy="1434950"/>
          </a:xfrm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80" name="مستوى النص الأول…"/>
          <p:cNvSpPr txBox="1"/>
          <p:nvPr>
            <p:ph type="body" sz="quarter" idx="1" hasCustomPrompt="1"/>
          </p:nvPr>
        </p:nvSpPr>
        <p:spPr>
          <a:xfrm>
            <a:off x="1206500" y="2372961"/>
            <a:ext cx="21971000" cy="934781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775969">
              <a:lnSpc>
                <a:spcPct val="100000"/>
              </a:lnSpc>
              <a:spcBef>
                <a:spcPts val="0"/>
              </a:spcBef>
              <a:buSzTx/>
              <a:buNone/>
              <a:defRPr b="1" sz="5100"/>
            </a:lvl1pPr>
            <a:lvl2pPr marL="1257300" indent="-647700" defTabSz="775969">
              <a:lnSpc>
                <a:spcPct val="100000"/>
              </a:lnSpc>
              <a:spcBef>
                <a:spcPts val="0"/>
              </a:spcBef>
              <a:defRPr b="1" sz="5100"/>
            </a:lvl2pPr>
            <a:lvl3pPr marL="1866900" indent="-647700" defTabSz="775969">
              <a:lnSpc>
                <a:spcPct val="100000"/>
              </a:lnSpc>
              <a:spcBef>
                <a:spcPts val="0"/>
              </a:spcBef>
              <a:defRPr b="1" sz="5100"/>
            </a:lvl3pPr>
            <a:lvl4pPr marL="2476500" indent="-647700" defTabSz="775969">
              <a:lnSpc>
                <a:spcPct val="100000"/>
              </a:lnSpc>
              <a:spcBef>
                <a:spcPts val="0"/>
              </a:spcBef>
              <a:defRPr b="1" sz="5100"/>
            </a:lvl4pPr>
            <a:lvl5pPr marL="3086100" indent="-647700" defTabSz="775969">
              <a:lnSpc>
                <a:spcPct val="100000"/>
              </a:lnSpc>
              <a:spcBef>
                <a:spcPts val="0"/>
              </a:spcBef>
              <a:defRPr b="1" sz="5100"/>
            </a:lvl5pPr>
          </a:lstStyle>
          <a:p>
            <a:pPr/>
            <a:r>
              <a:t>العنوان الفرعي للشريحة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81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أجند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عنوان الأجندة"/>
          <p:cNvSpPr txBox="1"/>
          <p:nvPr>
            <p:ph type="title" hasCustomPrompt="1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</p:spPr>
        <p:txBody>
          <a:bodyPr/>
          <a:lstStyle/>
          <a:p>
            <a:pPr/>
            <a:r>
              <a:t>عنوان الأجندة</a:t>
            </a:r>
          </a:p>
        </p:txBody>
      </p:sp>
      <p:sp>
        <p:nvSpPr>
          <p:cNvPr id="89" name="مستوى النص الأول…"/>
          <p:cNvSpPr txBox="1"/>
          <p:nvPr>
            <p:ph type="body" sz="quarter" idx="1" hasCustomPrompt="1"/>
          </p:nvPr>
        </p:nvSpPr>
        <p:spPr>
          <a:xfrm>
            <a:off x="1206500" y="2372961"/>
            <a:ext cx="21971000" cy="934781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775969">
              <a:lnSpc>
                <a:spcPct val="100000"/>
              </a:lnSpc>
              <a:spcBef>
                <a:spcPts val="0"/>
              </a:spcBef>
              <a:buSzTx/>
              <a:buNone/>
              <a:defRPr b="1" sz="5100"/>
            </a:lvl1pPr>
            <a:lvl2pPr marL="1257300" indent="-647700" defTabSz="775969">
              <a:lnSpc>
                <a:spcPct val="100000"/>
              </a:lnSpc>
              <a:spcBef>
                <a:spcPts val="0"/>
              </a:spcBef>
              <a:defRPr b="1" sz="5100"/>
            </a:lvl2pPr>
            <a:lvl3pPr marL="1866900" indent="-647700" defTabSz="775969">
              <a:lnSpc>
                <a:spcPct val="100000"/>
              </a:lnSpc>
              <a:spcBef>
                <a:spcPts val="0"/>
              </a:spcBef>
              <a:defRPr b="1" sz="5100"/>
            </a:lvl3pPr>
            <a:lvl4pPr marL="2476500" indent="-647700" defTabSz="775969">
              <a:lnSpc>
                <a:spcPct val="100000"/>
              </a:lnSpc>
              <a:spcBef>
                <a:spcPts val="0"/>
              </a:spcBef>
              <a:defRPr b="1" sz="5100"/>
            </a:lvl4pPr>
            <a:lvl5pPr marL="3086100" indent="-647700" defTabSz="775969">
              <a:lnSpc>
                <a:spcPct val="100000"/>
              </a:lnSpc>
              <a:spcBef>
                <a:spcPts val="0"/>
              </a:spcBef>
              <a:defRPr b="1" sz="5100"/>
            </a:lvl5pPr>
          </a:lstStyle>
          <a:p>
            <a:pPr/>
            <a:r>
              <a:t>العنوان الفرعي في الأجندة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0" name="مستوى النص الأول…"/>
          <p:cNvSpPr txBox="1"/>
          <p:nvPr>
            <p:ph type="body" idx="21" hasCustomPrompt="1"/>
          </p:nvPr>
        </p:nvSpPr>
        <p:spPr>
          <a:prstGeom prst="rect">
            <a:avLst/>
          </a:prstGeom>
        </p:spPr>
        <p:txBody>
          <a:bodyPr numCol="1" spcCol="38100"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99" sz="5500"/>
            </a:lvl1pPr>
          </a:lstStyle>
          <a:p>
            <a:pPr rtl="0">
              <a:defRPr/>
            </a:pPr>
            <a:r>
              <a:t>موضوعات الأجندة</a:t>
            </a:r>
          </a:p>
        </p:txBody>
      </p:sp>
      <p:sp>
        <p:nvSpPr>
          <p:cNvPr id="91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وى النص الأول…"/>
          <p:cNvSpPr txBox="1"/>
          <p:nvPr>
            <p:ph type="body" idx="1" hasCustomPrompt="1"/>
          </p:nvPr>
        </p:nvSpPr>
        <p:spPr>
          <a:xfrm>
            <a:off x="1206500" y="4248503"/>
            <a:ext cx="21971000" cy="82560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numCol="2" spcCol="1098550">
            <a:normAutofit fontScale="100000" lnSpcReduction="0"/>
          </a:bodyPr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" name="نص العنوان"/>
          <p:cNvSpPr txBox="1"/>
          <p:nvPr>
            <p:ph type="title"/>
          </p:nvPr>
        </p:nvSpPr>
        <p:spPr>
          <a:xfrm>
            <a:off x="3653366" y="2743200"/>
            <a:ext cx="19507201" cy="15053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نص العنوان</a:t>
            </a:r>
          </a:p>
        </p:txBody>
      </p:sp>
      <p:sp>
        <p:nvSpPr>
          <p:cNvPr id="4" name="رقم الشريحة"/>
          <p:cNvSpPr txBox="1"/>
          <p:nvPr>
            <p:ph type="sldNum" sz="quarter" idx="2"/>
          </p:nvPr>
        </p:nvSpPr>
        <p:spPr>
          <a:xfrm>
            <a:off x="12008514" y="13080202"/>
            <a:ext cx="354475" cy="375397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defRPr sz="18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transition xmlns:p14="http://schemas.microsoft.com/office/powerpoint/2010/main" spd="med" advClick="1"/>
  <p:txStyles>
    <p:titleStyle>
      <a:lvl1pPr marL="0" marR="0" indent="0" algn="r" defTabSz="2438337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0" algn="r" defTabSz="2438337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0" algn="r" defTabSz="2438337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0" algn="r" defTabSz="2438337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0" algn="r" defTabSz="2438337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0" algn="r" defTabSz="2438337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0" algn="r" defTabSz="2438337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0" algn="r" defTabSz="2438337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0" algn="r" defTabSz="2438337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609600" marR="0" indent="-609600" algn="r" defTabSz="2438337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1219200" marR="0" indent="-609600" algn="r" defTabSz="2438337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828800" marR="0" indent="-609600" algn="r" defTabSz="2438337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2438400" marR="0" indent="-609600" algn="r" defTabSz="2438337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3048000" marR="0" indent="-609600" algn="r" defTabSz="2438337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3657600" marR="0" indent="-609600" algn="r" defTabSz="2438337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4267200" marR="0" indent="-609600" algn="r" defTabSz="2438337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4876800" marR="0" indent="-609600" algn="r" defTabSz="2438337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5486400" marR="0" indent="-609600" algn="r" defTabSz="2438337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.jpe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5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6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7.pn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8.pn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1.gif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9.png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10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10.png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gif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11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video" Target="../media/media1.mp4"/><Relationship Id="rId4" Type="http://schemas.microsoft.com/office/2007/relationships/media" Target="../media/media1.mp4"/><Relationship Id="rId5" Type="http://schemas.openxmlformats.org/officeDocument/2006/relationships/image" Target="../media/image3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1.gif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4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1.gif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fca51a38-f0c9-49e6-a0b9-da3e713dab3a.jpeg" descr="fca51a38-f0c9-49e6-a0b9-da3e713dab3a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936361" y="379053"/>
            <a:ext cx="18511278" cy="1295789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مستطيل"/>
          <p:cNvSpPr/>
          <p:nvPr/>
        </p:nvSpPr>
        <p:spPr>
          <a:xfrm>
            <a:off x="260001" y="4932819"/>
            <a:ext cx="23863998" cy="6418017"/>
          </a:xfrm>
          <a:prstGeom prst="rect">
            <a:avLst/>
          </a:prstGeom>
          <a:solidFill>
            <a:srgbClr val="DDD5CB"/>
          </a:solidFill>
          <a:ln w="508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 rtl="0"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sp>
        <p:nvSpPr>
          <p:cNvPr id="228" name="محمد  ﷺ عاش يتيماً فقد مات والده وهو في عمر الثالثة ،واختار جده السيدة ثويبة لتكون مرضعته،  ثم بعدها ماتت أمه خديجة وهو في عمر السادسة ، وانتقلت رعايته إلى جده هاشم بن عبد مناف ."/>
          <p:cNvSpPr txBox="1"/>
          <p:nvPr/>
        </p:nvSpPr>
        <p:spPr>
          <a:xfrm>
            <a:off x="825281" y="4456233"/>
            <a:ext cx="22733436" cy="76318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825500">
              <a:defRPr sz="8900">
                <a:solidFill>
                  <a:srgbClr val="000000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 rtl="0">
              <a:defRPr/>
            </a:pPr>
            <a:r>
              <a:t>محمد  ﷺ عاش يتيماً فقد مات والده وهو في عمر الثالثة ،واختار جده السيدة ثويبة لتكون مرضعته،  ثم بعدها ماتت أمه خديجة وهو في عمر السادسة ، وانتقلت رعايته إلى جده هاشم بن عبد مناف .</a:t>
            </a:r>
          </a:p>
        </p:txBody>
      </p:sp>
      <p:sp>
        <p:nvSpPr>
          <p:cNvPr id="229" name="كم معلومة خاطئة وردت في الفقرة التالية :"/>
          <p:cNvSpPr txBox="1"/>
          <p:nvPr/>
        </p:nvSpPr>
        <p:spPr>
          <a:xfrm>
            <a:off x="-510021" y="1103302"/>
            <a:ext cx="19362520" cy="12441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825500">
              <a:defRPr sz="6900">
                <a:solidFill>
                  <a:srgbClr val="000000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 rtl="0">
              <a:defRPr/>
            </a:pPr>
            <a:r>
              <a:t>كم معلومة خاطئة وردت في الفقرة التالية :</a:t>
            </a:r>
          </a:p>
        </p:txBody>
      </p:sp>
      <p:sp>
        <p:nvSpPr>
          <p:cNvPr id="230" name="مستطيل"/>
          <p:cNvSpPr/>
          <p:nvPr/>
        </p:nvSpPr>
        <p:spPr>
          <a:xfrm>
            <a:off x="627577" y="5704232"/>
            <a:ext cx="6976100" cy="1153769"/>
          </a:xfrm>
          <a:prstGeom prst="rect">
            <a:avLst/>
          </a:prstGeom>
          <a:ln w="127000">
            <a:solidFill>
              <a:srgbClr val="B51A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 rtl="0"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sp>
        <p:nvSpPr>
          <p:cNvPr id="231" name="مستطيل"/>
          <p:cNvSpPr/>
          <p:nvPr/>
        </p:nvSpPr>
        <p:spPr>
          <a:xfrm>
            <a:off x="7446671" y="9735098"/>
            <a:ext cx="11077249" cy="1615738"/>
          </a:xfrm>
          <a:prstGeom prst="rect">
            <a:avLst/>
          </a:prstGeom>
          <a:ln w="127000">
            <a:solidFill>
              <a:srgbClr val="B51A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 rtl="0"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grpSp>
        <p:nvGrpSpPr>
          <p:cNvPr id="234" name="تمرين"/>
          <p:cNvGrpSpPr/>
          <p:nvPr/>
        </p:nvGrpSpPr>
        <p:grpSpPr>
          <a:xfrm>
            <a:off x="19396498" y="682320"/>
            <a:ext cx="4537293" cy="1908879"/>
            <a:chOff x="0" y="0"/>
            <a:chExt cx="4537292" cy="1908877"/>
          </a:xfrm>
        </p:grpSpPr>
        <p:sp>
          <p:nvSpPr>
            <p:cNvPr id="232" name="مستطيل"/>
            <p:cNvSpPr/>
            <p:nvPr/>
          </p:nvSpPr>
          <p:spPr>
            <a:xfrm>
              <a:off x="-1" y="-1"/>
              <a:ext cx="4537294" cy="1908879"/>
            </a:xfrm>
            <a:prstGeom prst="rect">
              <a:avLst/>
            </a:prstGeom>
            <a:solidFill>
              <a:srgbClr val="BDBBB9"/>
            </a:solidFill>
            <a:ln w="3175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 rtl="0">
                <a:defRPr sz="8400">
                  <a:solidFill>
                    <a:srgbClr val="000000"/>
                  </a:solidFill>
                  <a:latin typeface="Geeza Pro Bold"/>
                  <a:ea typeface="Geeza Pro Bold"/>
                  <a:cs typeface="Geeza Pro Bold"/>
                  <a:sym typeface="Geeza Pro Bold"/>
                </a:defRPr>
              </a:pPr>
            </a:p>
          </p:txBody>
        </p:sp>
        <p:sp>
          <p:nvSpPr>
            <p:cNvPr id="233" name="تمرين"/>
            <p:cNvSpPr txBox="1"/>
            <p:nvPr/>
          </p:nvSpPr>
          <p:spPr>
            <a:xfrm>
              <a:off x="158749" y="252080"/>
              <a:ext cx="4219794" cy="140471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defTabSz="825500">
                <a:defRPr sz="8400">
                  <a:solidFill>
                    <a:srgbClr val="000000"/>
                  </a:solidFill>
                  <a:latin typeface="Geeza Pro Bold"/>
                  <a:ea typeface="Geeza Pro Bold"/>
                  <a:cs typeface="Geeza Pro Bold"/>
                  <a:sym typeface="Geeza Pro Bold"/>
                </a:defRPr>
              </a:lvl1pPr>
            </a:lstStyle>
            <a:p>
              <a:pPr rtl="0">
                <a:defRPr/>
              </a:pPr>
              <a:r>
                <a:t>تمرين</a:t>
              </a:r>
            </a:p>
          </p:txBody>
        </p:sp>
      </p:grpSp>
      <p:sp>
        <p:nvSpPr>
          <p:cNvPr id="235" name="مستطيل"/>
          <p:cNvSpPr/>
          <p:nvPr/>
        </p:nvSpPr>
        <p:spPr>
          <a:xfrm flipV="1" rot="10800000">
            <a:off x="17762610" y="8432857"/>
            <a:ext cx="5796106" cy="1027838"/>
          </a:xfrm>
          <a:prstGeom prst="rect">
            <a:avLst/>
          </a:prstGeom>
          <a:ln w="127000">
            <a:solidFill>
              <a:srgbClr val="B51A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 rtl="0"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sp>
        <p:nvSpPr>
          <p:cNvPr id="236" name="مستطيل"/>
          <p:cNvSpPr/>
          <p:nvPr/>
        </p:nvSpPr>
        <p:spPr>
          <a:xfrm>
            <a:off x="13062576" y="6988060"/>
            <a:ext cx="5452246" cy="1153769"/>
          </a:xfrm>
          <a:prstGeom prst="rect">
            <a:avLst/>
          </a:prstGeom>
          <a:ln w="127000">
            <a:solidFill>
              <a:srgbClr val="B51A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 rtl="0"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20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2" dur="2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ID="10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7" dur="20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ID="10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2" dur="20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36" grpId="2"/>
      <p:bldP build="whole" bldLvl="1" animBg="1" rev="0" advAuto="0" spid="231" grpId="4"/>
      <p:bldP build="whole" bldLvl="1" animBg="1" rev="0" advAuto="0" spid="230" grpId="1"/>
      <p:bldP build="whole" bldLvl="1" animBg="1" rev="0" advAuto="0" spid="235" grpId="3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مستطيل"/>
          <p:cNvSpPr/>
          <p:nvPr/>
        </p:nvSpPr>
        <p:spPr>
          <a:xfrm>
            <a:off x="3638074" y="5530781"/>
            <a:ext cx="20842704" cy="2654438"/>
          </a:xfrm>
          <a:prstGeom prst="rect">
            <a:avLst/>
          </a:prstGeom>
          <a:solidFill>
            <a:srgbClr val="DDD5CB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 rtl="0"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sp>
        <p:nvSpPr>
          <p:cNvPr id="239" name="مستطيل"/>
          <p:cNvSpPr/>
          <p:nvPr/>
        </p:nvSpPr>
        <p:spPr>
          <a:xfrm>
            <a:off x="3685716" y="5497650"/>
            <a:ext cx="21289165" cy="2958351"/>
          </a:xfrm>
          <a:prstGeom prst="rect">
            <a:avLst/>
          </a:prstGeom>
          <a:solidFill>
            <a:srgbClr val="DDD5CB"/>
          </a:solidFill>
          <a:ln w="508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 rtl="0"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grpSp>
        <p:nvGrpSpPr>
          <p:cNvPr id="242" name="محمدﷺ في رعاية عمه أبو طالب"/>
          <p:cNvGrpSpPr/>
          <p:nvPr/>
        </p:nvGrpSpPr>
        <p:grpSpPr>
          <a:xfrm>
            <a:off x="2287864" y="522270"/>
            <a:ext cx="20431344" cy="2949338"/>
            <a:chOff x="0" y="0"/>
            <a:chExt cx="20431343" cy="2949337"/>
          </a:xfrm>
        </p:grpSpPr>
        <p:sp>
          <p:nvSpPr>
            <p:cNvPr id="240" name="مستطيل مستدير الزوايا"/>
            <p:cNvSpPr/>
            <p:nvPr/>
          </p:nvSpPr>
          <p:spPr>
            <a:xfrm>
              <a:off x="0" y="0"/>
              <a:ext cx="20431344" cy="2949338"/>
            </a:xfrm>
            <a:prstGeom prst="roundRect">
              <a:avLst>
                <a:gd name="adj" fmla="val 50000"/>
              </a:avLst>
            </a:prstGeom>
            <a:solidFill>
              <a:srgbClr val="C4BDB9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 rtl="0">
                <a:defRPr sz="9200">
                  <a:solidFill>
                    <a:srgbClr val="000000"/>
                  </a:solidFill>
                  <a:latin typeface="Geeza Pro Bold"/>
                  <a:ea typeface="Geeza Pro Bold"/>
                  <a:cs typeface="Geeza Pro Bold"/>
                  <a:sym typeface="Geeza Pro Bold"/>
                </a:defRPr>
              </a:pPr>
            </a:p>
          </p:txBody>
        </p:sp>
        <p:sp>
          <p:nvSpPr>
            <p:cNvPr id="241" name="محمدﷺ في رعاية عمه أبو طالب"/>
            <p:cNvSpPr txBox="1"/>
            <p:nvPr/>
          </p:nvSpPr>
          <p:spPr>
            <a:xfrm>
              <a:off x="431915" y="715700"/>
              <a:ext cx="19567514" cy="15179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defTabSz="825500">
                <a:defRPr sz="9200">
                  <a:solidFill>
                    <a:srgbClr val="000000"/>
                  </a:solidFill>
                  <a:latin typeface="Geeza Pro Bold"/>
                  <a:ea typeface="Geeza Pro Bold"/>
                  <a:cs typeface="Geeza Pro Bold"/>
                  <a:sym typeface="Geeza Pro Bold"/>
                </a:defRPr>
              </a:lvl1pPr>
            </a:lstStyle>
            <a:p>
              <a:pPr rtl="0">
                <a:defRPr/>
              </a:pPr>
              <a:r>
                <a:t>محمدﷺ في رعاية عمه أبو طالب</a:t>
              </a:r>
            </a:p>
          </p:txBody>
        </p:sp>
      </p:grpSp>
      <p:sp>
        <p:nvSpPr>
          <p:cNvPr id="243" name="اختار عبدالمطلب ابنه أبا طالب لرعاية محمد  ﷺ لانه الشقيق الوحيد لوالده عبدالله ."/>
          <p:cNvSpPr txBox="1"/>
          <p:nvPr/>
        </p:nvSpPr>
        <p:spPr>
          <a:xfrm>
            <a:off x="5483664" y="5552713"/>
            <a:ext cx="18908336" cy="26105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825500" rtl="0">
              <a:defRPr sz="7700">
                <a:solidFill>
                  <a:srgbClr val="000000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pPr>
            <a:r>
              <a:t>اختار عبدالمطلب ابنه </a:t>
            </a:r>
            <a:r>
              <a:rPr>
                <a:solidFill>
                  <a:srgbClr val="831100"/>
                </a:solidFill>
              </a:rPr>
              <a:t>أبا طالب </a:t>
            </a:r>
            <a:r>
              <a:t>لرعاية محمد  ﷺ لانه الشقيق الوحيد لوالده </a:t>
            </a:r>
            <a:r>
              <a:rPr>
                <a:solidFill>
                  <a:srgbClr val="4E7A27"/>
                </a:solidFill>
              </a:rPr>
              <a:t>عبدالله</a:t>
            </a:r>
            <a:r>
              <a:t> .</a:t>
            </a:r>
          </a:p>
        </p:txBody>
      </p:sp>
      <p:pic>
        <p:nvPicPr>
          <p:cNvPr id="244" name="IMG_1919.png" descr="IMG_1919.png"/>
          <p:cNvPicPr>
            <a:picLocks noChangeAspect="1"/>
          </p:cNvPicPr>
          <p:nvPr/>
        </p:nvPicPr>
        <p:blipFill>
          <a:blip r:embed="rId3">
            <a:extLst/>
          </a:blip>
          <a:srcRect l="24950" t="0" r="0" b="0"/>
          <a:stretch>
            <a:fillRect/>
          </a:stretch>
        </p:blipFill>
        <p:spPr>
          <a:xfrm>
            <a:off x="1866333" y="456269"/>
            <a:ext cx="4614808" cy="3552743"/>
          </a:xfrm>
          <a:prstGeom prst="rect">
            <a:avLst/>
          </a:prstGeom>
          <a:ln w="12700">
            <a:miter lim="400000"/>
          </a:ln>
        </p:spPr>
      </p:pic>
      <p:sp>
        <p:nvSpPr>
          <p:cNvPr id="245" name="مستطيل"/>
          <p:cNvSpPr/>
          <p:nvPr/>
        </p:nvSpPr>
        <p:spPr>
          <a:xfrm>
            <a:off x="-137784" y="9944555"/>
            <a:ext cx="20842704" cy="2654439"/>
          </a:xfrm>
          <a:prstGeom prst="rect">
            <a:avLst/>
          </a:prstGeom>
          <a:solidFill>
            <a:srgbClr val="DDD5CB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 rtl="0"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sp>
        <p:nvSpPr>
          <p:cNvPr id="246" name="مستطيل"/>
          <p:cNvSpPr/>
          <p:nvPr/>
        </p:nvSpPr>
        <p:spPr>
          <a:xfrm>
            <a:off x="-741843" y="9969955"/>
            <a:ext cx="21289166" cy="2958351"/>
          </a:xfrm>
          <a:prstGeom prst="rect">
            <a:avLst/>
          </a:prstGeom>
          <a:solidFill>
            <a:srgbClr val="DDD5CB"/>
          </a:solidFill>
          <a:ln w="508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 rtl="0"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sp>
        <p:nvSpPr>
          <p:cNvPr id="247" name="وكان أبو طالب يتميز بصفاء قلبه ورقته ، وكان عطوفاً كريماً على الرغم من فقره  وكثرة عياله ."/>
          <p:cNvSpPr txBox="1"/>
          <p:nvPr/>
        </p:nvSpPr>
        <p:spPr>
          <a:xfrm>
            <a:off x="187795" y="9966488"/>
            <a:ext cx="19429890" cy="26105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825500" rtl="0">
              <a:defRPr sz="7700">
                <a:solidFill>
                  <a:srgbClr val="000000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pPr>
            <a:r>
              <a:t>وكان </a:t>
            </a:r>
            <a:r>
              <a:rPr>
                <a:solidFill>
                  <a:srgbClr val="831100"/>
                </a:solidFill>
              </a:rPr>
              <a:t>أبو طالب </a:t>
            </a:r>
            <a:r>
              <a:t>يتميز بصفاء قلبه ورقته ، وكان عطوفاً كريماً على الرغم من فقره  وكثرة عياله 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مستطيل"/>
          <p:cNvSpPr/>
          <p:nvPr/>
        </p:nvSpPr>
        <p:spPr>
          <a:xfrm>
            <a:off x="288339" y="5036677"/>
            <a:ext cx="23532818" cy="6772270"/>
          </a:xfrm>
          <a:prstGeom prst="rect">
            <a:avLst/>
          </a:prstGeom>
          <a:solidFill>
            <a:srgbClr val="DDD5CB"/>
          </a:solidFill>
          <a:ln w="762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 rtl="0"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grpSp>
        <p:nvGrpSpPr>
          <p:cNvPr id="252" name="محمدﷺ في رعاية عمه أبو طالب"/>
          <p:cNvGrpSpPr/>
          <p:nvPr/>
        </p:nvGrpSpPr>
        <p:grpSpPr>
          <a:xfrm>
            <a:off x="2287864" y="522270"/>
            <a:ext cx="20431344" cy="2949338"/>
            <a:chOff x="0" y="0"/>
            <a:chExt cx="20431343" cy="2949337"/>
          </a:xfrm>
        </p:grpSpPr>
        <p:sp>
          <p:nvSpPr>
            <p:cNvPr id="250" name="مستطيل مستدير الزوايا"/>
            <p:cNvSpPr/>
            <p:nvPr/>
          </p:nvSpPr>
          <p:spPr>
            <a:xfrm>
              <a:off x="0" y="0"/>
              <a:ext cx="20431344" cy="2949338"/>
            </a:xfrm>
            <a:prstGeom prst="roundRect">
              <a:avLst>
                <a:gd name="adj" fmla="val 50000"/>
              </a:avLst>
            </a:prstGeom>
            <a:solidFill>
              <a:srgbClr val="C4BDB9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 rtl="0">
                <a:defRPr sz="9200">
                  <a:solidFill>
                    <a:srgbClr val="000000"/>
                  </a:solidFill>
                  <a:latin typeface="Geeza Pro Bold"/>
                  <a:ea typeface="Geeza Pro Bold"/>
                  <a:cs typeface="Geeza Pro Bold"/>
                  <a:sym typeface="Geeza Pro Bold"/>
                </a:defRPr>
              </a:pPr>
            </a:p>
          </p:txBody>
        </p:sp>
        <p:sp>
          <p:nvSpPr>
            <p:cNvPr id="251" name="محمدﷺ في رعاية عمه أبو طالب"/>
            <p:cNvSpPr txBox="1"/>
            <p:nvPr/>
          </p:nvSpPr>
          <p:spPr>
            <a:xfrm>
              <a:off x="431915" y="715700"/>
              <a:ext cx="19567514" cy="15179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defTabSz="825500">
                <a:defRPr sz="9200">
                  <a:solidFill>
                    <a:srgbClr val="000000"/>
                  </a:solidFill>
                  <a:latin typeface="Geeza Pro Bold"/>
                  <a:ea typeface="Geeza Pro Bold"/>
                  <a:cs typeface="Geeza Pro Bold"/>
                  <a:sym typeface="Geeza Pro Bold"/>
                </a:defRPr>
              </a:lvl1pPr>
            </a:lstStyle>
            <a:p>
              <a:pPr rtl="0">
                <a:defRPr/>
              </a:pPr>
              <a:r>
                <a:t>محمدﷺ في رعاية عمه أبو طالب</a:t>
              </a:r>
            </a:p>
          </p:txBody>
        </p:sp>
      </p:grpSp>
      <p:pic>
        <p:nvPicPr>
          <p:cNvPr id="253" name="IMG_1919.png" descr="IMG_1919.png"/>
          <p:cNvPicPr>
            <a:picLocks noChangeAspect="1"/>
          </p:cNvPicPr>
          <p:nvPr/>
        </p:nvPicPr>
        <p:blipFill>
          <a:blip r:embed="rId3">
            <a:extLst/>
          </a:blip>
          <a:srcRect l="24950" t="0" r="0" b="0"/>
          <a:stretch>
            <a:fillRect/>
          </a:stretch>
        </p:blipFill>
        <p:spPr>
          <a:xfrm>
            <a:off x="1866333" y="456269"/>
            <a:ext cx="4614808" cy="3552743"/>
          </a:xfrm>
          <a:prstGeom prst="rect">
            <a:avLst/>
          </a:prstGeom>
          <a:ln w="12700">
            <a:miter lim="400000"/>
          </a:ln>
        </p:spPr>
      </p:pic>
      <p:pic>
        <p:nvPicPr>
          <p:cNvPr id="254" name="IMG_1923.png" descr="IMG_1923.png"/>
          <p:cNvPicPr>
            <a:picLocks noChangeAspect="1"/>
          </p:cNvPicPr>
          <p:nvPr/>
        </p:nvPicPr>
        <p:blipFill>
          <a:blip r:embed="rId4">
            <a:extLst/>
          </a:blip>
          <a:srcRect l="10990" t="64358" r="10990" b="27230"/>
          <a:stretch>
            <a:fillRect/>
          </a:stretch>
        </p:blipFill>
        <p:spPr>
          <a:xfrm>
            <a:off x="1056282" y="5825464"/>
            <a:ext cx="22271527" cy="5194622"/>
          </a:xfrm>
          <a:prstGeom prst="rect">
            <a:avLst/>
          </a:prstGeom>
          <a:ln w="12700">
            <a:miter lim="400000"/>
          </a:ln>
        </p:spPr>
      </p:pic>
      <p:sp>
        <p:nvSpPr>
          <p:cNvPr id="255" name="لأنه الشقيق الوحيد لوالده عبدالله…"/>
          <p:cNvSpPr txBox="1"/>
          <p:nvPr/>
        </p:nvSpPr>
        <p:spPr>
          <a:xfrm>
            <a:off x="976878" y="8075933"/>
            <a:ext cx="19429890" cy="26105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825500" rtl="0">
              <a:defRPr sz="7700">
                <a:solidFill>
                  <a:srgbClr val="000000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pPr>
            <a:r>
              <a:t>لأنه الشقيق الوحيد لوالده عبدالله</a:t>
            </a:r>
          </a:p>
          <a:p>
            <a:pPr defTabSz="825500" rtl="0">
              <a:defRPr sz="7700">
                <a:solidFill>
                  <a:srgbClr val="000000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pPr>
            <a:r>
              <a:t>  وكان رقيق القلب .</a:t>
            </a:r>
          </a:p>
        </p:txBody>
      </p:sp>
      <p:grpSp>
        <p:nvGrpSpPr>
          <p:cNvPr id="258" name="صـ١١٠"/>
          <p:cNvGrpSpPr/>
          <p:nvPr/>
        </p:nvGrpSpPr>
        <p:grpSpPr>
          <a:xfrm>
            <a:off x="1276877" y="9652899"/>
            <a:ext cx="1955496" cy="977750"/>
            <a:chOff x="0" y="0"/>
            <a:chExt cx="1955495" cy="977749"/>
          </a:xfrm>
        </p:grpSpPr>
        <p:sp>
          <p:nvSpPr>
            <p:cNvPr id="256" name="الشكل"/>
            <p:cNvSpPr/>
            <p:nvPr/>
          </p:nvSpPr>
          <p:spPr>
            <a:xfrm>
              <a:off x="-1" y="-1"/>
              <a:ext cx="1955497" cy="977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400" y="0"/>
                  </a:moveTo>
                  <a:cubicBezTo>
                    <a:pt x="2418" y="0"/>
                    <a:pt x="0" y="4835"/>
                    <a:pt x="0" y="10800"/>
                  </a:cubicBezTo>
                  <a:cubicBezTo>
                    <a:pt x="0" y="16765"/>
                    <a:pt x="2418" y="21600"/>
                    <a:pt x="5400" y="21600"/>
                  </a:cubicBezTo>
                  <a:lnTo>
                    <a:pt x="16200" y="21600"/>
                  </a:lnTo>
                  <a:cubicBezTo>
                    <a:pt x="19182" y="21600"/>
                    <a:pt x="21600" y="16765"/>
                    <a:pt x="21600" y="10800"/>
                  </a:cubicBezTo>
                  <a:cubicBezTo>
                    <a:pt x="21600" y="4835"/>
                    <a:pt x="19182" y="0"/>
                    <a:pt x="16200" y="0"/>
                  </a:cubicBezTo>
                  <a:lnTo>
                    <a:pt x="5400" y="0"/>
                  </a:lnTo>
                  <a:close/>
                </a:path>
              </a:pathLst>
            </a:custGeom>
            <a:solidFill>
              <a:srgbClr val="DDD5CB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 rtl="0">
                <a:defRPr sz="4000">
                  <a:solidFill>
                    <a:srgbClr val="000000"/>
                  </a:solidFill>
                  <a:latin typeface="Geeza Pro Bold"/>
                  <a:ea typeface="Geeza Pro Bold"/>
                  <a:cs typeface="Geeza Pro Bold"/>
                  <a:sym typeface="Geeza Pro Bold"/>
                </a:defRPr>
              </a:pPr>
            </a:p>
          </p:txBody>
        </p:sp>
        <p:sp>
          <p:nvSpPr>
            <p:cNvPr id="257" name="صـ١١٠"/>
            <p:cNvSpPr txBox="1"/>
            <p:nvPr/>
          </p:nvSpPr>
          <p:spPr>
            <a:xfrm>
              <a:off x="0" y="129622"/>
              <a:ext cx="1955496" cy="71850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defTabSz="825500">
                <a:defRPr sz="4000">
                  <a:solidFill>
                    <a:srgbClr val="000000"/>
                  </a:solidFill>
                  <a:latin typeface="Geeza Pro Bold"/>
                  <a:ea typeface="Geeza Pro Bold"/>
                  <a:cs typeface="Geeza Pro Bold"/>
                  <a:sym typeface="Geeza Pro Bold"/>
                </a:defRPr>
              </a:lvl1pPr>
            </a:lstStyle>
            <a:p>
              <a:pPr rtl="0">
                <a:defRPr/>
              </a:pPr>
              <a:r>
                <a:t>صـ١١٠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55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مستطيل"/>
          <p:cNvSpPr/>
          <p:nvPr/>
        </p:nvSpPr>
        <p:spPr>
          <a:xfrm>
            <a:off x="3638074" y="4377873"/>
            <a:ext cx="20842704" cy="2654440"/>
          </a:xfrm>
          <a:prstGeom prst="rect">
            <a:avLst/>
          </a:prstGeom>
          <a:solidFill>
            <a:srgbClr val="DDD5CB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 rtl="0"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sp>
        <p:nvSpPr>
          <p:cNvPr id="261" name="مستطيل"/>
          <p:cNvSpPr/>
          <p:nvPr/>
        </p:nvSpPr>
        <p:spPr>
          <a:xfrm>
            <a:off x="3603366" y="4225918"/>
            <a:ext cx="21289165" cy="2958350"/>
          </a:xfrm>
          <a:prstGeom prst="rect">
            <a:avLst/>
          </a:prstGeom>
          <a:solidFill>
            <a:srgbClr val="DDD5CB"/>
          </a:solidFill>
          <a:ln w="508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 rtl="0"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grpSp>
        <p:nvGrpSpPr>
          <p:cNvPr id="264" name="مظاهر كفالة أبو طالب للنبي  ﷺ"/>
          <p:cNvGrpSpPr/>
          <p:nvPr/>
        </p:nvGrpSpPr>
        <p:grpSpPr>
          <a:xfrm>
            <a:off x="2287864" y="522270"/>
            <a:ext cx="20431344" cy="2949338"/>
            <a:chOff x="0" y="0"/>
            <a:chExt cx="20431343" cy="2949337"/>
          </a:xfrm>
        </p:grpSpPr>
        <p:sp>
          <p:nvSpPr>
            <p:cNvPr id="262" name="مستطيل مستدير الزوايا"/>
            <p:cNvSpPr/>
            <p:nvPr/>
          </p:nvSpPr>
          <p:spPr>
            <a:xfrm>
              <a:off x="0" y="0"/>
              <a:ext cx="20431344" cy="2949338"/>
            </a:xfrm>
            <a:prstGeom prst="roundRect">
              <a:avLst>
                <a:gd name="adj" fmla="val 50000"/>
              </a:avLst>
            </a:prstGeom>
            <a:solidFill>
              <a:srgbClr val="C4BDB9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 rtl="0">
                <a:defRPr sz="9200">
                  <a:solidFill>
                    <a:srgbClr val="000000"/>
                  </a:solidFill>
                  <a:latin typeface="Geeza Pro Bold"/>
                  <a:ea typeface="Geeza Pro Bold"/>
                  <a:cs typeface="Geeza Pro Bold"/>
                  <a:sym typeface="Geeza Pro Bold"/>
                </a:defRPr>
              </a:pPr>
            </a:p>
          </p:txBody>
        </p:sp>
        <p:sp>
          <p:nvSpPr>
            <p:cNvPr id="263" name="مظاهر كفالة أبو طالب للنبي  ﷺ"/>
            <p:cNvSpPr txBox="1"/>
            <p:nvPr/>
          </p:nvSpPr>
          <p:spPr>
            <a:xfrm>
              <a:off x="431915" y="715700"/>
              <a:ext cx="19567514" cy="15179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defTabSz="825500">
                <a:defRPr sz="9200">
                  <a:solidFill>
                    <a:srgbClr val="000000"/>
                  </a:solidFill>
                  <a:latin typeface="Geeza Pro Bold"/>
                  <a:ea typeface="Geeza Pro Bold"/>
                  <a:cs typeface="Geeza Pro Bold"/>
                  <a:sym typeface="Geeza Pro Bold"/>
                </a:defRPr>
              </a:lvl1pPr>
            </a:lstStyle>
            <a:p>
              <a:pPr rtl="0">
                <a:defRPr/>
              </a:pPr>
              <a:r>
                <a:t>مظاهر كفالة أبو طالب للنبي  ﷺ </a:t>
              </a:r>
            </a:p>
          </p:txBody>
        </p:sp>
      </p:grpSp>
      <p:sp>
        <p:nvSpPr>
          <p:cNvPr id="265" name="رعى أبو طالب ابن اخيه خير رعاية فكان يحبه ويعطف عليه أكثر من أولاده ."/>
          <p:cNvSpPr txBox="1"/>
          <p:nvPr/>
        </p:nvSpPr>
        <p:spPr>
          <a:xfrm>
            <a:off x="5154262" y="4399805"/>
            <a:ext cx="18908335" cy="26105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825500">
              <a:defRPr sz="7700">
                <a:solidFill>
                  <a:srgbClr val="000000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 rtl="0">
              <a:defRPr/>
            </a:pPr>
            <a:r>
              <a:t>رعى أبو طالب ابن اخيه خير رعاية فكان يحبه ويعطف عليه أكثر من أولاده .</a:t>
            </a:r>
          </a:p>
        </p:txBody>
      </p:sp>
      <p:pic>
        <p:nvPicPr>
          <p:cNvPr id="266" name="IMG_1919.png" descr="IMG_1919.png"/>
          <p:cNvPicPr>
            <a:picLocks noChangeAspect="1"/>
          </p:cNvPicPr>
          <p:nvPr/>
        </p:nvPicPr>
        <p:blipFill>
          <a:blip r:embed="rId3">
            <a:extLst/>
          </a:blip>
          <a:srcRect l="24950" t="0" r="0" b="0"/>
          <a:stretch>
            <a:fillRect/>
          </a:stretch>
        </p:blipFill>
        <p:spPr>
          <a:xfrm>
            <a:off x="1866333" y="456269"/>
            <a:ext cx="4614808" cy="3552743"/>
          </a:xfrm>
          <a:prstGeom prst="rect">
            <a:avLst/>
          </a:prstGeom>
          <a:ln w="12700">
            <a:miter lim="400000"/>
          </a:ln>
        </p:spPr>
      </p:pic>
      <p:sp>
        <p:nvSpPr>
          <p:cNvPr id="267" name="مستطيل"/>
          <p:cNvSpPr/>
          <p:nvPr/>
        </p:nvSpPr>
        <p:spPr>
          <a:xfrm>
            <a:off x="3603366" y="8484392"/>
            <a:ext cx="21289165" cy="2958350"/>
          </a:xfrm>
          <a:prstGeom prst="rect">
            <a:avLst/>
          </a:prstGeom>
          <a:solidFill>
            <a:srgbClr val="DDD5CB"/>
          </a:solidFill>
          <a:ln w="508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 rtl="0"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sp>
        <p:nvSpPr>
          <p:cNvPr id="268" name="مستطيل"/>
          <p:cNvSpPr/>
          <p:nvPr/>
        </p:nvSpPr>
        <p:spPr>
          <a:xfrm>
            <a:off x="3638074" y="8636348"/>
            <a:ext cx="20842704" cy="2654439"/>
          </a:xfrm>
          <a:prstGeom prst="rect">
            <a:avLst/>
          </a:prstGeom>
          <a:solidFill>
            <a:srgbClr val="DDD5CB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 rtl="0"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sp>
        <p:nvSpPr>
          <p:cNvPr id="269" name="عندما بلغ النبي  ﷺ ١٢ سنة تقريباً أخذه عمه معه في تجارة إلى الشام ليدربه على فنون التجارة ."/>
          <p:cNvSpPr txBox="1"/>
          <p:nvPr/>
        </p:nvSpPr>
        <p:spPr>
          <a:xfrm>
            <a:off x="3534700" y="8658280"/>
            <a:ext cx="21049450" cy="26105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825500">
              <a:defRPr sz="7700">
                <a:solidFill>
                  <a:srgbClr val="000000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 rtl="0">
              <a:defRPr/>
            </a:pPr>
            <a:r>
              <a:t>عندما بلغ النبي  ﷺ ١٢ سنة تقريباً أخذه عمه معه في تجارة إلى الشام ليدربه على فنون التجارة .</a:t>
            </a:r>
          </a:p>
        </p:txBody>
      </p:sp>
      <p:pic>
        <p:nvPicPr>
          <p:cNvPr id="270" name="IMG_1926.png" descr="IMG_1926.png"/>
          <p:cNvPicPr>
            <a:picLocks noChangeAspect="1"/>
          </p:cNvPicPr>
          <p:nvPr/>
        </p:nvPicPr>
        <p:blipFill>
          <a:blip r:embed="rId4">
            <a:extLst/>
          </a:blip>
          <a:srcRect l="0" t="79999" r="0" b="0"/>
          <a:stretch>
            <a:fillRect/>
          </a:stretch>
        </p:blipFill>
        <p:spPr>
          <a:xfrm>
            <a:off x="-293505" y="11431549"/>
            <a:ext cx="19647269" cy="261016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مستطيل"/>
          <p:cNvSpPr/>
          <p:nvPr/>
        </p:nvSpPr>
        <p:spPr>
          <a:xfrm>
            <a:off x="4089474" y="5081546"/>
            <a:ext cx="20842704" cy="4319064"/>
          </a:xfrm>
          <a:prstGeom prst="rect">
            <a:avLst/>
          </a:prstGeom>
          <a:solidFill>
            <a:srgbClr val="DDD5CB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 rtl="0"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grpSp>
        <p:nvGrpSpPr>
          <p:cNvPr id="275" name="مظاهر كفالة أبو طالب للنبي  ﷺ"/>
          <p:cNvGrpSpPr/>
          <p:nvPr/>
        </p:nvGrpSpPr>
        <p:grpSpPr>
          <a:xfrm>
            <a:off x="2287864" y="522270"/>
            <a:ext cx="20431344" cy="2949338"/>
            <a:chOff x="0" y="0"/>
            <a:chExt cx="20431343" cy="2949337"/>
          </a:xfrm>
        </p:grpSpPr>
        <p:sp>
          <p:nvSpPr>
            <p:cNvPr id="273" name="مستطيل مستدير الزوايا"/>
            <p:cNvSpPr/>
            <p:nvPr/>
          </p:nvSpPr>
          <p:spPr>
            <a:xfrm>
              <a:off x="0" y="0"/>
              <a:ext cx="20431344" cy="2949338"/>
            </a:xfrm>
            <a:prstGeom prst="roundRect">
              <a:avLst>
                <a:gd name="adj" fmla="val 50000"/>
              </a:avLst>
            </a:prstGeom>
            <a:solidFill>
              <a:srgbClr val="C4BDB9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 rtl="0">
                <a:defRPr sz="9200">
                  <a:solidFill>
                    <a:srgbClr val="000000"/>
                  </a:solidFill>
                  <a:latin typeface="Geeza Pro Bold"/>
                  <a:ea typeface="Geeza Pro Bold"/>
                  <a:cs typeface="Geeza Pro Bold"/>
                  <a:sym typeface="Geeza Pro Bold"/>
                </a:defRPr>
              </a:pPr>
            </a:p>
          </p:txBody>
        </p:sp>
        <p:sp>
          <p:nvSpPr>
            <p:cNvPr id="274" name="مظاهر كفالة أبو طالب للنبي  ﷺ"/>
            <p:cNvSpPr txBox="1"/>
            <p:nvPr/>
          </p:nvSpPr>
          <p:spPr>
            <a:xfrm>
              <a:off x="431915" y="715700"/>
              <a:ext cx="19567514" cy="15179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defTabSz="825500">
                <a:defRPr sz="9200">
                  <a:solidFill>
                    <a:srgbClr val="000000"/>
                  </a:solidFill>
                  <a:latin typeface="Geeza Pro Bold"/>
                  <a:ea typeface="Geeza Pro Bold"/>
                  <a:cs typeface="Geeza Pro Bold"/>
                  <a:sym typeface="Geeza Pro Bold"/>
                </a:defRPr>
              </a:lvl1pPr>
            </a:lstStyle>
            <a:p>
              <a:pPr rtl="0">
                <a:defRPr/>
              </a:pPr>
              <a:r>
                <a:t>مظاهر كفالة أبو طالب للنبي  ﷺ </a:t>
              </a:r>
            </a:p>
          </p:txBody>
        </p:sp>
      </p:grpSp>
      <p:sp>
        <p:nvSpPr>
          <p:cNvPr id="276" name="مستطيل"/>
          <p:cNvSpPr/>
          <p:nvPr/>
        </p:nvSpPr>
        <p:spPr>
          <a:xfrm>
            <a:off x="2862210" y="4789625"/>
            <a:ext cx="21289164" cy="4902904"/>
          </a:xfrm>
          <a:prstGeom prst="rect">
            <a:avLst/>
          </a:prstGeom>
          <a:solidFill>
            <a:srgbClr val="DDD5CB"/>
          </a:solidFill>
          <a:ln w="508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 rtl="0"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sp>
        <p:nvSpPr>
          <p:cNvPr id="277" name="عندما بدأ النبي  ﷺ بدعوة الناس وحاربته قريش كان أبو طالب لهم بالمرصاد يدافع عن ابن أخيه  ويشجعه ويقول له :"/>
          <p:cNvSpPr txBox="1"/>
          <p:nvPr/>
        </p:nvSpPr>
        <p:spPr>
          <a:xfrm>
            <a:off x="5578880" y="5235920"/>
            <a:ext cx="18635086" cy="40103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825500" rtl="0">
              <a:defRPr sz="7700">
                <a:solidFill>
                  <a:srgbClr val="000000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pPr>
            <a:r>
              <a:t>عندما بدأ النبي  ﷺ بدعوة الناس وحاربته </a:t>
            </a:r>
            <a:r>
              <a:rPr>
                <a:solidFill>
                  <a:srgbClr val="38571A"/>
                </a:solidFill>
              </a:rPr>
              <a:t>قريش</a:t>
            </a:r>
            <a:r>
              <a:t> كان أبو طالب لهم بالمرصاد يدافع عن ابن أخيه  ويشجعه ويقول له :</a:t>
            </a:r>
          </a:p>
        </p:txBody>
      </p:sp>
      <p:pic>
        <p:nvPicPr>
          <p:cNvPr id="278" name="IMG_1919.png" descr="IMG_1919.png"/>
          <p:cNvPicPr>
            <a:picLocks noChangeAspect="1"/>
          </p:cNvPicPr>
          <p:nvPr/>
        </p:nvPicPr>
        <p:blipFill>
          <a:blip r:embed="rId3">
            <a:extLst/>
          </a:blip>
          <a:srcRect l="24950" t="0" r="0" b="0"/>
          <a:stretch>
            <a:fillRect/>
          </a:stretch>
        </p:blipFill>
        <p:spPr>
          <a:xfrm>
            <a:off x="1866333" y="456269"/>
            <a:ext cx="4614808" cy="3552743"/>
          </a:xfrm>
          <a:prstGeom prst="rect">
            <a:avLst/>
          </a:prstGeom>
          <a:ln w="12700">
            <a:miter lim="400000"/>
          </a:ln>
        </p:spPr>
      </p:pic>
      <p:sp>
        <p:nvSpPr>
          <p:cNvPr id="279" name="مستطيل"/>
          <p:cNvSpPr/>
          <p:nvPr/>
        </p:nvSpPr>
        <p:spPr>
          <a:xfrm>
            <a:off x="-45306" y="9943693"/>
            <a:ext cx="26895884" cy="2427445"/>
          </a:xfrm>
          <a:prstGeom prst="rect">
            <a:avLst/>
          </a:prstGeom>
          <a:solidFill>
            <a:srgbClr val="DDD5CB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 rtl="0"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sp>
        <p:nvSpPr>
          <p:cNvPr id="280" name="مستطيل"/>
          <p:cNvSpPr/>
          <p:nvPr/>
        </p:nvSpPr>
        <p:spPr>
          <a:xfrm>
            <a:off x="-184761" y="10007642"/>
            <a:ext cx="26641950" cy="2491697"/>
          </a:xfrm>
          <a:prstGeom prst="rect">
            <a:avLst/>
          </a:prstGeom>
          <a:solidFill>
            <a:srgbClr val="DDD5CB"/>
          </a:solidFill>
          <a:ln w="508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 rtl="0"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sp>
        <p:nvSpPr>
          <p:cNvPr id="281" name="( اذهب يا بن أخي فقل ما أحببت فوالله لا أسلمك لشيء أبداً )"/>
          <p:cNvSpPr txBox="1"/>
          <p:nvPr/>
        </p:nvSpPr>
        <p:spPr>
          <a:xfrm>
            <a:off x="-101971" y="10473059"/>
            <a:ext cx="25211016" cy="13687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825500">
              <a:defRPr sz="7700">
                <a:solidFill>
                  <a:srgbClr val="831100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 rtl="0">
              <a:defRPr/>
            </a:pPr>
            <a:r>
              <a:t>( اذهب يا بن أخي فقل ما أحببت فوالله لا أسلمك لشيء أبداً )</a:t>
            </a:r>
          </a:p>
        </p:txBody>
      </p:sp>
      <p:pic>
        <p:nvPicPr>
          <p:cNvPr id="282" name="صورة" descr="صورة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 rot="2287764">
            <a:off x="804680" y="5295532"/>
            <a:ext cx="4067484" cy="389109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مستطيل"/>
          <p:cNvSpPr/>
          <p:nvPr/>
        </p:nvSpPr>
        <p:spPr>
          <a:xfrm>
            <a:off x="-202933" y="9371265"/>
            <a:ext cx="19228746" cy="3098258"/>
          </a:xfrm>
          <a:prstGeom prst="rect">
            <a:avLst/>
          </a:prstGeom>
          <a:solidFill>
            <a:srgbClr val="DDD5CB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 rtl="0"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sp>
        <p:nvSpPr>
          <p:cNvPr id="285" name="مستطيل"/>
          <p:cNvSpPr/>
          <p:nvPr/>
        </p:nvSpPr>
        <p:spPr>
          <a:xfrm>
            <a:off x="3513020" y="5178845"/>
            <a:ext cx="20842704" cy="3358308"/>
          </a:xfrm>
          <a:prstGeom prst="rect">
            <a:avLst/>
          </a:prstGeom>
          <a:solidFill>
            <a:srgbClr val="DDD5CB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 rtl="0"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grpSp>
        <p:nvGrpSpPr>
          <p:cNvPr id="288" name="مظاهر كفالة أبو طالب للنبي  ﷺ"/>
          <p:cNvGrpSpPr/>
          <p:nvPr/>
        </p:nvGrpSpPr>
        <p:grpSpPr>
          <a:xfrm>
            <a:off x="2287864" y="522270"/>
            <a:ext cx="20431344" cy="2949338"/>
            <a:chOff x="0" y="0"/>
            <a:chExt cx="20431343" cy="2949337"/>
          </a:xfrm>
        </p:grpSpPr>
        <p:sp>
          <p:nvSpPr>
            <p:cNvPr id="286" name="مستطيل مستدير الزوايا"/>
            <p:cNvSpPr/>
            <p:nvPr/>
          </p:nvSpPr>
          <p:spPr>
            <a:xfrm>
              <a:off x="0" y="0"/>
              <a:ext cx="20431344" cy="2949338"/>
            </a:xfrm>
            <a:prstGeom prst="roundRect">
              <a:avLst>
                <a:gd name="adj" fmla="val 50000"/>
              </a:avLst>
            </a:prstGeom>
            <a:solidFill>
              <a:srgbClr val="C4BDB9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 rtl="0">
                <a:defRPr sz="9200">
                  <a:solidFill>
                    <a:srgbClr val="000000"/>
                  </a:solidFill>
                  <a:latin typeface="Geeza Pro Bold"/>
                  <a:ea typeface="Geeza Pro Bold"/>
                  <a:cs typeface="Geeza Pro Bold"/>
                  <a:sym typeface="Geeza Pro Bold"/>
                </a:defRPr>
              </a:pPr>
            </a:p>
          </p:txBody>
        </p:sp>
        <p:sp>
          <p:nvSpPr>
            <p:cNvPr id="287" name="مظاهر كفالة أبو طالب للنبي  ﷺ"/>
            <p:cNvSpPr txBox="1"/>
            <p:nvPr/>
          </p:nvSpPr>
          <p:spPr>
            <a:xfrm>
              <a:off x="431915" y="715700"/>
              <a:ext cx="19567514" cy="15179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defTabSz="825500">
                <a:defRPr sz="9200">
                  <a:solidFill>
                    <a:srgbClr val="000000"/>
                  </a:solidFill>
                  <a:latin typeface="Geeza Pro Bold"/>
                  <a:ea typeface="Geeza Pro Bold"/>
                  <a:cs typeface="Geeza Pro Bold"/>
                  <a:sym typeface="Geeza Pro Bold"/>
                </a:defRPr>
              </a:lvl1pPr>
            </a:lstStyle>
            <a:p>
              <a:pPr rtl="0">
                <a:defRPr/>
              </a:pPr>
              <a:r>
                <a:t>مظاهر كفالة أبو طالب للنبي  ﷺ </a:t>
              </a:r>
            </a:p>
          </p:txBody>
        </p:sp>
      </p:grpSp>
      <p:sp>
        <p:nvSpPr>
          <p:cNvPr id="289" name="مستطيل"/>
          <p:cNvSpPr/>
          <p:nvPr/>
        </p:nvSpPr>
        <p:spPr>
          <a:xfrm>
            <a:off x="3289789" y="5129195"/>
            <a:ext cx="21289164" cy="3495839"/>
          </a:xfrm>
          <a:prstGeom prst="rect">
            <a:avLst/>
          </a:prstGeom>
          <a:solidFill>
            <a:srgbClr val="DDD5CB"/>
          </a:solidFill>
          <a:ln w="508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 rtl="0"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sp>
        <p:nvSpPr>
          <p:cNvPr id="290" name="كان أبو طالب نعم النصير للنبي  ﷺ في دعوته على الرغم من أنه عاش مشركاً ومات على الشرك ."/>
          <p:cNvSpPr txBox="1"/>
          <p:nvPr/>
        </p:nvSpPr>
        <p:spPr>
          <a:xfrm>
            <a:off x="3477645" y="5552713"/>
            <a:ext cx="20913454" cy="26105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825500" rtl="0">
              <a:defRPr sz="7700">
                <a:solidFill>
                  <a:srgbClr val="000000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pPr>
            <a:r>
              <a:t>كان </a:t>
            </a:r>
            <a:r>
              <a:rPr>
                <a:solidFill>
                  <a:srgbClr val="831100"/>
                </a:solidFill>
              </a:rPr>
              <a:t>أبو طالب</a:t>
            </a:r>
            <a:r>
              <a:t> نعم النصير للنبي  ﷺ في دعوته على الرغم من أنه عاش مشركاً ومات على الشرك .</a:t>
            </a:r>
          </a:p>
        </p:txBody>
      </p:sp>
      <p:sp>
        <p:nvSpPr>
          <p:cNvPr id="291" name="مستطيل"/>
          <p:cNvSpPr/>
          <p:nvPr/>
        </p:nvSpPr>
        <p:spPr>
          <a:xfrm>
            <a:off x="-349462" y="9154204"/>
            <a:ext cx="21289166" cy="3370103"/>
          </a:xfrm>
          <a:prstGeom prst="rect">
            <a:avLst/>
          </a:prstGeom>
          <a:solidFill>
            <a:srgbClr val="DDD5CB"/>
          </a:solidFill>
          <a:ln w="508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 rtl="0"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pic>
        <p:nvPicPr>
          <p:cNvPr id="292" name="IMG_1919.png" descr="IMG_1919.png"/>
          <p:cNvPicPr>
            <a:picLocks noChangeAspect="1"/>
          </p:cNvPicPr>
          <p:nvPr/>
        </p:nvPicPr>
        <p:blipFill>
          <a:blip r:embed="rId3">
            <a:extLst/>
          </a:blip>
          <a:srcRect l="24950" t="0" r="0" b="0"/>
          <a:stretch>
            <a:fillRect/>
          </a:stretch>
        </p:blipFill>
        <p:spPr>
          <a:xfrm>
            <a:off x="1866333" y="456269"/>
            <a:ext cx="4614808" cy="3552743"/>
          </a:xfrm>
          <a:prstGeom prst="rect">
            <a:avLst/>
          </a:prstGeom>
          <a:ln w="12700">
            <a:miter lim="400000"/>
          </a:ln>
        </p:spPr>
      </p:pic>
      <p:sp>
        <p:nvSpPr>
          <p:cNvPr id="293" name="لكن الله خفف من عذابه يوم القيامة بسبب دفاعه عن نبيه  ﷺ ."/>
          <p:cNvSpPr txBox="1"/>
          <p:nvPr/>
        </p:nvSpPr>
        <p:spPr>
          <a:xfrm>
            <a:off x="1635056" y="9615107"/>
            <a:ext cx="15972422" cy="26105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825500">
              <a:defRPr sz="7700">
                <a:solidFill>
                  <a:srgbClr val="000000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 rtl="0">
              <a:defRPr/>
            </a:pPr>
            <a:r>
              <a:t>لكن الله خفف من عذابه يوم القيامة بسبب دفاعه عن نبيه  ﷺ 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مستطيل"/>
          <p:cNvSpPr/>
          <p:nvPr/>
        </p:nvSpPr>
        <p:spPr>
          <a:xfrm>
            <a:off x="1523600" y="4489784"/>
            <a:ext cx="21336800" cy="7319164"/>
          </a:xfrm>
          <a:prstGeom prst="rect">
            <a:avLst/>
          </a:prstGeom>
          <a:solidFill>
            <a:srgbClr val="DDD5CB"/>
          </a:solidFill>
          <a:ln w="762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 rtl="0"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grpSp>
        <p:nvGrpSpPr>
          <p:cNvPr id="298" name="مظاهر كفالة أبو طالب للنبي  ﷺ"/>
          <p:cNvGrpSpPr/>
          <p:nvPr/>
        </p:nvGrpSpPr>
        <p:grpSpPr>
          <a:xfrm>
            <a:off x="2287864" y="522270"/>
            <a:ext cx="20431344" cy="2949338"/>
            <a:chOff x="0" y="0"/>
            <a:chExt cx="20431343" cy="2949337"/>
          </a:xfrm>
        </p:grpSpPr>
        <p:sp>
          <p:nvSpPr>
            <p:cNvPr id="296" name="مستطيل مستدير الزوايا"/>
            <p:cNvSpPr/>
            <p:nvPr/>
          </p:nvSpPr>
          <p:spPr>
            <a:xfrm>
              <a:off x="0" y="0"/>
              <a:ext cx="20431344" cy="2949338"/>
            </a:xfrm>
            <a:prstGeom prst="roundRect">
              <a:avLst>
                <a:gd name="adj" fmla="val 50000"/>
              </a:avLst>
            </a:prstGeom>
            <a:solidFill>
              <a:srgbClr val="C4BDB9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 rtl="0">
                <a:defRPr sz="9200">
                  <a:solidFill>
                    <a:srgbClr val="000000"/>
                  </a:solidFill>
                  <a:latin typeface="Geeza Pro Bold"/>
                  <a:ea typeface="Geeza Pro Bold"/>
                  <a:cs typeface="Geeza Pro Bold"/>
                  <a:sym typeface="Geeza Pro Bold"/>
                </a:defRPr>
              </a:pPr>
            </a:p>
          </p:txBody>
        </p:sp>
        <p:sp>
          <p:nvSpPr>
            <p:cNvPr id="297" name="مظاهر كفالة أبو طالب للنبي  ﷺ"/>
            <p:cNvSpPr txBox="1"/>
            <p:nvPr/>
          </p:nvSpPr>
          <p:spPr>
            <a:xfrm>
              <a:off x="431915" y="715700"/>
              <a:ext cx="19567514" cy="15179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defTabSz="825500">
                <a:defRPr sz="9200">
                  <a:solidFill>
                    <a:srgbClr val="000000"/>
                  </a:solidFill>
                  <a:latin typeface="Geeza Pro Bold"/>
                  <a:ea typeface="Geeza Pro Bold"/>
                  <a:cs typeface="Geeza Pro Bold"/>
                  <a:sym typeface="Geeza Pro Bold"/>
                </a:defRPr>
              </a:lvl1pPr>
            </a:lstStyle>
            <a:p>
              <a:pPr rtl="0">
                <a:defRPr/>
              </a:pPr>
              <a:r>
                <a:t>مظاهر كفالة أبو طالب للنبي  ﷺ </a:t>
              </a:r>
            </a:p>
          </p:txBody>
        </p:sp>
      </p:grpSp>
      <p:pic>
        <p:nvPicPr>
          <p:cNvPr id="299" name="IMG_1919.png" descr="IMG_1919.png"/>
          <p:cNvPicPr>
            <a:picLocks noChangeAspect="1"/>
          </p:cNvPicPr>
          <p:nvPr/>
        </p:nvPicPr>
        <p:blipFill>
          <a:blip r:embed="rId3">
            <a:extLst/>
          </a:blip>
          <a:srcRect l="24950" t="0" r="0" b="0"/>
          <a:stretch>
            <a:fillRect/>
          </a:stretch>
        </p:blipFill>
        <p:spPr>
          <a:xfrm>
            <a:off x="1866333" y="456269"/>
            <a:ext cx="4614808" cy="3552743"/>
          </a:xfrm>
          <a:prstGeom prst="rect">
            <a:avLst/>
          </a:prstGeom>
          <a:ln w="12700">
            <a:miter lim="400000"/>
          </a:ln>
        </p:spPr>
      </p:pic>
      <p:pic>
        <p:nvPicPr>
          <p:cNvPr id="300" name="IMG_1924.png" descr="IMG_1924.png"/>
          <p:cNvPicPr>
            <a:picLocks noChangeAspect="1"/>
          </p:cNvPicPr>
          <p:nvPr/>
        </p:nvPicPr>
        <p:blipFill>
          <a:blip r:embed="rId4">
            <a:extLst/>
          </a:blip>
          <a:srcRect l="9851" t="56008" r="9850" b="32025"/>
          <a:stretch>
            <a:fillRect/>
          </a:stretch>
        </p:blipFill>
        <p:spPr>
          <a:xfrm>
            <a:off x="2152718" y="4983492"/>
            <a:ext cx="19639225" cy="6331902"/>
          </a:xfrm>
          <a:prstGeom prst="rect">
            <a:avLst/>
          </a:prstGeom>
          <a:ln w="12700">
            <a:miter lim="400000"/>
          </a:ln>
        </p:spPr>
      </p:pic>
      <p:sp>
        <p:nvSpPr>
          <p:cNvPr id="301" name="لشدة حبه للنبي  ﷺ"/>
          <p:cNvSpPr txBox="1"/>
          <p:nvPr/>
        </p:nvSpPr>
        <p:spPr>
          <a:xfrm>
            <a:off x="912394" y="8159879"/>
            <a:ext cx="19429890" cy="1289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825500">
              <a:defRPr sz="7700">
                <a:solidFill>
                  <a:srgbClr val="000000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 rtl="0">
              <a:defRPr/>
            </a:pPr>
            <a:r>
              <a:t>لشدة حبه للنبي  ﷺ </a:t>
            </a:r>
          </a:p>
        </p:txBody>
      </p:sp>
      <p:grpSp>
        <p:nvGrpSpPr>
          <p:cNvPr id="304" name="صـ١١١"/>
          <p:cNvGrpSpPr/>
          <p:nvPr/>
        </p:nvGrpSpPr>
        <p:grpSpPr>
          <a:xfrm>
            <a:off x="2624834" y="10082920"/>
            <a:ext cx="2284900" cy="1142452"/>
            <a:chOff x="0" y="0"/>
            <a:chExt cx="2284898" cy="1142451"/>
          </a:xfrm>
        </p:grpSpPr>
        <p:sp>
          <p:nvSpPr>
            <p:cNvPr id="302" name="الشكل"/>
            <p:cNvSpPr/>
            <p:nvPr/>
          </p:nvSpPr>
          <p:spPr>
            <a:xfrm>
              <a:off x="-1" y="0"/>
              <a:ext cx="2284900" cy="11424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400" y="0"/>
                  </a:moveTo>
                  <a:cubicBezTo>
                    <a:pt x="2418" y="0"/>
                    <a:pt x="0" y="4835"/>
                    <a:pt x="0" y="10800"/>
                  </a:cubicBezTo>
                  <a:cubicBezTo>
                    <a:pt x="0" y="16765"/>
                    <a:pt x="2418" y="21600"/>
                    <a:pt x="5400" y="21600"/>
                  </a:cubicBezTo>
                  <a:lnTo>
                    <a:pt x="16200" y="21600"/>
                  </a:lnTo>
                  <a:cubicBezTo>
                    <a:pt x="19182" y="21600"/>
                    <a:pt x="21600" y="16765"/>
                    <a:pt x="21600" y="10800"/>
                  </a:cubicBezTo>
                  <a:cubicBezTo>
                    <a:pt x="21600" y="4835"/>
                    <a:pt x="19182" y="0"/>
                    <a:pt x="16200" y="0"/>
                  </a:cubicBezTo>
                  <a:lnTo>
                    <a:pt x="5400" y="0"/>
                  </a:lnTo>
                  <a:close/>
                </a:path>
              </a:pathLst>
            </a:custGeom>
            <a:solidFill>
              <a:srgbClr val="DDD5CB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 rtl="0">
                <a:defRPr sz="4000">
                  <a:solidFill>
                    <a:srgbClr val="000000"/>
                  </a:solidFill>
                  <a:latin typeface="Geeza Pro Bold"/>
                  <a:ea typeface="Geeza Pro Bold"/>
                  <a:cs typeface="Geeza Pro Bold"/>
                  <a:sym typeface="Geeza Pro Bold"/>
                </a:defRPr>
              </a:pPr>
            </a:p>
          </p:txBody>
        </p:sp>
        <p:sp>
          <p:nvSpPr>
            <p:cNvPr id="303" name="صـ١١١"/>
            <p:cNvSpPr txBox="1"/>
            <p:nvPr/>
          </p:nvSpPr>
          <p:spPr>
            <a:xfrm>
              <a:off x="0" y="211973"/>
              <a:ext cx="2284899" cy="71850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defTabSz="825500">
                <a:defRPr sz="4000">
                  <a:solidFill>
                    <a:srgbClr val="000000"/>
                  </a:solidFill>
                  <a:latin typeface="Geeza Pro Bold"/>
                  <a:ea typeface="Geeza Pro Bold"/>
                  <a:cs typeface="Geeza Pro Bold"/>
                  <a:sym typeface="Geeza Pro Bold"/>
                </a:defRPr>
              </a:lvl1pPr>
            </a:lstStyle>
            <a:p>
              <a:pPr rtl="0">
                <a:defRPr/>
              </a:pPr>
              <a:r>
                <a:t>صـ١١١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01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8" name="تمرين"/>
          <p:cNvGrpSpPr/>
          <p:nvPr/>
        </p:nvGrpSpPr>
        <p:grpSpPr>
          <a:xfrm>
            <a:off x="15853407" y="6271936"/>
            <a:ext cx="6513705" cy="2434837"/>
            <a:chOff x="0" y="0"/>
            <a:chExt cx="6513703" cy="2434836"/>
          </a:xfrm>
        </p:grpSpPr>
        <p:sp>
          <p:nvSpPr>
            <p:cNvPr id="306" name="مستطيل"/>
            <p:cNvSpPr/>
            <p:nvPr/>
          </p:nvSpPr>
          <p:spPr>
            <a:xfrm>
              <a:off x="0" y="-1"/>
              <a:ext cx="6513704" cy="2434838"/>
            </a:xfrm>
            <a:prstGeom prst="rect">
              <a:avLst/>
            </a:prstGeom>
            <a:solidFill>
              <a:srgbClr val="BDBBB9"/>
            </a:solidFill>
            <a:ln w="3175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 rtl="0">
                <a:defRPr sz="10400">
                  <a:solidFill>
                    <a:srgbClr val="000000"/>
                  </a:solidFill>
                  <a:latin typeface="Geeza Pro Bold"/>
                  <a:ea typeface="Geeza Pro Bold"/>
                  <a:cs typeface="Geeza Pro Bold"/>
                  <a:sym typeface="Geeza Pro Bold"/>
                </a:defRPr>
              </a:pPr>
            </a:p>
          </p:txBody>
        </p:sp>
        <p:sp>
          <p:nvSpPr>
            <p:cNvPr id="307" name="تمرين"/>
            <p:cNvSpPr txBox="1"/>
            <p:nvPr/>
          </p:nvSpPr>
          <p:spPr>
            <a:xfrm>
              <a:off x="158750" y="360834"/>
              <a:ext cx="6196204" cy="171316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defTabSz="825500">
                <a:defRPr sz="10400">
                  <a:solidFill>
                    <a:srgbClr val="000000"/>
                  </a:solidFill>
                  <a:latin typeface="Geeza Pro Bold"/>
                  <a:ea typeface="Geeza Pro Bold"/>
                  <a:cs typeface="Geeza Pro Bold"/>
                  <a:sym typeface="Geeza Pro Bold"/>
                </a:defRPr>
              </a:lvl1pPr>
            </a:lstStyle>
            <a:p>
              <a:pPr rtl="0">
                <a:defRPr/>
              </a:pPr>
              <a:r>
                <a:t>تمرين</a:t>
              </a:r>
            </a:p>
          </p:txBody>
        </p:sp>
      </p:grpSp>
      <p:pic>
        <p:nvPicPr>
          <p:cNvPr id="309" name="فيلم" descr="فيلم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038052" y="-93334"/>
            <a:ext cx="11122133" cy="1390266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3" name="تمرين"/>
          <p:cNvGrpSpPr/>
          <p:nvPr/>
        </p:nvGrpSpPr>
        <p:grpSpPr>
          <a:xfrm>
            <a:off x="19396498" y="682320"/>
            <a:ext cx="4537293" cy="1908879"/>
            <a:chOff x="0" y="0"/>
            <a:chExt cx="4537292" cy="1908877"/>
          </a:xfrm>
        </p:grpSpPr>
        <p:sp>
          <p:nvSpPr>
            <p:cNvPr id="311" name="مستطيل"/>
            <p:cNvSpPr/>
            <p:nvPr/>
          </p:nvSpPr>
          <p:spPr>
            <a:xfrm>
              <a:off x="-1" y="-1"/>
              <a:ext cx="4537294" cy="1908879"/>
            </a:xfrm>
            <a:prstGeom prst="rect">
              <a:avLst/>
            </a:prstGeom>
            <a:solidFill>
              <a:srgbClr val="BDBBB9"/>
            </a:solidFill>
            <a:ln w="3175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 rtl="0">
                <a:defRPr sz="8400">
                  <a:solidFill>
                    <a:srgbClr val="000000"/>
                  </a:solidFill>
                  <a:latin typeface="Geeza Pro Bold"/>
                  <a:ea typeface="Geeza Pro Bold"/>
                  <a:cs typeface="Geeza Pro Bold"/>
                  <a:sym typeface="Geeza Pro Bold"/>
                </a:defRPr>
              </a:pPr>
            </a:p>
          </p:txBody>
        </p:sp>
        <p:sp>
          <p:nvSpPr>
            <p:cNvPr id="312" name="تمرين"/>
            <p:cNvSpPr txBox="1"/>
            <p:nvPr/>
          </p:nvSpPr>
          <p:spPr>
            <a:xfrm>
              <a:off x="158749" y="252080"/>
              <a:ext cx="4219794" cy="140471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defTabSz="825500">
                <a:defRPr sz="8400">
                  <a:solidFill>
                    <a:srgbClr val="000000"/>
                  </a:solidFill>
                  <a:latin typeface="Geeza Pro Bold"/>
                  <a:ea typeface="Geeza Pro Bold"/>
                  <a:cs typeface="Geeza Pro Bold"/>
                  <a:sym typeface="Geeza Pro Bold"/>
                </a:defRPr>
              </a:lvl1pPr>
            </a:lstStyle>
            <a:p>
              <a:pPr rtl="0">
                <a:defRPr/>
              </a:pPr>
              <a:r>
                <a:t>تمرين</a:t>
              </a:r>
            </a:p>
          </p:txBody>
        </p:sp>
      </p:grpSp>
      <p:sp>
        <p:nvSpPr>
          <p:cNvPr id="314" name="من أنا ؟"/>
          <p:cNvSpPr txBox="1"/>
          <p:nvPr/>
        </p:nvSpPr>
        <p:spPr>
          <a:xfrm>
            <a:off x="4954335" y="5292466"/>
            <a:ext cx="9259794" cy="31310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1" sz="18300">
                <a:solidFill>
                  <a:srgbClr val="3C071B"/>
                </a:solidFill>
              </a:defRPr>
            </a:lvl1pPr>
          </a:lstStyle>
          <a:p>
            <a:pPr rtl="0">
              <a:defRPr/>
            </a:pPr>
            <a:r>
              <a:t>من أنا ؟</a:t>
            </a:r>
          </a:p>
        </p:txBody>
      </p:sp>
      <p:pic>
        <p:nvPicPr>
          <p:cNvPr id="315" name="IMG_1930.png" descr="IMG_1930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167853" y="1251336"/>
            <a:ext cx="13109197" cy="1454236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وسيلة شرح"/>
          <p:cNvSpPr/>
          <p:nvPr/>
        </p:nvSpPr>
        <p:spPr>
          <a:xfrm>
            <a:off x="5330025" y="3380104"/>
            <a:ext cx="18437624" cy="620911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248" y="0"/>
                </a:moveTo>
                <a:cubicBezTo>
                  <a:pt x="1168" y="0"/>
                  <a:pt x="1102" y="194"/>
                  <a:pt x="1102" y="434"/>
                </a:cubicBezTo>
                <a:lnTo>
                  <a:pt x="1102" y="12437"/>
                </a:lnTo>
                <a:lnTo>
                  <a:pt x="0" y="21600"/>
                </a:lnTo>
                <a:lnTo>
                  <a:pt x="1729" y="15699"/>
                </a:lnTo>
                <a:lnTo>
                  <a:pt x="21454" y="15699"/>
                </a:lnTo>
                <a:cubicBezTo>
                  <a:pt x="21535" y="15699"/>
                  <a:pt x="21600" y="15504"/>
                  <a:pt x="21600" y="15264"/>
                </a:cubicBezTo>
                <a:lnTo>
                  <a:pt x="21600" y="434"/>
                </a:lnTo>
                <a:cubicBezTo>
                  <a:pt x="21600" y="194"/>
                  <a:pt x="21535" y="0"/>
                  <a:pt x="21454" y="0"/>
                </a:cubicBezTo>
                <a:lnTo>
                  <a:pt x="1248" y="0"/>
                </a:ln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 rtl="0"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grpSp>
        <p:nvGrpSpPr>
          <p:cNvPr id="320" name="حليمة السعدية"/>
          <p:cNvGrpSpPr/>
          <p:nvPr/>
        </p:nvGrpSpPr>
        <p:grpSpPr>
          <a:xfrm>
            <a:off x="1444077" y="10234986"/>
            <a:ext cx="12140994" cy="2704934"/>
            <a:chOff x="0" y="0"/>
            <a:chExt cx="12140992" cy="2704932"/>
          </a:xfrm>
        </p:grpSpPr>
        <p:sp>
          <p:nvSpPr>
            <p:cNvPr id="318" name="مستطيل"/>
            <p:cNvSpPr/>
            <p:nvPr/>
          </p:nvSpPr>
          <p:spPr>
            <a:xfrm>
              <a:off x="-1" y="0"/>
              <a:ext cx="12140994" cy="2704933"/>
            </a:xfrm>
            <a:prstGeom prst="rect">
              <a:avLst/>
            </a:prstGeom>
            <a:solidFill>
              <a:srgbClr val="BDBBB9"/>
            </a:solidFill>
            <a:ln w="3175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 rtl="0">
                <a:defRPr sz="8400">
                  <a:solidFill>
                    <a:srgbClr val="000000"/>
                  </a:solidFill>
                  <a:latin typeface="Geeza Pro Bold"/>
                  <a:ea typeface="Geeza Pro Bold"/>
                  <a:cs typeface="Geeza Pro Bold"/>
                  <a:sym typeface="Geeza Pro Bold"/>
                </a:defRPr>
              </a:pPr>
            </a:p>
          </p:txBody>
        </p:sp>
        <p:sp>
          <p:nvSpPr>
            <p:cNvPr id="319" name="حليمة السعدية"/>
            <p:cNvSpPr txBox="1"/>
            <p:nvPr/>
          </p:nvSpPr>
          <p:spPr>
            <a:xfrm>
              <a:off x="158749" y="650108"/>
              <a:ext cx="11823494" cy="140471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defTabSz="825500">
                <a:defRPr sz="8400">
                  <a:solidFill>
                    <a:srgbClr val="000000"/>
                  </a:solidFill>
                  <a:latin typeface="Geeza Pro Bold"/>
                  <a:ea typeface="Geeza Pro Bold"/>
                  <a:cs typeface="Geeza Pro Bold"/>
                  <a:sym typeface="Geeza Pro Bold"/>
                </a:defRPr>
              </a:lvl1pPr>
            </a:lstStyle>
            <a:p>
              <a:pPr rtl="0">
                <a:defRPr/>
              </a:pPr>
              <a:r>
                <a:t>حليمة السعدية</a:t>
              </a:r>
            </a:p>
          </p:txBody>
        </p:sp>
      </p:grpSp>
      <p:pic>
        <p:nvPicPr>
          <p:cNvPr id="321" name="IMG_1932.png" descr="IMG_193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318370" y="4438587"/>
            <a:ext cx="2839698" cy="2839699"/>
          </a:xfrm>
          <a:prstGeom prst="rect">
            <a:avLst/>
          </a:prstGeom>
          <a:ln w="12700">
            <a:miter lim="400000"/>
          </a:ln>
        </p:spPr>
      </p:pic>
      <p:sp>
        <p:nvSpPr>
          <p:cNvPr id="322" name="أنا مرضعة محمد  ﷺ عاش معي في البادية ٤ سنوات"/>
          <p:cNvSpPr txBox="1"/>
          <p:nvPr/>
        </p:nvSpPr>
        <p:spPr>
          <a:xfrm>
            <a:off x="8358185" y="3756466"/>
            <a:ext cx="15376330" cy="37601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1" sz="10500">
                <a:solidFill>
                  <a:srgbClr val="FFFFFF"/>
                </a:solidFill>
              </a:defRPr>
            </a:lvl1pPr>
          </a:lstStyle>
          <a:p>
            <a:pPr rtl="0">
              <a:defRPr/>
            </a:pPr>
            <a:r>
              <a:t>أنا مرضعة محمد  ﷺ عاش معي في البادية ٤ سنوات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2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7" dur="100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20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مستطيل مستدير الزوايا"/>
          <p:cNvSpPr/>
          <p:nvPr/>
        </p:nvSpPr>
        <p:spPr>
          <a:xfrm>
            <a:off x="12185540" y="1617565"/>
            <a:ext cx="11210615" cy="6955836"/>
          </a:xfrm>
          <a:prstGeom prst="roundRect">
            <a:avLst>
              <a:gd name="adj" fmla="val 24680"/>
            </a:avLst>
          </a:prstGeom>
          <a:solidFill>
            <a:srgbClr val="C4BDB9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 rtl="0"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sp>
        <p:nvSpPr>
          <p:cNvPr id="154" name="عنوان الدرس"/>
          <p:cNvSpPr txBox="1"/>
          <p:nvPr/>
        </p:nvSpPr>
        <p:spPr>
          <a:xfrm>
            <a:off x="11064120" y="2237181"/>
            <a:ext cx="14304414" cy="14060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1" sz="7900">
                <a:solidFill>
                  <a:srgbClr val="000000"/>
                </a:solidFill>
              </a:defRPr>
            </a:lvl1pPr>
          </a:lstStyle>
          <a:p>
            <a:pPr rtl="0">
              <a:defRPr/>
            </a:pPr>
            <a:r>
              <a:t>عنوان الدرس </a:t>
            </a:r>
          </a:p>
        </p:txBody>
      </p:sp>
      <p:sp>
        <p:nvSpPr>
          <p:cNvPr id="155" name="الجزء الثاني"/>
          <p:cNvSpPr txBox="1"/>
          <p:nvPr/>
        </p:nvSpPr>
        <p:spPr>
          <a:xfrm>
            <a:off x="11472419" y="6154997"/>
            <a:ext cx="13487816" cy="14060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1" sz="7900">
                <a:solidFill>
                  <a:srgbClr val="000000"/>
                </a:solidFill>
              </a:defRPr>
            </a:lvl1pPr>
          </a:lstStyle>
          <a:p>
            <a:pPr rtl="0">
              <a:defRPr/>
            </a:pPr>
            <a:r>
              <a:t>الجزء الثاني</a:t>
            </a:r>
          </a:p>
        </p:txBody>
      </p:sp>
      <p:sp>
        <p:nvSpPr>
          <p:cNvPr id="156" name="كفالة النبي  ﷺ"/>
          <p:cNvSpPr txBox="1"/>
          <p:nvPr/>
        </p:nvSpPr>
        <p:spPr>
          <a:xfrm>
            <a:off x="10237506" y="3931182"/>
            <a:ext cx="14475331" cy="19358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1" sz="11100">
                <a:solidFill>
                  <a:srgbClr val="3C071B"/>
                </a:solidFill>
              </a:defRPr>
            </a:lvl1pPr>
          </a:lstStyle>
          <a:p>
            <a:pPr rtl="0">
              <a:defRPr/>
            </a:pPr>
            <a:r>
              <a:t>كفالة النبي  ﷺ </a:t>
            </a:r>
          </a:p>
        </p:txBody>
      </p:sp>
      <p:pic>
        <p:nvPicPr>
          <p:cNvPr id="157" name="IMG_1919.png" descr="IMG_1919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1783073" y="5035243"/>
            <a:ext cx="15700797" cy="907157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وسيلة شرح"/>
          <p:cNvSpPr/>
          <p:nvPr/>
        </p:nvSpPr>
        <p:spPr>
          <a:xfrm>
            <a:off x="5330025" y="3380104"/>
            <a:ext cx="18437624" cy="620911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248" y="0"/>
                </a:moveTo>
                <a:cubicBezTo>
                  <a:pt x="1168" y="0"/>
                  <a:pt x="1102" y="194"/>
                  <a:pt x="1102" y="434"/>
                </a:cubicBezTo>
                <a:lnTo>
                  <a:pt x="1102" y="12437"/>
                </a:lnTo>
                <a:lnTo>
                  <a:pt x="0" y="21600"/>
                </a:lnTo>
                <a:lnTo>
                  <a:pt x="1729" y="15699"/>
                </a:lnTo>
                <a:lnTo>
                  <a:pt x="21454" y="15699"/>
                </a:lnTo>
                <a:cubicBezTo>
                  <a:pt x="21535" y="15699"/>
                  <a:pt x="21600" y="15504"/>
                  <a:pt x="21600" y="15264"/>
                </a:cubicBezTo>
                <a:lnTo>
                  <a:pt x="21600" y="434"/>
                </a:lnTo>
                <a:cubicBezTo>
                  <a:pt x="21600" y="194"/>
                  <a:pt x="21535" y="0"/>
                  <a:pt x="21454" y="0"/>
                </a:cubicBezTo>
                <a:lnTo>
                  <a:pt x="1248" y="0"/>
                </a:ln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 rtl="0"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pic>
        <p:nvPicPr>
          <p:cNvPr id="325" name="IMG_1932.png" descr="IMG_193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318370" y="4438587"/>
            <a:ext cx="2839698" cy="2839699"/>
          </a:xfrm>
          <a:prstGeom prst="rect">
            <a:avLst/>
          </a:prstGeom>
          <a:ln w="12700">
            <a:miter lim="400000"/>
          </a:ln>
        </p:spPr>
      </p:pic>
      <p:sp>
        <p:nvSpPr>
          <p:cNvPr id="326" name="أنا من قام برعاية محمد ﷺ من عمر الـ٨ حتى أصبح نبياً"/>
          <p:cNvSpPr txBox="1"/>
          <p:nvPr/>
        </p:nvSpPr>
        <p:spPr>
          <a:xfrm>
            <a:off x="8028784" y="3857003"/>
            <a:ext cx="15513581" cy="35590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1" sz="9900">
                <a:solidFill>
                  <a:srgbClr val="FFFFFF"/>
                </a:solidFill>
              </a:defRPr>
            </a:lvl1pPr>
          </a:lstStyle>
          <a:p>
            <a:pPr rtl="0">
              <a:defRPr/>
            </a:pPr>
            <a:r>
              <a:t>أنا من قام برعاية محمد ﷺ من عمر الـ٨ حتى أصبح نبياً</a:t>
            </a:r>
          </a:p>
        </p:txBody>
      </p:sp>
      <p:grpSp>
        <p:nvGrpSpPr>
          <p:cNvPr id="329" name="عم الرسول ﷺ أبو طالب"/>
          <p:cNvGrpSpPr/>
          <p:nvPr/>
        </p:nvGrpSpPr>
        <p:grpSpPr>
          <a:xfrm>
            <a:off x="1444077" y="10234986"/>
            <a:ext cx="12140994" cy="2704934"/>
            <a:chOff x="0" y="0"/>
            <a:chExt cx="12140992" cy="2704932"/>
          </a:xfrm>
        </p:grpSpPr>
        <p:sp>
          <p:nvSpPr>
            <p:cNvPr id="327" name="مستطيل"/>
            <p:cNvSpPr/>
            <p:nvPr/>
          </p:nvSpPr>
          <p:spPr>
            <a:xfrm>
              <a:off x="-1" y="0"/>
              <a:ext cx="12140994" cy="2704933"/>
            </a:xfrm>
            <a:prstGeom prst="rect">
              <a:avLst/>
            </a:prstGeom>
            <a:solidFill>
              <a:srgbClr val="BDBBB9"/>
            </a:solidFill>
            <a:ln w="3175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 rtl="0">
                <a:defRPr sz="8400">
                  <a:solidFill>
                    <a:srgbClr val="000000"/>
                  </a:solidFill>
                  <a:latin typeface="Geeza Pro Bold"/>
                  <a:ea typeface="Geeza Pro Bold"/>
                  <a:cs typeface="Geeza Pro Bold"/>
                  <a:sym typeface="Geeza Pro Bold"/>
                </a:defRPr>
              </a:pPr>
            </a:p>
          </p:txBody>
        </p:sp>
        <p:sp>
          <p:nvSpPr>
            <p:cNvPr id="328" name="عم الرسول ﷺ أبو طالب"/>
            <p:cNvSpPr txBox="1"/>
            <p:nvPr/>
          </p:nvSpPr>
          <p:spPr>
            <a:xfrm>
              <a:off x="158749" y="650108"/>
              <a:ext cx="11823494" cy="140471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defTabSz="825500">
                <a:defRPr sz="8400">
                  <a:solidFill>
                    <a:srgbClr val="000000"/>
                  </a:solidFill>
                  <a:latin typeface="Geeza Pro Bold"/>
                  <a:ea typeface="Geeza Pro Bold"/>
                  <a:cs typeface="Geeza Pro Bold"/>
                  <a:sym typeface="Geeza Pro Bold"/>
                </a:defRPr>
              </a:lvl1pPr>
            </a:lstStyle>
            <a:p>
              <a:pPr rtl="0">
                <a:defRPr/>
              </a:pPr>
              <a:r>
                <a:t>عم الرسول ﷺ أبو طالب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2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7" dur="100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29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3" name="صـ١١١"/>
          <p:cNvGrpSpPr/>
          <p:nvPr/>
        </p:nvGrpSpPr>
        <p:grpSpPr>
          <a:xfrm>
            <a:off x="177263" y="11991754"/>
            <a:ext cx="2550470" cy="1275237"/>
            <a:chOff x="0" y="0"/>
            <a:chExt cx="2550469" cy="1275236"/>
          </a:xfrm>
        </p:grpSpPr>
        <p:sp>
          <p:nvSpPr>
            <p:cNvPr id="331" name="الشكل"/>
            <p:cNvSpPr/>
            <p:nvPr/>
          </p:nvSpPr>
          <p:spPr>
            <a:xfrm>
              <a:off x="0" y="-1"/>
              <a:ext cx="2550470" cy="12752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400" y="0"/>
                  </a:moveTo>
                  <a:cubicBezTo>
                    <a:pt x="2418" y="0"/>
                    <a:pt x="0" y="4835"/>
                    <a:pt x="0" y="10800"/>
                  </a:cubicBezTo>
                  <a:cubicBezTo>
                    <a:pt x="0" y="16765"/>
                    <a:pt x="2418" y="21600"/>
                    <a:pt x="5400" y="21600"/>
                  </a:cubicBezTo>
                  <a:lnTo>
                    <a:pt x="16200" y="21600"/>
                  </a:lnTo>
                  <a:cubicBezTo>
                    <a:pt x="19182" y="21600"/>
                    <a:pt x="21600" y="16765"/>
                    <a:pt x="21600" y="10800"/>
                  </a:cubicBezTo>
                  <a:cubicBezTo>
                    <a:pt x="21600" y="4835"/>
                    <a:pt x="19182" y="0"/>
                    <a:pt x="16200" y="0"/>
                  </a:cubicBezTo>
                  <a:lnTo>
                    <a:pt x="5400" y="0"/>
                  </a:lnTo>
                  <a:close/>
                </a:path>
              </a:pathLst>
            </a:custGeom>
            <a:solidFill>
              <a:srgbClr val="DDD5CB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 rtl="0">
                <a:defRPr sz="5300">
                  <a:solidFill>
                    <a:srgbClr val="000000"/>
                  </a:solidFill>
                  <a:latin typeface="Geeza Pro Bold"/>
                  <a:ea typeface="Geeza Pro Bold"/>
                  <a:cs typeface="Geeza Pro Bold"/>
                  <a:sym typeface="Geeza Pro Bold"/>
                </a:defRPr>
              </a:pPr>
            </a:p>
          </p:txBody>
        </p:sp>
        <p:sp>
          <p:nvSpPr>
            <p:cNvPr id="332" name="صـ١١١"/>
            <p:cNvSpPr txBox="1"/>
            <p:nvPr/>
          </p:nvSpPr>
          <p:spPr>
            <a:xfrm>
              <a:off x="0" y="175262"/>
              <a:ext cx="2550470" cy="92471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defTabSz="825500">
                <a:defRPr sz="5300">
                  <a:solidFill>
                    <a:srgbClr val="000000"/>
                  </a:solidFill>
                  <a:latin typeface="Geeza Pro Bold"/>
                  <a:ea typeface="Geeza Pro Bold"/>
                  <a:cs typeface="Geeza Pro Bold"/>
                  <a:sym typeface="Geeza Pro Bold"/>
                </a:defRPr>
              </a:lvl1pPr>
            </a:lstStyle>
            <a:p>
              <a:pPr rtl="0">
                <a:defRPr/>
              </a:pPr>
              <a:r>
                <a:t>صـ١١١</a:t>
              </a:r>
            </a:p>
          </p:txBody>
        </p:sp>
      </p:grpSp>
      <p:sp>
        <p:nvSpPr>
          <p:cNvPr id="334" name="بيضاوي"/>
          <p:cNvSpPr/>
          <p:nvPr/>
        </p:nvSpPr>
        <p:spPr>
          <a:xfrm>
            <a:off x="18360231" y="1417790"/>
            <a:ext cx="4764249" cy="4444502"/>
          </a:xfrm>
          <a:prstGeom prst="ellipse">
            <a:avLst/>
          </a:prstGeom>
          <a:solidFill>
            <a:srgbClr val="DDD5CB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 rtl="0"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sp>
        <p:nvSpPr>
          <p:cNvPr id="335" name="مستطيل"/>
          <p:cNvSpPr/>
          <p:nvPr/>
        </p:nvSpPr>
        <p:spPr>
          <a:xfrm>
            <a:off x="3552904" y="2230777"/>
            <a:ext cx="13984172" cy="2818527"/>
          </a:xfrm>
          <a:prstGeom prst="rect">
            <a:avLst/>
          </a:prstGeom>
          <a:solidFill>
            <a:srgbClr val="DDD5CB"/>
          </a:solidFill>
          <a:ln w="889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 rtl="0"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sp>
        <p:nvSpPr>
          <p:cNvPr id="336" name="حب النبي  ﷺ"/>
          <p:cNvSpPr txBox="1"/>
          <p:nvPr/>
        </p:nvSpPr>
        <p:spPr>
          <a:xfrm>
            <a:off x="4926400" y="3023242"/>
            <a:ext cx="13193090" cy="14875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1" sz="8400">
                <a:solidFill>
                  <a:srgbClr val="000000"/>
                </a:solidFill>
              </a:defRPr>
            </a:lvl1pPr>
          </a:lstStyle>
          <a:p>
            <a:pPr rtl="0">
              <a:defRPr/>
            </a:pPr>
            <a:r>
              <a:t>حب النبي  ﷺ </a:t>
            </a:r>
          </a:p>
        </p:txBody>
      </p:sp>
      <p:sp>
        <p:nvSpPr>
          <p:cNvPr id="337" name="بيضاوي"/>
          <p:cNvSpPr/>
          <p:nvPr/>
        </p:nvSpPr>
        <p:spPr>
          <a:xfrm>
            <a:off x="18360231" y="7429965"/>
            <a:ext cx="4764249" cy="4444501"/>
          </a:xfrm>
          <a:prstGeom prst="ellipse">
            <a:avLst/>
          </a:prstGeom>
          <a:solidFill>
            <a:srgbClr val="DDD5CB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 rtl="0"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sp>
        <p:nvSpPr>
          <p:cNvPr id="338" name="مستطيل"/>
          <p:cNvSpPr/>
          <p:nvPr/>
        </p:nvSpPr>
        <p:spPr>
          <a:xfrm>
            <a:off x="3552904" y="8483896"/>
            <a:ext cx="13984172" cy="2818526"/>
          </a:xfrm>
          <a:prstGeom prst="rect">
            <a:avLst/>
          </a:prstGeom>
          <a:solidFill>
            <a:srgbClr val="DDD5CB"/>
          </a:solidFill>
          <a:ln w="889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 rtl="0"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sp>
        <p:nvSpPr>
          <p:cNvPr id="339" name="القيمة :"/>
          <p:cNvSpPr txBox="1"/>
          <p:nvPr/>
        </p:nvSpPr>
        <p:spPr>
          <a:xfrm>
            <a:off x="14996768" y="2896243"/>
            <a:ext cx="11491179" cy="14875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1" sz="8400">
                <a:solidFill>
                  <a:srgbClr val="000000"/>
                </a:solidFill>
              </a:defRPr>
            </a:lvl1pPr>
          </a:lstStyle>
          <a:p>
            <a:pPr rtl="0">
              <a:defRPr/>
            </a:pPr>
            <a:r>
              <a:t>القيمة :</a:t>
            </a:r>
          </a:p>
        </p:txBody>
      </p:sp>
      <p:sp>
        <p:nvSpPr>
          <p:cNvPr id="340" name="مظاهرها…"/>
          <p:cNvSpPr txBox="1"/>
          <p:nvPr/>
        </p:nvSpPr>
        <p:spPr>
          <a:xfrm>
            <a:off x="14996768" y="8420665"/>
            <a:ext cx="11491179" cy="24630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rtl="0">
              <a:defRPr b="1" sz="7000">
                <a:solidFill>
                  <a:srgbClr val="000000"/>
                </a:solidFill>
              </a:defRPr>
            </a:pPr>
            <a:r>
              <a:t>مظاهرها</a:t>
            </a:r>
          </a:p>
          <a:p>
            <a:pPr rtl="0">
              <a:defRPr b="1" sz="7000">
                <a:solidFill>
                  <a:srgbClr val="000000"/>
                </a:solidFill>
              </a:defRPr>
            </a:pPr>
            <a:r>
              <a:t>السلوكية :</a:t>
            </a:r>
          </a:p>
        </p:txBody>
      </p:sp>
      <p:sp>
        <p:nvSpPr>
          <p:cNvPr id="341" name="- ألتزم  بسنن رسولي  ﷺ…"/>
          <p:cNvSpPr txBox="1"/>
          <p:nvPr/>
        </p:nvSpPr>
        <p:spPr>
          <a:xfrm>
            <a:off x="4127241" y="8484558"/>
            <a:ext cx="13193088" cy="28171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rtl="0">
              <a:defRPr b="1" sz="7800">
                <a:solidFill>
                  <a:srgbClr val="000000"/>
                </a:solidFill>
              </a:defRPr>
            </a:pPr>
            <a:r>
              <a:t>- ألتزم  بسنن رسولي  ﷺ </a:t>
            </a:r>
          </a:p>
          <a:p>
            <a:pPr rtl="0">
              <a:defRPr b="1" sz="7800">
                <a:solidFill>
                  <a:srgbClr val="000000"/>
                </a:solidFill>
              </a:defRPr>
            </a:pPr>
            <a:r>
              <a:t>- أقرأ سيرة رسولي  ﷺ </a:t>
            </a:r>
          </a:p>
        </p:txBody>
      </p:sp>
      <p:pic>
        <p:nvPicPr>
          <p:cNvPr id="342" name="فيلم" descr="فيلم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755226" y="602548"/>
            <a:ext cx="6074984" cy="607498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6" name="ص١١٢"/>
          <p:cNvGrpSpPr/>
          <p:nvPr/>
        </p:nvGrpSpPr>
        <p:grpSpPr>
          <a:xfrm>
            <a:off x="177263" y="11991754"/>
            <a:ext cx="2550470" cy="1275237"/>
            <a:chOff x="0" y="0"/>
            <a:chExt cx="2550469" cy="1275236"/>
          </a:xfrm>
        </p:grpSpPr>
        <p:sp>
          <p:nvSpPr>
            <p:cNvPr id="344" name="الشكل"/>
            <p:cNvSpPr/>
            <p:nvPr/>
          </p:nvSpPr>
          <p:spPr>
            <a:xfrm>
              <a:off x="0" y="-1"/>
              <a:ext cx="2550470" cy="12752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400" y="0"/>
                  </a:moveTo>
                  <a:cubicBezTo>
                    <a:pt x="2418" y="0"/>
                    <a:pt x="0" y="4835"/>
                    <a:pt x="0" y="10800"/>
                  </a:cubicBezTo>
                  <a:cubicBezTo>
                    <a:pt x="0" y="16765"/>
                    <a:pt x="2418" y="21600"/>
                    <a:pt x="5400" y="21600"/>
                  </a:cubicBezTo>
                  <a:lnTo>
                    <a:pt x="16200" y="21600"/>
                  </a:lnTo>
                  <a:cubicBezTo>
                    <a:pt x="19182" y="21600"/>
                    <a:pt x="21600" y="16765"/>
                    <a:pt x="21600" y="10800"/>
                  </a:cubicBezTo>
                  <a:cubicBezTo>
                    <a:pt x="21600" y="4835"/>
                    <a:pt x="19182" y="0"/>
                    <a:pt x="16200" y="0"/>
                  </a:cubicBezTo>
                  <a:lnTo>
                    <a:pt x="5400" y="0"/>
                  </a:lnTo>
                  <a:close/>
                </a:path>
              </a:pathLst>
            </a:custGeom>
            <a:solidFill>
              <a:srgbClr val="DDD5CB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 rtl="0">
                <a:defRPr sz="5300">
                  <a:solidFill>
                    <a:srgbClr val="000000"/>
                  </a:solidFill>
                  <a:latin typeface="Geeza Pro Bold"/>
                  <a:ea typeface="Geeza Pro Bold"/>
                  <a:cs typeface="Geeza Pro Bold"/>
                  <a:sym typeface="Geeza Pro Bold"/>
                </a:defRPr>
              </a:pPr>
            </a:p>
          </p:txBody>
        </p:sp>
        <p:sp>
          <p:nvSpPr>
            <p:cNvPr id="345" name="ص١١٢"/>
            <p:cNvSpPr txBox="1"/>
            <p:nvPr/>
          </p:nvSpPr>
          <p:spPr>
            <a:xfrm>
              <a:off x="0" y="175262"/>
              <a:ext cx="2550470" cy="92471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defTabSz="825500">
                <a:defRPr sz="5300">
                  <a:solidFill>
                    <a:srgbClr val="000000"/>
                  </a:solidFill>
                  <a:latin typeface="Geeza Pro Bold"/>
                  <a:ea typeface="Geeza Pro Bold"/>
                  <a:cs typeface="Geeza Pro Bold"/>
                  <a:sym typeface="Geeza Pro Bold"/>
                </a:defRPr>
              </a:lvl1pPr>
            </a:lstStyle>
            <a:p>
              <a:pPr rtl="0">
                <a:defRPr/>
              </a:pPr>
              <a:r>
                <a:t>ص١١٢</a:t>
              </a:r>
            </a:p>
          </p:txBody>
        </p:sp>
      </p:grpSp>
      <p:sp>
        <p:nvSpPr>
          <p:cNvPr id="347" name="مستطيل"/>
          <p:cNvSpPr/>
          <p:nvPr/>
        </p:nvSpPr>
        <p:spPr>
          <a:xfrm>
            <a:off x="560834" y="1544522"/>
            <a:ext cx="23262334" cy="10312429"/>
          </a:xfrm>
          <a:prstGeom prst="rect">
            <a:avLst/>
          </a:prstGeom>
          <a:solidFill>
            <a:srgbClr val="DDD5CB"/>
          </a:solidFill>
          <a:ln w="889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 rtl="0"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pic>
        <p:nvPicPr>
          <p:cNvPr id="348" name="IMG_1927.png" descr="IMG_1927.png"/>
          <p:cNvPicPr>
            <a:picLocks noChangeAspect="1"/>
          </p:cNvPicPr>
          <p:nvPr/>
        </p:nvPicPr>
        <p:blipFill>
          <a:blip r:embed="rId3">
            <a:extLst/>
          </a:blip>
          <a:srcRect l="7628" t="20754" r="7628" b="62989"/>
          <a:stretch>
            <a:fillRect/>
          </a:stretch>
        </p:blipFill>
        <p:spPr>
          <a:xfrm>
            <a:off x="1256108" y="2319535"/>
            <a:ext cx="21871758" cy="907691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مستطيل"/>
          <p:cNvSpPr/>
          <p:nvPr/>
        </p:nvSpPr>
        <p:spPr>
          <a:xfrm>
            <a:off x="5961757" y="315093"/>
            <a:ext cx="8435217" cy="13085814"/>
          </a:xfrm>
          <a:prstGeom prst="rect">
            <a:avLst/>
          </a:prstGeom>
          <a:ln w="762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 rtl="0"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pic>
        <p:nvPicPr>
          <p:cNvPr id="160" name="يا رسول الله كم أحلم لو أني | حلم مبرور | علي محمد زاهر إدريس | حالات واتس.mp4" descr="يا رسول الله كم أحلم لو أني | حلم مبرور | علي محمد زاهر إدريس | حالات واتس.mp4"/>
          <p:cNvPicPr>
            <a:picLocks noChangeAspect="0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>
            <a:extLst/>
          </a:blip>
          <a:stretch>
            <a:fillRect/>
          </a:stretch>
        </p:blipFill>
        <p:spPr>
          <a:xfrm>
            <a:off x="6691596" y="642174"/>
            <a:ext cx="6975538" cy="12431651"/>
          </a:xfrm>
          <a:prstGeom prst="rect">
            <a:avLst/>
          </a:prstGeom>
          <a:ln w="12700">
            <a:miter lim="400000"/>
          </a:ln>
        </p:spPr>
      </p:pic>
      <p:sp>
        <p:nvSpPr>
          <p:cNvPr id="161" name="سماعات رأس"/>
          <p:cNvSpPr/>
          <p:nvPr/>
        </p:nvSpPr>
        <p:spPr>
          <a:xfrm>
            <a:off x="17066232" y="3950134"/>
            <a:ext cx="4642308" cy="44456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89" h="21600" fill="norm" stroke="1" extrusionOk="0">
                <a:moveTo>
                  <a:pt x="10800" y="0"/>
                </a:moveTo>
                <a:cubicBezTo>
                  <a:pt x="4844" y="0"/>
                  <a:pt x="0" y="4546"/>
                  <a:pt x="0" y="10137"/>
                </a:cubicBezTo>
                <a:lnTo>
                  <a:pt x="0" y="17707"/>
                </a:lnTo>
                <a:cubicBezTo>
                  <a:pt x="0" y="18367"/>
                  <a:pt x="513" y="18899"/>
                  <a:pt x="1139" y="18899"/>
                </a:cubicBezTo>
                <a:cubicBezTo>
                  <a:pt x="1771" y="18899"/>
                  <a:pt x="2278" y="18362"/>
                  <a:pt x="2278" y="17707"/>
                </a:cubicBezTo>
                <a:lnTo>
                  <a:pt x="2278" y="10137"/>
                </a:lnTo>
                <a:cubicBezTo>
                  <a:pt x="2278" y="5861"/>
                  <a:pt x="6097" y="2380"/>
                  <a:pt x="10795" y="2380"/>
                </a:cubicBezTo>
                <a:cubicBezTo>
                  <a:pt x="15492" y="2380"/>
                  <a:pt x="19309" y="5861"/>
                  <a:pt x="19309" y="10137"/>
                </a:cubicBezTo>
                <a:lnTo>
                  <a:pt x="19309" y="17707"/>
                </a:lnTo>
                <a:cubicBezTo>
                  <a:pt x="19309" y="18367"/>
                  <a:pt x="19822" y="18899"/>
                  <a:pt x="20448" y="18899"/>
                </a:cubicBezTo>
                <a:cubicBezTo>
                  <a:pt x="21075" y="18899"/>
                  <a:pt x="21589" y="18362"/>
                  <a:pt x="21589" y="17707"/>
                </a:cubicBezTo>
                <a:lnTo>
                  <a:pt x="21589" y="10137"/>
                </a:lnTo>
                <a:cubicBezTo>
                  <a:pt x="21600" y="4546"/>
                  <a:pt x="16756" y="0"/>
                  <a:pt x="10800" y="0"/>
                </a:cubicBezTo>
                <a:close/>
                <a:moveTo>
                  <a:pt x="4121" y="12089"/>
                </a:moveTo>
                <a:cubicBezTo>
                  <a:pt x="3840" y="12089"/>
                  <a:pt x="3613" y="12326"/>
                  <a:pt x="3613" y="12619"/>
                </a:cubicBezTo>
                <a:lnTo>
                  <a:pt x="3613" y="21071"/>
                </a:lnTo>
                <a:cubicBezTo>
                  <a:pt x="3613" y="21364"/>
                  <a:pt x="3845" y="21600"/>
                  <a:pt x="4121" y="21600"/>
                </a:cubicBezTo>
                <a:lnTo>
                  <a:pt x="7312" y="21600"/>
                </a:lnTo>
                <a:cubicBezTo>
                  <a:pt x="7593" y="21600"/>
                  <a:pt x="7820" y="21364"/>
                  <a:pt x="7820" y="21071"/>
                </a:cubicBezTo>
                <a:lnTo>
                  <a:pt x="7820" y="12619"/>
                </a:lnTo>
                <a:cubicBezTo>
                  <a:pt x="7820" y="12326"/>
                  <a:pt x="7593" y="12089"/>
                  <a:pt x="7312" y="12089"/>
                </a:cubicBezTo>
                <a:lnTo>
                  <a:pt x="4121" y="12089"/>
                </a:lnTo>
                <a:close/>
                <a:moveTo>
                  <a:pt x="14288" y="12089"/>
                </a:moveTo>
                <a:cubicBezTo>
                  <a:pt x="14007" y="12089"/>
                  <a:pt x="13780" y="12326"/>
                  <a:pt x="13780" y="12619"/>
                </a:cubicBezTo>
                <a:lnTo>
                  <a:pt x="13780" y="21071"/>
                </a:lnTo>
                <a:cubicBezTo>
                  <a:pt x="13780" y="21364"/>
                  <a:pt x="14007" y="21600"/>
                  <a:pt x="14288" y="21600"/>
                </a:cubicBezTo>
                <a:lnTo>
                  <a:pt x="17479" y="21600"/>
                </a:lnTo>
                <a:cubicBezTo>
                  <a:pt x="17754" y="21600"/>
                  <a:pt x="17987" y="21364"/>
                  <a:pt x="17987" y="21071"/>
                </a:cubicBezTo>
                <a:lnTo>
                  <a:pt x="17987" y="12619"/>
                </a:lnTo>
                <a:cubicBezTo>
                  <a:pt x="17987" y="12326"/>
                  <a:pt x="17759" y="12089"/>
                  <a:pt x="17479" y="12089"/>
                </a:cubicBezTo>
                <a:lnTo>
                  <a:pt x="14288" y="12089"/>
                </a:ln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 rtl="0"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click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993" fill="hold"/>
                                        <p:tgtEl>
                                          <p:spTgt spid="16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mediacall" nodeType="clickEffect" presetSubtype="0" presetID="3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" dur="1000" fill="hold"/>
                                        <p:tgtEl>
                                          <p:spTgt spid="16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video fullScrn="0">
              <p:cMediaNode mute="0" showWhenStopped="1" numSld="1" vol="100000">
                <p:cTn id="11" fill="hold" display="0">
                  <p:stCondLst>
                    <p:cond delay="indefinite"/>
                  </p:stCondLst>
                </p:cTn>
                <p:tgtEl>
                  <p:spTgt spid="160"/>
                </p:tgtEl>
              </p:cMediaNode>
            </p:video>
            <p:seq concurrent="1" prevAc="none" nextAc="seek">
              <p:cTn id="12" evtFilter="cancelBubble" nodeType="interactiveSeq" restart="whenNotActive" fill="hold">
                <p:stCondLst>
                  <p:cond delay="0" evt="onClick">
                    <p:tgtEl>
                      <p:spTgt spid="160"/>
                    </p:tgtEl>
                  </p:cond>
                </p:stCondLst>
                <p:endSync delay="0" evt="end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mediacall" nodeType="clickEffect" presetSubtype="0" presetID="2" fill="hold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16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delay="0" evt="onClick">
                  <p:tgtEl>
                    <p:spTgt spid="160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5" name="تمرين"/>
          <p:cNvGrpSpPr/>
          <p:nvPr/>
        </p:nvGrpSpPr>
        <p:grpSpPr>
          <a:xfrm>
            <a:off x="15853407" y="6271936"/>
            <a:ext cx="6513705" cy="2434837"/>
            <a:chOff x="0" y="0"/>
            <a:chExt cx="6513703" cy="2434836"/>
          </a:xfrm>
        </p:grpSpPr>
        <p:sp>
          <p:nvSpPr>
            <p:cNvPr id="163" name="مستطيل"/>
            <p:cNvSpPr/>
            <p:nvPr/>
          </p:nvSpPr>
          <p:spPr>
            <a:xfrm>
              <a:off x="0" y="-1"/>
              <a:ext cx="6513704" cy="2434838"/>
            </a:xfrm>
            <a:prstGeom prst="rect">
              <a:avLst/>
            </a:prstGeom>
            <a:solidFill>
              <a:srgbClr val="BDBBB9"/>
            </a:solidFill>
            <a:ln w="3175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 rtl="0">
                <a:defRPr sz="10400">
                  <a:solidFill>
                    <a:srgbClr val="000000"/>
                  </a:solidFill>
                  <a:latin typeface="Geeza Pro Bold"/>
                  <a:ea typeface="Geeza Pro Bold"/>
                  <a:cs typeface="Geeza Pro Bold"/>
                  <a:sym typeface="Geeza Pro Bold"/>
                </a:defRPr>
              </a:pPr>
            </a:p>
          </p:txBody>
        </p:sp>
        <p:sp>
          <p:nvSpPr>
            <p:cNvPr id="164" name="تمرين"/>
            <p:cNvSpPr txBox="1"/>
            <p:nvPr/>
          </p:nvSpPr>
          <p:spPr>
            <a:xfrm>
              <a:off x="158750" y="360834"/>
              <a:ext cx="6196204" cy="171316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defTabSz="825500">
                <a:defRPr sz="10400">
                  <a:solidFill>
                    <a:srgbClr val="000000"/>
                  </a:solidFill>
                  <a:latin typeface="Geeza Pro Bold"/>
                  <a:ea typeface="Geeza Pro Bold"/>
                  <a:cs typeface="Geeza Pro Bold"/>
                  <a:sym typeface="Geeza Pro Bold"/>
                </a:defRPr>
              </a:lvl1pPr>
            </a:lstStyle>
            <a:p>
              <a:pPr rtl="0">
                <a:defRPr/>
              </a:pPr>
              <a:r>
                <a:t>تمرين</a:t>
              </a:r>
            </a:p>
          </p:txBody>
        </p:sp>
      </p:grpSp>
      <p:pic>
        <p:nvPicPr>
          <p:cNvPr id="166" name="فيلم" descr="فيلم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038052" y="-93334"/>
            <a:ext cx="11122133" cy="1390266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0" name="أربط بين الفترة الزمنية والحدث الذي يناسبها  :"/>
          <p:cNvGrpSpPr/>
          <p:nvPr/>
        </p:nvGrpSpPr>
        <p:grpSpPr>
          <a:xfrm>
            <a:off x="5107702" y="2591198"/>
            <a:ext cx="14427127" cy="4427643"/>
            <a:chOff x="0" y="0"/>
            <a:chExt cx="14427125" cy="4427642"/>
          </a:xfrm>
        </p:grpSpPr>
        <p:sp>
          <p:nvSpPr>
            <p:cNvPr id="168" name="مستطيل مستدير الزوايا"/>
            <p:cNvSpPr/>
            <p:nvPr/>
          </p:nvSpPr>
          <p:spPr>
            <a:xfrm>
              <a:off x="0" y="0"/>
              <a:ext cx="14427126" cy="4427643"/>
            </a:xfrm>
            <a:prstGeom prst="roundRect">
              <a:avLst>
                <a:gd name="adj" fmla="val 35554"/>
              </a:avLst>
            </a:prstGeom>
            <a:solidFill>
              <a:srgbClr val="C4BDB9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 rtl="0">
                <a:defRPr sz="10400">
                  <a:solidFill>
                    <a:srgbClr val="000000"/>
                  </a:solidFill>
                  <a:latin typeface="Geeza Pro Bold"/>
                  <a:ea typeface="Geeza Pro Bold"/>
                  <a:cs typeface="Geeza Pro Bold"/>
                  <a:sym typeface="Geeza Pro Bold"/>
                </a:defRPr>
              </a:pPr>
            </a:p>
          </p:txBody>
        </p:sp>
        <p:sp>
          <p:nvSpPr>
            <p:cNvPr id="169" name="أربط بين الفترة الزمنية والحدث الذي يناسبها :"/>
            <p:cNvSpPr txBox="1"/>
            <p:nvPr/>
          </p:nvSpPr>
          <p:spPr>
            <a:xfrm>
              <a:off x="461068" y="407259"/>
              <a:ext cx="13504990" cy="361312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defTabSz="825500" rtl="0">
                <a:defRPr sz="10400">
                  <a:solidFill>
                    <a:srgbClr val="000000"/>
                  </a:solidFill>
                  <a:latin typeface="Geeza Pro Bold"/>
                  <a:ea typeface="Geeza Pro Bold"/>
                  <a:cs typeface="Geeza Pro Bold"/>
                  <a:sym typeface="Geeza Pro Bold"/>
                </a:defRPr>
              </a:pPr>
              <a:r>
                <a:t>أربط بين الفترة الزمنية والحدث الذي يناسبها</a:t>
              </a:r>
              <a:r>
                <a:t> :</a:t>
              </a:r>
              <a:r>
                <a:t>  </a:t>
              </a:r>
            </a:p>
          </p:txBody>
        </p:sp>
      </p:grpSp>
      <p:sp>
        <p:nvSpPr>
          <p:cNvPr id="171" name="فيديو"/>
          <p:cNvSpPr/>
          <p:nvPr/>
        </p:nvSpPr>
        <p:spPr>
          <a:xfrm rot="10800000">
            <a:off x="15475917" y="7696017"/>
            <a:ext cx="4260081" cy="238551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386" y="0"/>
                </a:moveTo>
                <a:cubicBezTo>
                  <a:pt x="623" y="0"/>
                  <a:pt x="0" y="1113"/>
                  <a:pt x="0" y="2475"/>
                </a:cubicBezTo>
                <a:lnTo>
                  <a:pt x="0" y="19125"/>
                </a:lnTo>
                <a:cubicBezTo>
                  <a:pt x="0" y="20487"/>
                  <a:pt x="623" y="21600"/>
                  <a:pt x="1386" y="21600"/>
                </a:cubicBezTo>
                <a:lnTo>
                  <a:pt x="15853" y="21600"/>
                </a:lnTo>
                <a:cubicBezTo>
                  <a:pt x="16616" y="21600"/>
                  <a:pt x="17239" y="20487"/>
                  <a:pt x="17239" y="19125"/>
                </a:cubicBezTo>
                <a:lnTo>
                  <a:pt x="17239" y="15008"/>
                </a:lnTo>
                <a:cubicBezTo>
                  <a:pt x="17501" y="15278"/>
                  <a:pt x="17778" y="15564"/>
                  <a:pt x="17979" y="15771"/>
                </a:cubicBezTo>
                <a:lnTo>
                  <a:pt x="21000" y="18884"/>
                </a:lnTo>
                <a:cubicBezTo>
                  <a:pt x="21330" y="19224"/>
                  <a:pt x="21600" y="18948"/>
                  <a:pt x="21600" y="18268"/>
                </a:cubicBezTo>
                <a:lnTo>
                  <a:pt x="21600" y="12039"/>
                </a:lnTo>
                <a:cubicBezTo>
                  <a:pt x="21600" y="11358"/>
                  <a:pt x="21600" y="10242"/>
                  <a:pt x="21600" y="9561"/>
                </a:cubicBezTo>
                <a:lnTo>
                  <a:pt x="21600" y="3332"/>
                </a:lnTo>
                <a:cubicBezTo>
                  <a:pt x="21600" y="2652"/>
                  <a:pt x="21330" y="2376"/>
                  <a:pt x="21000" y="2716"/>
                </a:cubicBezTo>
                <a:lnTo>
                  <a:pt x="17979" y="5829"/>
                </a:lnTo>
                <a:cubicBezTo>
                  <a:pt x="17778" y="6036"/>
                  <a:pt x="17500" y="6322"/>
                  <a:pt x="17239" y="6592"/>
                </a:cubicBezTo>
                <a:lnTo>
                  <a:pt x="17239" y="2475"/>
                </a:lnTo>
                <a:cubicBezTo>
                  <a:pt x="17239" y="1113"/>
                  <a:pt x="16616" y="0"/>
                  <a:pt x="15853" y="0"/>
                </a:cubicBezTo>
                <a:lnTo>
                  <a:pt x="1386" y="0"/>
                </a:ln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 rtl="0"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grpSp>
        <p:nvGrpSpPr>
          <p:cNvPr id="174" name="الحدث"/>
          <p:cNvGrpSpPr/>
          <p:nvPr/>
        </p:nvGrpSpPr>
        <p:grpSpPr>
          <a:xfrm>
            <a:off x="4402114" y="7803336"/>
            <a:ext cx="8304853" cy="2170871"/>
            <a:chOff x="0" y="0"/>
            <a:chExt cx="8304851" cy="2170870"/>
          </a:xfrm>
        </p:grpSpPr>
        <p:sp>
          <p:nvSpPr>
            <p:cNvPr id="172" name="مستطيل"/>
            <p:cNvSpPr/>
            <p:nvPr/>
          </p:nvSpPr>
          <p:spPr>
            <a:xfrm>
              <a:off x="-1" y="-1"/>
              <a:ext cx="8304853" cy="2170872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 rtl="0">
                <a:defRPr sz="8200">
                  <a:solidFill>
                    <a:srgbClr val="FFFFFF"/>
                  </a:solidFill>
                  <a:latin typeface="Geeza Pro Bold"/>
                  <a:ea typeface="Geeza Pro Bold"/>
                  <a:cs typeface="Geeza Pro Bold"/>
                  <a:sym typeface="Geeza Pro Bold"/>
                </a:defRPr>
              </a:pPr>
            </a:p>
          </p:txBody>
        </p:sp>
        <p:sp>
          <p:nvSpPr>
            <p:cNvPr id="173" name="الحدث"/>
            <p:cNvSpPr txBox="1"/>
            <p:nvPr/>
          </p:nvSpPr>
          <p:spPr>
            <a:xfrm>
              <a:off x="-1" y="400404"/>
              <a:ext cx="8304853" cy="137006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defTabSz="825500">
                <a:defRPr sz="8200">
                  <a:solidFill>
                    <a:srgbClr val="FFFFFF"/>
                  </a:solidFill>
                  <a:latin typeface="Geeza Pro Bold"/>
                  <a:ea typeface="Geeza Pro Bold"/>
                  <a:cs typeface="Geeza Pro Bold"/>
                  <a:sym typeface="Geeza Pro Bold"/>
                </a:defRPr>
              </a:lvl1pPr>
            </a:lstStyle>
            <a:p>
              <a:pPr rtl="0">
                <a:defRPr/>
              </a:pPr>
              <a:r>
                <a:t>الحدث</a:t>
              </a:r>
            </a:p>
          </p:txBody>
        </p:sp>
      </p:grpSp>
      <p:sp>
        <p:nvSpPr>
          <p:cNvPr id="175" name="الفترة الزمنية"/>
          <p:cNvSpPr txBox="1"/>
          <p:nvPr/>
        </p:nvSpPr>
        <p:spPr>
          <a:xfrm>
            <a:off x="16557029" y="7824565"/>
            <a:ext cx="2629593" cy="21284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825500">
              <a:defRPr sz="62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 rtl="0">
              <a:defRPr/>
            </a:pPr>
            <a:r>
              <a:t>الفترة الزمنية</a:t>
            </a:r>
          </a:p>
        </p:txBody>
      </p:sp>
      <p:grpSp>
        <p:nvGrpSpPr>
          <p:cNvPr id="178" name="تمرين"/>
          <p:cNvGrpSpPr/>
          <p:nvPr/>
        </p:nvGrpSpPr>
        <p:grpSpPr>
          <a:xfrm>
            <a:off x="19396498" y="682320"/>
            <a:ext cx="4537293" cy="1908879"/>
            <a:chOff x="0" y="0"/>
            <a:chExt cx="4537292" cy="1908877"/>
          </a:xfrm>
        </p:grpSpPr>
        <p:sp>
          <p:nvSpPr>
            <p:cNvPr id="176" name="مستطيل"/>
            <p:cNvSpPr/>
            <p:nvPr/>
          </p:nvSpPr>
          <p:spPr>
            <a:xfrm>
              <a:off x="-1" y="-1"/>
              <a:ext cx="4537294" cy="1908879"/>
            </a:xfrm>
            <a:prstGeom prst="rect">
              <a:avLst/>
            </a:prstGeom>
            <a:solidFill>
              <a:srgbClr val="BDBBB9"/>
            </a:solidFill>
            <a:ln w="3175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 rtl="0">
                <a:defRPr sz="8400">
                  <a:solidFill>
                    <a:srgbClr val="000000"/>
                  </a:solidFill>
                  <a:latin typeface="Geeza Pro Bold"/>
                  <a:ea typeface="Geeza Pro Bold"/>
                  <a:cs typeface="Geeza Pro Bold"/>
                  <a:sym typeface="Geeza Pro Bold"/>
                </a:defRPr>
              </a:pPr>
            </a:p>
          </p:txBody>
        </p:sp>
        <p:sp>
          <p:nvSpPr>
            <p:cNvPr id="177" name="تمرين"/>
            <p:cNvSpPr txBox="1"/>
            <p:nvPr/>
          </p:nvSpPr>
          <p:spPr>
            <a:xfrm>
              <a:off x="158749" y="252080"/>
              <a:ext cx="4219794" cy="140471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defTabSz="825500">
                <a:defRPr sz="8400">
                  <a:solidFill>
                    <a:srgbClr val="000000"/>
                  </a:solidFill>
                  <a:latin typeface="Geeza Pro Bold"/>
                  <a:ea typeface="Geeza Pro Bold"/>
                  <a:cs typeface="Geeza Pro Bold"/>
                  <a:sym typeface="Geeza Pro Bold"/>
                </a:defRPr>
              </a:lvl1pPr>
            </a:lstStyle>
            <a:p>
              <a:pPr rtl="0">
                <a:defRPr/>
              </a:pPr>
              <a:r>
                <a:t>تمرين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فيديو"/>
          <p:cNvSpPr/>
          <p:nvPr/>
        </p:nvSpPr>
        <p:spPr>
          <a:xfrm flipH="1">
            <a:off x="17994458" y="3706336"/>
            <a:ext cx="5364963" cy="300421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386" y="0"/>
                </a:moveTo>
                <a:cubicBezTo>
                  <a:pt x="623" y="0"/>
                  <a:pt x="0" y="1113"/>
                  <a:pt x="0" y="2475"/>
                </a:cubicBezTo>
                <a:lnTo>
                  <a:pt x="0" y="19125"/>
                </a:lnTo>
                <a:cubicBezTo>
                  <a:pt x="0" y="20487"/>
                  <a:pt x="623" y="21600"/>
                  <a:pt x="1386" y="21600"/>
                </a:cubicBezTo>
                <a:lnTo>
                  <a:pt x="15853" y="21600"/>
                </a:lnTo>
                <a:cubicBezTo>
                  <a:pt x="16616" y="21600"/>
                  <a:pt x="17239" y="20487"/>
                  <a:pt x="17239" y="19125"/>
                </a:cubicBezTo>
                <a:lnTo>
                  <a:pt x="17239" y="15008"/>
                </a:lnTo>
                <a:cubicBezTo>
                  <a:pt x="17501" y="15278"/>
                  <a:pt x="17778" y="15564"/>
                  <a:pt x="17979" y="15771"/>
                </a:cubicBezTo>
                <a:lnTo>
                  <a:pt x="21000" y="18884"/>
                </a:lnTo>
                <a:cubicBezTo>
                  <a:pt x="21330" y="19224"/>
                  <a:pt x="21600" y="18948"/>
                  <a:pt x="21600" y="18268"/>
                </a:cubicBezTo>
                <a:lnTo>
                  <a:pt x="21600" y="12039"/>
                </a:lnTo>
                <a:cubicBezTo>
                  <a:pt x="21600" y="11358"/>
                  <a:pt x="21600" y="10242"/>
                  <a:pt x="21600" y="9561"/>
                </a:cubicBezTo>
                <a:lnTo>
                  <a:pt x="21600" y="3332"/>
                </a:lnTo>
                <a:cubicBezTo>
                  <a:pt x="21600" y="2652"/>
                  <a:pt x="21330" y="2376"/>
                  <a:pt x="21000" y="2716"/>
                </a:cubicBezTo>
                <a:lnTo>
                  <a:pt x="17979" y="5829"/>
                </a:lnTo>
                <a:cubicBezTo>
                  <a:pt x="17778" y="6036"/>
                  <a:pt x="17500" y="6322"/>
                  <a:pt x="17239" y="6592"/>
                </a:cubicBezTo>
                <a:lnTo>
                  <a:pt x="17239" y="2475"/>
                </a:lnTo>
                <a:cubicBezTo>
                  <a:pt x="17239" y="1113"/>
                  <a:pt x="16616" y="0"/>
                  <a:pt x="15853" y="0"/>
                </a:cubicBezTo>
                <a:lnTo>
                  <a:pt x="1386" y="0"/>
                </a:ln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 rtl="0"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grpSp>
        <p:nvGrpSpPr>
          <p:cNvPr id="183" name="بداية حياة النبي  ﷺ"/>
          <p:cNvGrpSpPr/>
          <p:nvPr/>
        </p:nvGrpSpPr>
        <p:grpSpPr>
          <a:xfrm>
            <a:off x="2612376" y="547007"/>
            <a:ext cx="15986948" cy="2179504"/>
            <a:chOff x="0" y="0"/>
            <a:chExt cx="15986946" cy="2179503"/>
          </a:xfrm>
        </p:grpSpPr>
        <p:sp>
          <p:nvSpPr>
            <p:cNvPr id="181" name="مستطيل مستدير الزوايا"/>
            <p:cNvSpPr/>
            <p:nvPr/>
          </p:nvSpPr>
          <p:spPr>
            <a:xfrm>
              <a:off x="0" y="0"/>
              <a:ext cx="15986947" cy="2179504"/>
            </a:xfrm>
            <a:prstGeom prst="roundRect">
              <a:avLst>
                <a:gd name="adj" fmla="val 50000"/>
              </a:avLst>
            </a:prstGeom>
            <a:solidFill>
              <a:srgbClr val="C4BDB9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 rtl="0">
                <a:defRPr sz="10400">
                  <a:solidFill>
                    <a:srgbClr val="000000"/>
                  </a:solidFill>
                  <a:latin typeface="Geeza Pro Bold"/>
                  <a:ea typeface="Geeza Pro Bold"/>
                  <a:cs typeface="Geeza Pro Bold"/>
                  <a:sym typeface="Geeza Pro Bold"/>
                </a:defRPr>
              </a:pPr>
            </a:p>
          </p:txBody>
        </p:sp>
        <p:sp>
          <p:nvSpPr>
            <p:cNvPr id="182" name="بداية حياة النبي  ﷺ"/>
            <p:cNvSpPr txBox="1"/>
            <p:nvPr/>
          </p:nvSpPr>
          <p:spPr>
            <a:xfrm>
              <a:off x="319176" y="233167"/>
              <a:ext cx="15348595" cy="171316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defTabSz="825500">
                <a:defRPr sz="10400">
                  <a:solidFill>
                    <a:srgbClr val="000000"/>
                  </a:solidFill>
                  <a:latin typeface="Geeza Pro Bold"/>
                  <a:ea typeface="Geeza Pro Bold"/>
                  <a:cs typeface="Geeza Pro Bold"/>
                  <a:sym typeface="Geeza Pro Bold"/>
                </a:defRPr>
              </a:lvl1pPr>
            </a:lstStyle>
            <a:p>
              <a:pPr rtl="0">
                <a:defRPr/>
              </a:pPr>
              <a:r>
                <a:t>بداية حياة النبي  ﷺ </a:t>
              </a:r>
            </a:p>
          </p:txBody>
        </p:sp>
      </p:grpSp>
      <p:sp>
        <p:nvSpPr>
          <p:cNvPr id="184" name="عندما كان…"/>
          <p:cNvSpPr txBox="1"/>
          <p:nvPr/>
        </p:nvSpPr>
        <p:spPr>
          <a:xfrm>
            <a:off x="18660425" y="4239721"/>
            <a:ext cx="4620731" cy="23940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825500" rtl="0">
              <a:defRPr sz="70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pPr>
            <a:r>
              <a:t>عندما كان</a:t>
            </a:r>
          </a:p>
          <a:p>
            <a:pPr defTabSz="825500" rtl="0">
              <a:defRPr sz="70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pPr>
            <a:r>
              <a:t> في بطن أمه </a:t>
            </a:r>
          </a:p>
        </p:txBody>
      </p:sp>
      <p:grpSp>
        <p:nvGrpSpPr>
          <p:cNvPr id="187" name="أخذته السيدة حليمة السعدية إلى البادية لتكون مرضعته"/>
          <p:cNvGrpSpPr/>
          <p:nvPr/>
        </p:nvGrpSpPr>
        <p:grpSpPr>
          <a:xfrm>
            <a:off x="168595" y="3983842"/>
            <a:ext cx="8759422" cy="2994377"/>
            <a:chOff x="0" y="0"/>
            <a:chExt cx="8759421" cy="2994375"/>
          </a:xfrm>
        </p:grpSpPr>
        <p:sp>
          <p:nvSpPr>
            <p:cNvPr id="185" name="مستطيل"/>
            <p:cNvSpPr/>
            <p:nvPr/>
          </p:nvSpPr>
          <p:spPr>
            <a:xfrm>
              <a:off x="0" y="0"/>
              <a:ext cx="8759422" cy="2994376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 rtl="0">
                <a:defRPr sz="5600">
                  <a:solidFill>
                    <a:srgbClr val="FFFFFF"/>
                  </a:solidFill>
                  <a:latin typeface="Geeza Pro Bold"/>
                  <a:ea typeface="Geeza Pro Bold"/>
                  <a:cs typeface="Geeza Pro Bold"/>
                  <a:sym typeface="Geeza Pro Bold"/>
                </a:defRPr>
              </a:pPr>
            </a:p>
          </p:txBody>
        </p:sp>
        <p:sp>
          <p:nvSpPr>
            <p:cNvPr id="186" name="أخذته السيدة حليمة السعدية إلى البادية لتكون مرضعته"/>
            <p:cNvSpPr txBox="1"/>
            <p:nvPr/>
          </p:nvSpPr>
          <p:spPr>
            <a:xfrm>
              <a:off x="0" y="516715"/>
              <a:ext cx="8759422" cy="196094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defTabSz="825500">
                <a:defRPr sz="5600">
                  <a:solidFill>
                    <a:srgbClr val="FFFFFF"/>
                  </a:solidFill>
                  <a:latin typeface="Geeza Pro Bold"/>
                  <a:ea typeface="Geeza Pro Bold"/>
                  <a:cs typeface="Geeza Pro Bold"/>
                  <a:sym typeface="Geeza Pro Bold"/>
                </a:defRPr>
              </a:lvl1pPr>
            </a:lstStyle>
            <a:p>
              <a:pPr rtl="0">
                <a:defRPr/>
              </a:pPr>
              <a:r>
                <a:t>أخذته السيدة حليمة السعدية إلى البادية لتكون مرضعته </a:t>
              </a:r>
            </a:p>
          </p:txBody>
        </p:sp>
      </p:grpSp>
      <p:grpSp>
        <p:nvGrpSpPr>
          <p:cNvPr id="190" name="توفي والده عبدالله بن عبدالمطلب"/>
          <p:cNvGrpSpPr/>
          <p:nvPr/>
        </p:nvGrpSpPr>
        <p:grpSpPr>
          <a:xfrm>
            <a:off x="168595" y="10734495"/>
            <a:ext cx="8759422" cy="2289694"/>
            <a:chOff x="0" y="0"/>
            <a:chExt cx="8759421" cy="2289692"/>
          </a:xfrm>
        </p:grpSpPr>
        <p:sp>
          <p:nvSpPr>
            <p:cNvPr id="188" name="مستطيل"/>
            <p:cNvSpPr/>
            <p:nvPr/>
          </p:nvSpPr>
          <p:spPr>
            <a:xfrm>
              <a:off x="0" y="0"/>
              <a:ext cx="8759422" cy="2289693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 rtl="0">
                <a:defRPr sz="5800">
                  <a:solidFill>
                    <a:srgbClr val="FFFFFF"/>
                  </a:solidFill>
                  <a:latin typeface="Geeza Pro Bold"/>
                  <a:ea typeface="Geeza Pro Bold"/>
                  <a:cs typeface="Geeza Pro Bold"/>
                  <a:sym typeface="Geeza Pro Bold"/>
                </a:defRPr>
              </a:pPr>
            </a:p>
          </p:txBody>
        </p:sp>
        <p:sp>
          <p:nvSpPr>
            <p:cNvPr id="189" name="توفي والده عبدالله بن عبدالمطلب"/>
            <p:cNvSpPr txBox="1"/>
            <p:nvPr/>
          </p:nvSpPr>
          <p:spPr>
            <a:xfrm>
              <a:off x="0" y="140696"/>
              <a:ext cx="8759422" cy="20083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defTabSz="825500">
                <a:defRPr sz="5800">
                  <a:solidFill>
                    <a:srgbClr val="FFFFFF"/>
                  </a:solidFill>
                  <a:latin typeface="Geeza Pro Bold"/>
                  <a:ea typeface="Geeza Pro Bold"/>
                  <a:cs typeface="Geeza Pro Bold"/>
                  <a:sym typeface="Geeza Pro Bold"/>
                </a:defRPr>
              </a:lvl1pPr>
            </a:lstStyle>
            <a:p>
              <a:pPr rtl="0">
                <a:defRPr/>
              </a:pPr>
              <a:r>
                <a:t>توفي والده عبدالله بن عبدالمطلب</a:t>
              </a:r>
            </a:p>
          </p:txBody>
        </p:sp>
      </p:grpSp>
      <p:grpSp>
        <p:nvGrpSpPr>
          <p:cNvPr id="193" name="توفيت والدته آمنه بنت وهب وانتقلت رعايته لجده"/>
          <p:cNvGrpSpPr/>
          <p:nvPr/>
        </p:nvGrpSpPr>
        <p:grpSpPr>
          <a:xfrm>
            <a:off x="300362" y="7621199"/>
            <a:ext cx="8495888" cy="2470314"/>
            <a:chOff x="0" y="0"/>
            <a:chExt cx="8495886" cy="2470312"/>
          </a:xfrm>
        </p:grpSpPr>
        <p:sp>
          <p:nvSpPr>
            <p:cNvPr id="191" name="مستطيل"/>
            <p:cNvSpPr/>
            <p:nvPr/>
          </p:nvSpPr>
          <p:spPr>
            <a:xfrm>
              <a:off x="-1" y="0"/>
              <a:ext cx="8495888" cy="2470313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 rtl="0">
                <a:defRPr sz="5600">
                  <a:solidFill>
                    <a:srgbClr val="FFFFFF"/>
                  </a:solidFill>
                  <a:latin typeface="Geeza Pro Bold"/>
                  <a:ea typeface="Geeza Pro Bold"/>
                  <a:cs typeface="Geeza Pro Bold"/>
                  <a:sym typeface="Geeza Pro Bold"/>
                </a:defRPr>
              </a:pPr>
            </a:p>
          </p:txBody>
        </p:sp>
        <p:sp>
          <p:nvSpPr>
            <p:cNvPr id="192" name="توفيت والدته آمنه بنت وهب وانتقلت رعايته لجده"/>
            <p:cNvSpPr txBox="1"/>
            <p:nvPr/>
          </p:nvSpPr>
          <p:spPr>
            <a:xfrm>
              <a:off x="-1" y="254684"/>
              <a:ext cx="8495888" cy="196094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defTabSz="825500">
                <a:defRPr sz="5600">
                  <a:solidFill>
                    <a:srgbClr val="FFFFFF"/>
                  </a:solidFill>
                  <a:latin typeface="Geeza Pro Bold"/>
                  <a:ea typeface="Geeza Pro Bold"/>
                  <a:cs typeface="Geeza Pro Bold"/>
                  <a:sym typeface="Geeza Pro Bold"/>
                </a:defRPr>
              </a:lvl1pPr>
            </a:lstStyle>
            <a:p>
              <a:pPr rtl="0">
                <a:defRPr/>
              </a:pPr>
              <a:r>
                <a:t>توفيت والدته آمنه بنت وهب وانتقلت رعايته لجده</a:t>
              </a:r>
            </a:p>
          </p:txBody>
        </p:sp>
      </p:grpSp>
      <p:sp>
        <p:nvSpPr>
          <p:cNvPr id="194" name="فيديو"/>
          <p:cNvSpPr/>
          <p:nvPr/>
        </p:nvSpPr>
        <p:spPr>
          <a:xfrm flipH="1">
            <a:off x="17994458" y="7134452"/>
            <a:ext cx="5364963" cy="300421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386" y="0"/>
                </a:moveTo>
                <a:cubicBezTo>
                  <a:pt x="623" y="0"/>
                  <a:pt x="0" y="1113"/>
                  <a:pt x="0" y="2475"/>
                </a:cubicBezTo>
                <a:lnTo>
                  <a:pt x="0" y="19125"/>
                </a:lnTo>
                <a:cubicBezTo>
                  <a:pt x="0" y="20487"/>
                  <a:pt x="623" y="21600"/>
                  <a:pt x="1386" y="21600"/>
                </a:cubicBezTo>
                <a:lnTo>
                  <a:pt x="15853" y="21600"/>
                </a:lnTo>
                <a:cubicBezTo>
                  <a:pt x="16616" y="21600"/>
                  <a:pt x="17239" y="20487"/>
                  <a:pt x="17239" y="19125"/>
                </a:cubicBezTo>
                <a:lnTo>
                  <a:pt x="17239" y="15008"/>
                </a:lnTo>
                <a:cubicBezTo>
                  <a:pt x="17501" y="15278"/>
                  <a:pt x="17778" y="15564"/>
                  <a:pt x="17979" y="15771"/>
                </a:cubicBezTo>
                <a:lnTo>
                  <a:pt x="21000" y="18884"/>
                </a:lnTo>
                <a:cubicBezTo>
                  <a:pt x="21330" y="19224"/>
                  <a:pt x="21600" y="18948"/>
                  <a:pt x="21600" y="18268"/>
                </a:cubicBezTo>
                <a:lnTo>
                  <a:pt x="21600" y="12039"/>
                </a:lnTo>
                <a:cubicBezTo>
                  <a:pt x="21600" y="11358"/>
                  <a:pt x="21600" y="10242"/>
                  <a:pt x="21600" y="9561"/>
                </a:cubicBezTo>
                <a:lnTo>
                  <a:pt x="21600" y="3332"/>
                </a:lnTo>
                <a:cubicBezTo>
                  <a:pt x="21600" y="2652"/>
                  <a:pt x="21330" y="2376"/>
                  <a:pt x="21000" y="2716"/>
                </a:cubicBezTo>
                <a:lnTo>
                  <a:pt x="17979" y="5829"/>
                </a:lnTo>
                <a:cubicBezTo>
                  <a:pt x="17778" y="6036"/>
                  <a:pt x="17500" y="6322"/>
                  <a:pt x="17239" y="6592"/>
                </a:cubicBezTo>
                <a:lnTo>
                  <a:pt x="17239" y="2475"/>
                </a:lnTo>
                <a:cubicBezTo>
                  <a:pt x="17239" y="1113"/>
                  <a:pt x="16616" y="0"/>
                  <a:pt x="15853" y="0"/>
                </a:cubicBezTo>
                <a:lnTo>
                  <a:pt x="1386" y="0"/>
                </a:ln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 rtl="0"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sp>
        <p:nvSpPr>
          <p:cNvPr id="195" name="فيديو"/>
          <p:cNvSpPr/>
          <p:nvPr/>
        </p:nvSpPr>
        <p:spPr>
          <a:xfrm flipH="1">
            <a:off x="17994458" y="10562567"/>
            <a:ext cx="5364963" cy="30042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386" y="0"/>
                </a:moveTo>
                <a:cubicBezTo>
                  <a:pt x="623" y="0"/>
                  <a:pt x="0" y="1113"/>
                  <a:pt x="0" y="2475"/>
                </a:cubicBezTo>
                <a:lnTo>
                  <a:pt x="0" y="19125"/>
                </a:lnTo>
                <a:cubicBezTo>
                  <a:pt x="0" y="20487"/>
                  <a:pt x="623" y="21600"/>
                  <a:pt x="1386" y="21600"/>
                </a:cubicBezTo>
                <a:lnTo>
                  <a:pt x="15853" y="21600"/>
                </a:lnTo>
                <a:cubicBezTo>
                  <a:pt x="16616" y="21600"/>
                  <a:pt x="17239" y="20487"/>
                  <a:pt x="17239" y="19125"/>
                </a:cubicBezTo>
                <a:lnTo>
                  <a:pt x="17239" y="15008"/>
                </a:lnTo>
                <a:cubicBezTo>
                  <a:pt x="17501" y="15278"/>
                  <a:pt x="17778" y="15564"/>
                  <a:pt x="17979" y="15771"/>
                </a:cubicBezTo>
                <a:lnTo>
                  <a:pt x="21000" y="18884"/>
                </a:lnTo>
                <a:cubicBezTo>
                  <a:pt x="21330" y="19224"/>
                  <a:pt x="21600" y="18948"/>
                  <a:pt x="21600" y="18268"/>
                </a:cubicBezTo>
                <a:lnTo>
                  <a:pt x="21600" y="12039"/>
                </a:lnTo>
                <a:cubicBezTo>
                  <a:pt x="21600" y="11358"/>
                  <a:pt x="21600" y="10242"/>
                  <a:pt x="21600" y="9561"/>
                </a:cubicBezTo>
                <a:lnTo>
                  <a:pt x="21600" y="3332"/>
                </a:lnTo>
                <a:cubicBezTo>
                  <a:pt x="21600" y="2652"/>
                  <a:pt x="21330" y="2376"/>
                  <a:pt x="21000" y="2716"/>
                </a:cubicBezTo>
                <a:lnTo>
                  <a:pt x="17979" y="5829"/>
                </a:lnTo>
                <a:cubicBezTo>
                  <a:pt x="17778" y="6036"/>
                  <a:pt x="17500" y="6322"/>
                  <a:pt x="17239" y="6592"/>
                </a:cubicBezTo>
                <a:lnTo>
                  <a:pt x="17239" y="2475"/>
                </a:lnTo>
                <a:cubicBezTo>
                  <a:pt x="17239" y="1113"/>
                  <a:pt x="16616" y="0"/>
                  <a:pt x="15853" y="0"/>
                </a:cubicBezTo>
                <a:lnTo>
                  <a:pt x="1386" y="0"/>
                </a:ln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 rtl="0"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sp>
        <p:nvSpPr>
          <p:cNvPr id="196" name="٦ سنوات"/>
          <p:cNvSpPr txBox="1"/>
          <p:nvPr/>
        </p:nvSpPr>
        <p:spPr>
          <a:xfrm>
            <a:off x="19575851" y="11448090"/>
            <a:ext cx="3569684" cy="12331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825500">
              <a:defRPr sz="73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 rtl="0">
              <a:defRPr/>
            </a:pPr>
            <a:r>
              <a:t>٦ سنوات</a:t>
            </a:r>
          </a:p>
        </p:txBody>
      </p:sp>
      <p:sp>
        <p:nvSpPr>
          <p:cNvPr id="197" name="بعد ولادته"/>
          <p:cNvSpPr txBox="1"/>
          <p:nvPr/>
        </p:nvSpPr>
        <p:spPr>
          <a:xfrm>
            <a:off x="19509384" y="7140974"/>
            <a:ext cx="3702618" cy="24904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825500">
              <a:defRPr sz="73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 rtl="0">
              <a:defRPr/>
            </a:pPr>
            <a:r>
              <a:t>بعد ولادته</a:t>
            </a:r>
          </a:p>
        </p:txBody>
      </p:sp>
      <p:grpSp>
        <p:nvGrpSpPr>
          <p:cNvPr id="200" name="تمرين"/>
          <p:cNvGrpSpPr/>
          <p:nvPr/>
        </p:nvGrpSpPr>
        <p:grpSpPr>
          <a:xfrm>
            <a:off x="19396498" y="682320"/>
            <a:ext cx="4537293" cy="1908879"/>
            <a:chOff x="0" y="0"/>
            <a:chExt cx="4537292" cy="1908877"/>
          </a:xfrm>
        </p:grpSpPr>
        <p:sp>
          <p:nvSpPr>
            <p:cNvPr id="198" name="مستطيل"/>
            <p:cNvSpPr/>
            <p:nvPr/>
          </p:nvSpPr>
          <p:spPr>
            <a:xfrm>
              <a:off x="-1" y="-1"/>
              <a:ext cx="4537294" cy="1908879"/>
            </a:xfrm>
            <a:prstGeom prst="rect">
              <a:avLst/>
            </a:prstGeom>
            <a:solidFill>
              <a:srgbClr val="BDBBB9"/>
            </a:solidFill>
            <a:ln w="3175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 rtl="0">
                <a:defRPr sz="8400">
                  <a:solidFill>
                    <a:srgbClr val="000000"/>
                  </a:solidFill>
                  <a:latin typeface="Geeza Pro Bold"/>
                  <a:ea typeface="Geeza Pro Bold"/>
                  <a:cs typeface="Geeza Pro Bold"/>
                  <a:sym typeface="Geeza Pro Bold"/>
                </a:defRPr>
              </a:pPr>
            </a:p>
          </p:txBody>
        </p:sp>
        <p:sp>
          <p:nvSpPr>
            <p:cNvPr id="199" name="تمرين"/>
            <p:cNvSpPr txBox="1"/>
            <p:nvPr/>
          </p:nvSpPr>
          <p:spPr>
            <a:xfrm>
              <a:off x="158749" y="252080"/>
              <a:ext cx="4219794" cy="140471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defTabSz="825500">
                <a:defRPr sz="8400">
                  <a:solidFill>
                    <a:srgbClr val="000000"/>
                  </a:solidFill>
                  <a:latin typeface="Geeza Pro Bold"/>
                  <a:ea typeface="Geeza Pro Bold"/>
                  <a:cs typeface="Geeza Pro Bold"/>
                  <a:sym typeface="Geeza Pro Bold"/>
                </a:defRPr>
              </a:lvl1pPr>
            </a:lstStyle>
            <a:p>
              <a:pPr rtl="0">
                <a:defRPr/>
              </a:pPr>
              <a:r>
                <a:t>تمرين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path" nodeType="clickEffect" presetSubtype="0" presetID="-1" grpId="1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C 0.037072 -0.002721 0.074144 -0.005442 0.109685 -0.014965 C 0.145227 -0.024488 0.179238 -0.040813 0.210698 -0.070743 C 0.242158 -0.100673 0.271068 -0.144207 0.292409 -0.198020 C 0.313751 -0.251832 0.327526 -0.315924 0.339090 -0.366412 C 0.350653 -0.416899 0.360006 -0.453782 0.369359 -0.490665" origin="layout" pathEditMode="relative">
                                      <p:cBhvr>
                                        <p:cTn id="6" dur="16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path" nodeType="clickEffect" presetSubtype="0" presetID="-1" grpId="2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C 0.041301 0.009422 0.082602 0.018843 0.123538 0.033626 C 0.164474 0.048408 0.205044 0.068551 0.238944 0.091618 C 0.272844 0.114685 0.300073 0.140676 0.319993 0.164717 C 0.339912 0.188759 0.352522 0.210851 0.365132 0.232943" origin="layout" pathEditMode="relative">
                                      <p:cBhvr>
                                        <p:cTn id="10" dur="13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path" nodeType="clickEffect" presetSubtype="0" presetID="-1" grpId="3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C 0.084431 0.011341 0.168862 0.022682 0.231528 0.062708 C 0.294195 0.102735 0.335097 0.171447 0.375999 0.240159" origin="layout" pathEditMode="relative">
                                      <p:cBhvr>
                                        <p:cTn id="14" dur="13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مستطيل"/>
          <p:cNvSpPr/>
          <p:nvPr/>
        </p:nvSpPr>
        <p:spPr>
          <a:xfrm>
            <a:off x="2862210" y="4789625"/>
            <a:ext cx="21289164" cy="2958350"/>
          </a:xfrm>
          <a:prstGeom prst="rect">
            <a:avLst/>
          </a:prstGeom>
          <a:solidFill>
            <a:srgbClr val="DDD5CB"/>
          </a:solidFill>
          <a:ln w="508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 rtl="0"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grpSp>
        <p:nvGrpSpPr>
          <p:cNvPr id="205" name="محمد ﷺ في رعاية جده"/>
          <p:cNvGrpSpPr/>
          <p:nvPr/>
        </p:nvGrpSpPr>
        <p:grpSpPr>
          <a:xfrm>
            <a:off x="2287864" y="522270"/>
            <a:ext cx="20431344" cy="2949338"/>
            <a:chOff x="0" y="0"/>
            <a:chExt cx="20431343" cy="2949337"/>
          </a:xfrm>
        </p:grpSpPr>
        <p:sp>
          <p:nvSpPr>
            <p:cNvPr id="203" name="مستطيل مستدير الزوايا"/>
            <p:cNvSpPr/>
            <p:nvPr/>
          </p:nvSpPr>
          <p:spPr>
            <a:xfrm>
              <a:off x="0" y="0"/>
              <a:ext cx="20431344" cy="2949338"/>
            </a:xfrm>
            <a:prstGeom prst="roundRect">
              <a:avLst>
                <a:gd name="adj" fmla="val 50000"/>
              </a:avLst>
            </a:prstGeom>
            <a:solidFill>
              <a:srgbClr val="C4BDB9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 rtl="0">
                <a:defRPr sz="10400">
                  <a:solidFill>
                    <a:srgbClr val="000000"/>
                  </a:solidFill>
                  <a:latin typeface="Geeza Pro Bold"/>
                  <a:ea typeface="Geeza Pro Bold"/>
                  <a:cs typeface="Geeza Pro Bold"/>
                  <a:sym typeface="Geeza Pro Bold"/>
                </a:defRPr>
              </a:pPr>
            </a:p>
          </p:txBody>
        </p:sp>
        <p:sp>
          <p:nvSpPr>
            <p:cNvPr id="204" name="محمد ﷺ في رعاية جده"/>
            <p:cNvSpPr txBox="1"/>
            <p:nvPr/>
          </p:nvSpPr>
          <p:spPr>
            <a:xfrm>
              <a:off x="431915" y="618084"/>
              <a:ext cx="19567514" cy="171316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defTabSz="825500">
                <a:defRPr sz="10400">
                  <a:solidFill>
                    <a:srgbClr val="000000"/>
                  </a:solidFill>
                  <a:latin typeface="Geeza Pro Bold"/>
                  <a:ea typeface="Geeza Pro Bold"/>
                  <a:cs typeface="Geeza Pro Bold"/>
                  <a:sym typeface="Geeza Pro Bold"/>
                </a:defRPr>
              </a:lvl1pPr>
            </a:lstStyle>
            <a:p>
              <a:pPr rtl="0">
                <a:defRPr/>
              </a:pPr>
              <a:r>
                <a:t>محمد ﷺ في رعاية جده</a:t>
              </a:r>
            </a:p>
          </p:txBody>
        </p:sp>
      </p:grpSp>
      <p:sp>
        <p:nvSpPr>
          <p:cNvPr id="206" name="عاد عبدالمطلب مع حفيده إلى مكة بعد وفاة والدته وكان عمره ست سنوات ."/>
          <p:cNvSpPr txBox="1"/>
          <p:nvPr/>
        </p:nvSpPr>
        <p:spPr>
          <a:xfrm>
            <a:off x="3342550" y="4963513"/>
            <a:ext cx="20939650" cy="26105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825500" rtl="0">
              <a:defRPr sz="7700">
                <a:solidFill>
                  <a:srgbClr val="000000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pPr>
            <a:r>
              <a:t>عاد </a:t>
            </a:r>
            <a:r>
              <a:rPr>
                <a:solidFill>
                  <a:srgbClr val="0042A9"/>
                </a:solidFill>
              </a:rPr>
              <a:t>عبدالمطلب</a:t>
            </a:r>
            <a:r>
              <a:t> مع حفيده إلى مكة بعد وفاة والدته وكان عمره </a:t>
            </a:r>
            <a:r>
              <a:rPr>
                <a:solidFill>
                  <a:srgbClr val="8D8602"/>
                </a:solidFill>
              </a:rPr>
              <a:t>ست</a:t>
            </a:r>
            <a:r>
              <a:t> سنوات</a:t>
            </a:r>
            <a:r>
              <a:t>.</a:t>
            </a:r>
            <a:r>
              <a:t> </a:t>
            </a:r>
          </a:p>
        </p:txBody>
      </p:sp>
      <p:pic>
        <p:nvPicPr>
          <p:cNvPr id="207" name="IMG_1919.png" descr="IMG_1919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433515" y="487479"/>
            <a:ext cx="5225047" cy="3018919"/>
          </a:xfrm>
          <a:prstGeom prst="rect">
            <a:avLst/>
          </a:prstGeom>
          <a:ln w="12700">
            <a:miter lim="400000"/>
          </a:ln>
        </p:spPr>
      </p:pic>
      <p:sp>
        <p:nvSpPr>
          <p:cNvPr id="208" name="مستطيل"/>
          <p:cNvSpPr/>
          <p:nvPr/>
        </p:nvSpPr>
        <p:spPr>
          <a:xfrm>
            <a:off x="57769" y="9541940"/>
            <a:ext cx="20842704" cy="3203444"/>
          </a:xfrm>
          <a:prstGeom prst="rect">
            <a:avLst/>
          </a:prstGeom>
          <a:solidFill>
            <a:srgbClr val="DDD5CB"/>
          </a:solidFill>
          <a:ln w="508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 rtl="0"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sp>
        <p:nvSpPr>
          <p:cNvPr id="209" name="زادت مشاعر عبدالمطلب نحو حفيده اليتيم الذي فقد أمه وقبلها أباه فأشفق عليه وازداد حناناً عليه ."/>
          <p:cNvSpPr txBox="1"/>
          <p:nvPr/>
        </p:nvSpPr>
        <p:spPr>
          <a:xfrm>
            <a:off x="9295" y="9783475"/>
            <a:ext cx="20939650" cy="26105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825500">
              <a:defRPr sz="7700">
                <a:solidFill>
                  <a:srgbClr val="000000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 rtl="0">
              <a:defRPr/>
            </a:pPr>
            <a:r>
              <a:t>زادت مشاعر عبدالمطلب نحو حفيده اليتيم الذي فقد أمه وقبلها أباه فأشفق عليه وازداد حناناً عليه 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مستطيل"/>
          <p:cNvSpPr/>
          <p:nvPr/>
        </p:nvSpPr>
        <p:spPr>
          <a:xfrm>
            <a:off x="6851763" y="9357852"/>
            <a:ext cx="20842704" cy="2654439"/>
          </a:xfrm>
          <a:prstGeom prst="rect">
            <a:avLst/>
          </a:prstGeom>
          <a:solidFill>
            <a:srgbClr val="DDD5CB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 rtl="0"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grpSp>
        <p:nvGrpSpPr>
          <p:cNvPr id="214" name="محمد ﷺ في رعاية جده"/>
          <p:cNvGrpSpPr/>
          <p:nvPr/>
        </p:nvGrpSpPr>
        <p:grpSpPr>
          <a:xfrm>
            <a:off x="2287864" y="522270"/>
            <a:ext cx="20431344" cy="2949338"/>
            <a:chOff x="0" y="0"/>
            <a:chExt cx="20431343" cy="2949337"/>
          </a:xfrm>
        </p:grpSpPr>
        <p:sp>
          <p:nvSpPr>
            <p:cNvPr id="212" name="مستطيل مستدير الزوايا"/>
            <p:cNvSpPr/>
            <p:nvPr/>
          </p:nvSpPr>
          <p:spPr>
            <a:xfrm>
              <a:off x="0" y="0"/>
              <a:ext cx="20431344" cy="2949338"/>
            </a:xfrm>
            <a:prstGeom prst="roundRect">
              <a:avLst>
                <a:gd name="adj" fmla="val 50000"/>
              </a:avLst>
            </a:prstGeom>
            <a:solidFill>
              <a:srgbClr val="C4BDB9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 rtl="0">
                <a:defRPr sz="10400">
                  <a:solidFill>
                    <a:srgbClr val="000000"/>
                  </a:solidFill>
                  <a:latin typeface="Geeza Pro Bold"/>
                  <a:ea typeface="Geeza Pro Bold"/>
                  <a:cs typeface="Geeza Pro Bold"/>
                  <a:sym typeface="Geeza Pro Bold"/>
                </a:defRPr>
              </a:pPr>
            </a:p>
          </p:txBody>
        </p:sp>
        <p:sp>
          <p:nvSpPr>
            <p:cNvPr id="213" name="محمد ﷺ في رعاية جده"/>
            <p:cNvSpPr txBox="1"/>
            <p:nvPr/>
          </p:nvSpPr>
          <p:spPr>
            <a:xfrm>
              <a:off x="431915" y="618084"/>
              <a:ext cx="19567514" cy="171316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defTabSz="825500">
                <a:defRPr sz="10400">
                  <a:solidFill>
                    <a:srgbClr val="000000"/>
                  </a:solidFill>
                  <a:latin typeface="Geeza Pro Bold"/>
                  <a:ea typeface="Geeza Pro Bold"/>
                  <a:cs typeface="Geeza Pro Bold"/>
                  <a:sym typeface="Geeza Pro Bold"/>
                </a:defRPr>
              </a:lvl1pPr>
            </a:lstStyle>
            <a:p>
              <a:pPr rtl="0">
                <a:defRPr/>
              </a:pPr>
              <a:r>
                <a:t>محمد ﷺ في رعاية جده</a:t>
              </a:r>
            </a:p>
          </p:txBody>
        </p:sp>
      </p:grpSp>
      <p:sp>
        <p:nvSpPr>
          <p:cNvPr id="215" name="مستطيل"/>
          <p:cNvSpPr/>
          <p:nvPr/>
        </p:nvSpPr>
        <p:spPr>
          <a:xfrm>
            <a:off x="2862212" y="4963914"/>
            <a:ext cx="22362626" cy="3107520"/>
          </a:xfrm>
          <a:prstGeom prst="rect">
            <a:avLst/>
          </a:prstGeom>
          <a:solidFill>
            <a:srgbClr val="DDD5CB"/>
          </a:solidFill>
          <a:ln w="508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 rtl="0"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sp>
        <p:nvSpPr>
          <p:cNvPr id="216" name="وعندما أحس عبدالمطلب بقرب وفاته أوصى ابنه أبا طالب أن يكفل نبينا محمد  ﷺ"/>
          <p:cNvSpPr txBox="1"/>
          <p:nvPr/>
        </p:nvSpPr>
        <p:spPr>
          <a:xfrm>
            <a:off x="5154262" y="5137803"/>
            <a:ext cx="17151524" cy="26105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825500" rtl="0">
              <a:defRPr sz="7700">
                <a:solidFill>
                  <a:srgbClr val="000000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pPr>
            <a:r>
              <a:t>وعندما أحس عبدالمطلب بقرب وفاته أوصى ابنه </a:t>
            </a:r>
            <a:r>
              <a:rPr>
                <a:solidFill>
                  <a:srgbClr val="B51A00"/>
                </a:solidFill>
              </a:rPr>
              <a:t>أبا طالب</a:t>
            </a:r>
            <a:r>
              <a:t> أن يكفل نبينا محمد  ﷺ </a:t>
            </a:r>
            <a:r>
              <a:t>.</a:t>
            </a:r>
          </a:p>
        </p:txBody>
      </p:sp>
      <p:sp>
        <p:nvSpPr>
          <p:cNvPr id="217" name="مستطيل"/>
          <p:cNvSpPr/>
          <p:nvPr/>
        </p:nvSpPr>
        <p:spPr>
          <a:xfrm>
            <a:off x="7309140" y="8989504"/>
            <a:ext cx="21289165" cy="2958351"/>
          </a:xfrm>
          <a:prstGeom prst="rect">
            <a:avLst/>
          </a:prstGeom>
          <a:solidFill>
            <a:srgbClr val="DDD5CB"/>
          </a:solidFill>
          <a:ln w="508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 rtl="0"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pic>
        <p:nvPicPr>
          <p:cNvPr id="218" name="IMG_1919.png" descr="IMG_1919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433515" y="487479"/>
            <a:ext cx="5225047" cy="3018919"/>
          </a:xfrm>
          <a:prstGeom prst="rect">
            <a:avLst/>
          </a:prstGeom>
          <a:ln w="12700">
            <a:miter lim="400000"/>
          </a:ln>
        </p:spPr>
      </p:pic>
      <p:pic>
        <p:nvPicPr>
          <p:cNvPr id="219" name="صورة" descr="صورة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98998" y="7676008"/>
            <a:ext cx="6725113" cy="4242602"/>
          </a:xfrm>
          <a:prstGeom prst="rect">
            <a:avLst/>
          </a:prstGeom>
          <a:ln w="12700">
            <a:miter lim="400000"/>
          </a:ln>
        </p:spPr>
      </p:pic>
      <p:sp>
        <p:nvSpPr>
          <p:cNvPr id="220" name="ولما بلغ النبي  ﷺ عمر الـ٨ سنوات تقريباً توفي جده عبدالمطلب ."/>
          <p:cNvSpPr txBox="1"/>
          <p:nvPr/>
        </p:nvSpPr>
        <p:spPr>
          <a:xfrm>
            <a:off x="7417445" y="9379783"/>
            <a:ext cx="17151525" cy="26105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825500" rtl="0">
              <a:defRPr sz="7700">
                <a:solidFill>
                  <a:srgbClr val="000000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pPr>
            <a:r>
              <a:t>ولما بلغ النبي  ﷺ عمر الـ٨ سنوات تقريباً توفي جده </a:t>
            </a:r>
            <a:r>
              <a:rPr>
                <a:solidFill>
                  <a:srgbClr val="0056D6"/>
                </a:solidFill>
              </a:rPr>
              <a:t>عبدالمطلب</a:t>
            </a:r>
            <a:r>
              <a:t> 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4" name="تمرين"/>
          <p:cNvGrpSpPr/>
          <p:nvPr/>
        </p:nvGrpSpPr>
        <p:grpSpPr>
          <a:xfrm>
            <a:off x="15853407" y="6271936"/>
            <a:ext cx="6513705" cy="2434837"/>
            <a:chOff x="0" y="0"/>
            <a:chExt cx="6513703" cy="2434836"/>
          </a:xfrm>
        </p:grpSpPr>
        <p:sp>
          <p:nvSpPr>
            <p:cNvPr id="222" name="مستطيل"/>
            <p:cNvSpPr/>
            <p:nvPr/>
          </p:nvSpPr>
          <p:spPr>
            <a:xfrm>
              <a:off x="0" y="-1"/>
              <a:ext cx="6513704" cy="2434838"/>
            </a:xfrm>
            <a:prstGeom prst="rect">
              <a:avLst/>
            </a:prstGeom>
            <a:solidFill>
              <a:srgbClr val="BDBBB9"/>
            </a:solidFill>
            <a:ln w="3175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 rtl="0">
                <a:defRPr sz="10400">
                  <a:solidFill>
                    <a:srgbClr val="000000"/>
                  </a:solidFill>
                  <a:latin typeface="Geeza Pro Bold"/>
                  <a:ea typeface="Geeza Pro Bold"/>
                  <a:cs typeface="Geeza Pro Bold"/>
                  <a:sym typeface="Geeza Pro Bold"/>
                </a:defRPr>
              </a:pPr>
            </a:p>
          </p:txBody>
        </p:sp>
        <p:sp>
          <p:nvSpPr>
            <p:cNvPr id="223" name="تمرين"/>
            <p:cNvSpPr txBox="1"/>
            <p:nvPr/>
          </p:nvSpPr>
          <p:spPr>
            <a:xfrm>
              <a:off x="158750" y="360834"/>
              <a:ext cx="6196204" cy="171316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defTabSz="825500">
                <a:defRPr sz="10400">
                  <a:solidFill>
                    <a:srgbClr val="000000"/>
                  </a:solidFill>
                  <a:latin typeface="Geeza Pro Bold"/>
                  <a:ea typeface="Geeza Pro Bold"/>
                  <a:cs typeface="Geeza Pro Bold"/>
                  <a:sym typeface="Geeza Pro Bold"/>
                </a:defRPr>
              </a:lvl1pPr>
            </a:lstStyle>
            <a:p>
              <a:pPr rtl="0">
                <a:defRPr/>
              </a:pPr>
              <a:r>
                <a:t>تمرين</a:t>
              </a:r>
            </a:p>
          </p:txBody>
        </p:sp>
      </p:grpSp>
      <p:pic>
        <p:nvPicPr>
          <p:cNvPr id="225" name="فيلم" descr="فيلم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038052" y="-93334"/>
            <a:ext cx="11122133" cy="1390266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5E5E5E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337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337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337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337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