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804" r:id="rId5"/>
    <p:sldMasterId id="2147483816" r:id="rId6"/>
    <p:sldMasterId id="2147483828" r:id="rId7"/>
  </p:sldMasterIdLst>
  <p:notesMasterIdLst>
    <p:notesMasterId r:id="rId35"/>
  </p:notesMasterIdLst>
  <p:sldIdLst>
    <p:sldId id="450" r:id="rId8"/>
    <p:sldId id="451" r:id="rId9"/>
    <p:sldId id="385" r:id="rId10"/>
    <p:sldId id="427" r:id="rId11"/>
    <p:sldId id="374" r:id="rId12"/>
    <p:sldId id="453" r:id="rId13"/>
    <p:sldId id="431" r:id="rId14"/>
    <p:sldId id="437" r:id="rId15"/>
    <p:sldId id="432" r:id="rId16"/>
    <p:sldId id="438" r:id="rId17"/>
    <p:sldId id="433" r:id="rId18"/>
    <p:sldId id="439" r:id="rId19"/>
    <p:sldId id="434" r:id="rId20"/>
    <p:sldId id="440" r:id="rId21"/>
    <p:sldId id="435" r:id="rId22"/>
    <p:sldId id="441" r:id="rId23"/>
    <p:sldId id="272" r:id="rId24"/>
    <p:sldId id="452" r:id="rId25"/>
    <p:sldId id="356" r:id="rId26"/>
    <p:sldId id="455" r:id="rId27"/>
    <p:sldId id="456" r:id="rId28"/>
    <p:sldId id="442" r:id="rId29"/>
    <p:sldId id="376" r:id="rId30"/>
    <p:sldId id="454" r:id="rId31"/>
    <p:sldId id="449" r:id="rId32"/>
    <p:sldId id="459" r:id="rId33"/>
    <p:sldId id="458" r:id="rId3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831CA7-293C-449B-8B15-A44A79590F01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242260-2593-4A64-9257-9437DC3305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518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27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74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481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9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502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46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981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09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4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30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87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904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847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749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99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63253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42190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22367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07335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4416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63066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6293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68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33288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7170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87017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88223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73743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6842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2883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0122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5412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6859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7225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35394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7638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2005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085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74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45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38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4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4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737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02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DD16B-FD51-48A6-ABDF-5262A793B829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A94F-5A3E-49A9-8CE7-D4E7008DE9F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69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E9B0-BC82-4620-8C7B-1B73D0B120E2}" type="datetimeFigureOut">
              <a:rPr lang="ar-KW" smtClean="0"/>
              <a:pPr/>
              <a:t>12/04/1445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30119-8434-4575-B268-1322430EC4DC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299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C1DE1-6613-438A-B87F-507682BD0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شعار الكويت - ويكيبيديا">
            <a:extLst>
              <a:ext uri="{FF2B5EF4-FFF2-40B4-BE49-F238E27FC236}">
                <a16:creationId xmlns:a16="http://schemas.microsoft.com/office/drawing/2014/main" id="{83A58BDA-DB94-4940-AA3D-70C07304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88" y="86458"/>
            <a:ext cx="1264579" cy="8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F8DFC6-F403-4E56-8B87-78F2AA3E3E8D}"/>
              </a:ext>
            </a:extLst>
          </p:cNvPr>
          <p:cNvSpPr txBox="1">
            <a:spLocks/>
          </p:cNvSpPr>
          <p:nvPr/>
        </p:nvSpPr>
        <p:spPr>
          <a:xfrm>
            <a:off x="3063473" y="4295555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Unit 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28B039-D1F9-4A62-9F3F-4FB926C644B3}"/>
              </a:ext>
            </a:extLst>
          </p:cNvPr>
          <p:cNvSpPr txBox="1">
            <a:spLocks/>
          </p:cNvSpPr>
          <p:nvPr/>
        </p:nvSpPr>
        <p:spPr>
          <a:xfrm>
            <a:off x="3390361" y="2852213"/>
            <a:ext cx="6065053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Module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 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108237-0025-484A-A355-DE63DC0A7E7D}"/>
              </a:ext>
            </a:extLst>
          </p:cNvPr>
          <p:cNvSpPr txBox="1">
            <a:spLocks/>
          </p:cNvSpPr>
          <p:nvPr/>
        </p:nvSpPr>
        <p:spPr>
          <a:xfrm>
            <a:off x="4925967" y="5738897"/>
            <a:ext cx="6820756" cy="12154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Unforgettable past</a:t>
            </a:r>
          </a:p>
        </p:txBody>
      </p:sp>
    </p:spTree>
    <p:extLst>
      <p:ext uri="{BB962C8B-B14F-4D97-AF65-F5344CB8AC3E}">
        <p14:creationId xmlns:p14="http://schemas.microsoft.com/office/powerpoint/2010/main" val="2931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1217166" y="2943856"/>
            <a:ext cx="100681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begged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father to let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 visit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friends.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509014" y="1844867"/>
            <a:ext cx="6689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 or dive into water.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767224" y="498433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lunge in     (PhV)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lunge in meaning in english - بحث Google">
            <a:hlinkClick r:id="" action="ppaction://media"/>
            <a:extLst>
              <a:ext uri="{FF2B5EF4-FFF2-40B4-BE49-F238E27FC236}">
                <a16:creationId xmlns:a16="http://schemas.microsoft.com/office/drawing/2014/main" id="{6049928D-2FDC-4F19-9B69-36E664966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496" y="3429000"/>
            <a:ext cx="487363" cy="48736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77" y="2525806"/>
            <a:ext cx="5366631" cy="38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639420" y="2943856"/>
            <a:ext cx="112236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is a great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fun to 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plunge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water.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2795012" y="1663271"/>
            <a:ext cx="61803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way that is much greater than usual , specially in skill , intelligence , quality , etc.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188481" y="480588"/>
            <a:ext cx="8422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exceptionally     (Adv)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exceptionally meaning in english - بحث Google">
            <a:hlinkClick r:id="" action="ppaction://media"/>
            <a:extLst>
              <a:ext uri="{FF2B5EF4-FFF2-40B4-BE49-F238E27FC236}">
                <a16:creationId xmlns:a16="http://schemas.microsoft.com/office/drawing/2014/main" id="{25A4A384-099E-4DEB-B83F-E60075FC7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7840" y="4951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238221" y="3251610"/>
            <a:ext cx="79367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coffee is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exceptionally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good today.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98125-EE11-44A6-9FEF-9D042E9D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91" y="2348916"/>
            <a:ext cx="3440657" cy="411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2919403" y="2036134"/>
            <a:ext cx="6180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surprised.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767224" y="498433"/>
            <a:ext cx="6332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astonished     (Adj)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astonished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D13E9286-F5C0-49A1-82AB-E684BE4E9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6142" y="3855913"/>
            <a:ext cx="487363" cy="487363"/>
          </a:xfrm>
          <a:prstGeom prst="rect">
            <a:avLst/>
          </a:prstGeom>
        </p:spPr>
      </p:pic>
      <p:pic>
        <p:nvPicPr>
          <p:cNvPr id="8" name="Movie" descr="Movie">
            <a:extLst>
              <a:ext uri="{FF2B5EF4-FFF2-40B4-BE49-F238E27FC236}">
                <a16:creationId xmlns:a16="http://schemas.microsoft.com/office/drawing/2014/main" id="{1DDE839E-3772-4CFC-9EB8-56ADF2250CC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87787" y="1692323"/>
            <a:ext cx="3524925" cy="488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9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606230" y="2943856"/>
            <a:ext cx="112900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 new dress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astonished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019" y="207084"/>
            <a:ext cx="11882601" cy="6454848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astonished</a:t>
            </a:r>
          </a:p>
          <a:p>
            <a:pPr algn="l"/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     (Adj)</a:t>
            </a:r>
          </a:p>
          <a:p>
            <a:pPr algn="l"/>
            <a:endParaRPr lang="en-US" sz="4800" b="1" dirty="0">
              <a:solidFill>
                <a:srgbClr val="FFFF00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algn="l"/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plunge in  </a:t>
            </a:r>
          </a:p>
          <a:p>
            <a:pPr algn="l"/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   (PhV)  </a:t>
            </a:r>
          </a:p>
          <a:p>
            <a:pPr algn="l"/>
            <a:endParaRPr lang="en-US" sz="4800" b="1" dirty="0">
              <a:solidFill>
                <a:srgbClr val="FFFF00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algn="l"/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beg (V)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E9E64F-F60E-42C0-AC31-C4C384701930}"/>
              </a:ext>
            </a:extLst>
          </p:cNvPr>
          <p:cNvSpPr/>
          <p:nvPr/>
        </p:nvSpPr>
        <p:spPr>
          <a:xfrm>
            <a:off x="5813946" y="0"/>
            <a:ext cx="4995081" cy="722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exceptionally              (Adv)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</a:pPr>
            <a:endParaRPr lang="en-US" sz="4800" b="1" dirty="0">
              <a:solidFill>
                <a:srgbClr val="FFFF00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humble        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</a:pPr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        (Adj)</a:t>
            </a:r>
          </a:p>
          <a:p>
            <a:pPr lvl="0" algn="l">
              <a:lnSpc>
                <a:spcPct val="150000"/>
              </a:lnSpc>
              <a:spcBef>
                <a:spcPct val="20000"/>
              </a:spcBef>
            </a:pPr>
            <a:endParaRPr lang="en-US" sz="4800" b="1" dirty="0">
              <a:solidFill>
                <a:srgbClr val="FFFF00"/>
              </a:solidFill>
              <a:latin typeface="Garamond" panose="02020404030301010803" pitchFamily="18" charset="0"/>
              <a:cs typeface="Aharoni" pitchFamily="2" charset="-79"/>
            </a:endParaRPr>
          </a:p>
        </p:txBody>
      </p:sp>
      <p:pic>
        <p:nvPicPr>
          <p:cNvPr id="17" name="Movie" descr="Movie">
            <a:extLst>
              <a:ext uri="{FF2B5EF4-FFF2-40B4-BE49-F238E27FC236}">
                <a16:creationId xmlns:a16="http://schemas.microsoft.com/office/drawing/2014/main" id="{3A0AB755-4CF7-4210-B041-B2C09518F5B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18" y="207084"/>
            <a:ext cx="3179929" cy="196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Movie" descr="Movie">
            <a:extLst>
              <a:ext uri="{FF2B5EF4-FFF2-40B4-BE49-F238E27FC236}">
                <a16:creationId xmlns:a16="http://schemas.microsoft.com/office/drawing/2014/main" id="{27B205A3-8E93-49FD-A033-ECB44E38FB8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34519" y="4718975"/>
            <a:ext cx="3179929" cy="196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 descr="penl-ex-ldg-00.jpg">
            <a:extLst>
              <a:ext uri="{FF2B5EF4-FFF2-40B4-BE49-F238E27FC236}">
                <a16:creationId xmlns:a16="http://schemas.microsoft.com/office/drawing/2014/main" id="{82235906-AD90-4831-9C07-B322D42A3E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71045" y="4080680"/>
            <a:ext cx="2991189" cy="2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9D3DD8-6110-4D4F-8D18-1D243B0B6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19" y="2530661"/>
            <a:ext cx="3179929" cy="1965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C2EC08-381F-4CDD-94D3-CA2A515F8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99" y="1162616"/>
            <a:ext cx="2773536" cy="2284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C247-14F6-4A8A-AB3B-F31BA457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1AF7F-AEEE-4FDC-9407-65398106D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B9C97-58BD-471B-802D-BA105438F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BE7D1-0085-45A1-923E-855B8543D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471" y="375538"/>
            <a:ext cx="926515" cy="761937"/>
          </a:xfrm>
          <a:prstGeom prst="rect">
            <a:avLst/>
          </a:prstGeom>
        </p:spPr>
      </p:pic>
      <p:pic>
        <p:nvPicPr>
          <p:cNvPr id="4" name="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8909" y="481240"/>
            <a:ext cx="569478" cy="5694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876A8D-ED3F-4E29-A226-2472375D1E0D}"/>
              </a:ext>
            </a:extLst>
          </p:cNvPr>
          <p:cNvSpPr txBox="1">
            <a:spLocks/>
          </p:cNvSpPr>
          <p:nvPr/>
        </p:nvSpPr>
        <p:spPr>
          <a:xfrm>
            <a:off x="249382" y="249380"/>
            <a:ext cx="3451762" cy="858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Activity 2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D2B0C-1EA1-426F-97CB-EB2C255D64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3" t="44378" r="18361" b="12437"/>
          <a:stretch/>
        </p:blipFill>
        <p:spPr>
          <a:xfrm>
            <a:off x="573206" y="1392072"/>
            <a:ext cx="11054687" cy="50903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066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76F88E-8B23-4DA9-83C0-E013B2CA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5" y="749508"/>
            <a:ext cx="6754090" cy="53364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68F456-F699-4DDF-BE1F-AEFD07FB6331}"/>
              </a:ext>
            </a:extLst>
          </p:cNvPr>
          <p:cNvSpPr txBox="1">
            <a:spLocks/>
          </p:cNvSpPr>
          <p:nvPr/>
        </p:nvSpPr>
        <p:spPr>
          <a:xfrm>
            <a:off x="7644984" y="1499016"/>
            <a:ext cx="3882670" cy="416726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Listening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SB./ P. 3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</a:rPr>
              <a:t>7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Folktales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66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9" y="1536034"/>
            <a:ext cx="10668000" cy="4405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01" y="728012"/>
            <a:ext cx="3653662" cy="16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D4D1F7-F970-41B5-A68B-82C8D505D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3" t="44378" r="18361" b="12437"/>
          <a:stretch/>
        </p:blipFill>
        <p:spPr>
          <a:xfrm>
            <a:off x="573206" y="682388"/>
            <a:ext cx="11054687" cy="58000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88C34A-E45C-429B-9957-791C124A218C}"/>
              </a:ext>
            </a:extLst>
          </p:cNvPr>
          <p:cNvSpPr txBox="1"/>
          <p:nvPr/>
        </p:nvSpPr>
        <p:spPr>
          <a:xfrm>
            <a:off x="2897689" y="2220822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humble cottage</a:t>
            </a:r>
            <a:endParaRPr lang="en-GB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61B4A-7464-48F6-BD67-3E8BEE1AA976}"/>
              </a:ext>
            </a:extLst>
          </p:cNvPr>
          <p:cNvSpPr txBox="1"/>
          <p:nvPr/>
        </p:nvSpPr>
        <p:spPr>
          <a:xfrm>
            <a:off x="881891" y="3259259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exceptionally</a:t>
            </a:r>
            <a:endParaRPr lang="en-GB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74921-5347-4381-9377-D9D3CFBFF6D2}"/>
              </a:ext>
            </a:extLst>
          </p:cNvPr>
          <p:cNvSpPr txBox="1"/>
          <p:nvPr/>
        </p:nvSpPr>
        <p:spPr>
          <a:xfrm>
            <a:off x="5581236" y="452271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begged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B138D-DA35-4D5B-B9DE-97351F8E39C9}"/>
              </a:ext>
            </a:extLst>
          </p:cNvPr>
          <p:cNvSpPr txBox="1"/>
          <p:nvPr/>
        </p:nvSpPr>
        <p:spPr>
          <a:xfrm>
            <a:off x="2269450" y="5012195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submissive</a:t>
            </a:r>
            <a:endParaRPr lang="en-GB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3B321-E23A-4664-ADC7-085417DE6E4E}"/>
              </a:ext>
            </a:extLst>
          </p:cNvPr>
          <p:cNvSpPr txBox="1"/>
          <p:nvPr/>
        </p:nvSpPr>
        <p:spPr>
          <a:xfrm>
            <a:off x="5631626" y="5368482"/>
            <a:ext cx="2509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plunged in</a:t>
            </a:r>
            <a:endParaRPr lang="en-GB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9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A7B9D-E25A-4B8B-9C5D-084C3711157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79376" y="1460310"/>
            <a:ext cx="11221898" cy="5063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58C50-1444-4660-96CB-EB94E3B89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43" y="537674"/>
            <a:ext cx="926515" cy="761937"/>
          </a:xfrm>
          <a:prstGeom prst="rect">
            <a:avLst/>
          </a:prstGeom>
        </p:spPr>
      </p:pic>
      <p:pic>
        <p:nvPicPr>
          <p:cNvPr id="8" name="2-1">
            <a:hlinkClick r:id="" action="ppaction://media"/>
            <a:extLst>
              <a:ext uri="{FF2B5EF4-FFF2-40B4-BE49-F238E27FC236}">
                <a16:creationId xmlns:a16="http://schemas.microsoft.com/office/drawing/2014/main" id="{87B55C0B-64B1-446A-8CFB-52195738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501" y="633904"/>
            <a:ext cx="569478" cy="5694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EE327E-E732-4D58-8A97-74FA3A5DA226}"/>
              </a:ext>
            </a:extLst>
          </p:cNvPr>
          <p:cNvSpPr txBox="1">
            <a:spLocks/>
          </p:cNvSpPr>
          <p:nvPr/>
        </p:nvSpPr>
        <p:spPr>
          <a:xfrm>
            <a:off x="249382" y="249380"/>
            <a:ext cx="3451762" cy="858982"/>
          </a:xfrm>
          <a:prstGeom prst="rect">
            <a:avLst/>
          </a:prstGeom>
          <a:solidFill>
            <a:srgbClr val="E7E6E6">
              <a:lumMod val="75000"/>
            </a:srgb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Activity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93891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9" y="1536034"/>
            <a:ext cx="10668000" cy="4405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01" y="728012"/>
            <a:ext cx="3653662" cy="16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A7B9D-E25A-4B8B-9C5D-084C3711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79376" y="464024"/>
            <a:ext cx="11221898" cy="60596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00282-B00C-4C4F-868D-42246A638A8F}"/>
              </a:ext>
            </a:extLst>
          </p:cNvPr>
          <p:cNvSpPr txBox="1"/>
          <p:nvPr/>
        </p:nvSpPr>
        <p:spPr>
          <a:xfrm>
            <a:off x="1007169" y="2228671"/>
            <a:ext cx="10047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was astonished because he saw six silver cows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 out of the water.</a:t>
            </a:r>
            <a:endParaRPr lang="en-GB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0D4B6-98CF-4D12-A329-6EA8E0E329B7}"/>
              </a:ext>
            </a:extLst>
          </p:cNvPr>
          <p:cNvSpPr txBox="1"/>
          <p:nvPr/>
        </p:nvSpPr>
        <p:spPr>
          <a:xfrm>
            <a:off x="1007169" y="3893024"/>
            <a:ext cx="10047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the silver cows give twice as much milk as the black and white ones.</a:t>
            </a:r>
            <a:endParaRPr lang="en-GB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8A5D9-7E5A-4345-A412-AFC103215F35}"/>
              </a:ext>
            </a:extLst>
          </p:cNvPr>
          <p:cNvSpPr txBox="1"/>
          <p:nvPr/>
        </p:nvSpPr>
        <p:spPr>
          <a:xfrm>
            <a:off x="4036972" y="5384716"/>
            <a:ext cx="325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yourself !?</a:t>
            </a:r>
            <a:endParaRPr lang="en-GB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ED7C4E-553F-4C5B-B577-6A07D396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97" y="2715904"/>
            <a:ext cx="10961917" cy="3827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00CE9-D08E-471E-9F24-EEE7C5EE5F7B}"/>
              </a:ext>
            </a:extLst>
          </p:cNvPr>
          <p:cNvSpPr txBox="1"/>
          <p:nvPr/>
        </p:nvSpPr>
        <p:spPr>
          <a:xfrm>
            <a:off x="843396" y="1311968"/>
            <a:ext cx="1004751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following table with the given phrases about “Treating animals”.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BC2398-AF5F-41EA-8F9D-682DEBF42E3B}"/>
              </a:ext>
            </a:extLst>
          </p:cNvPr>
          <p:cNvSpPr txBox="1">
            <a:spLocks/>
          </p:cNvSpPr>
          <p:nvPr/>
        </p:nvSpPr>
        <p:spPr>
          <a:xfrm>
            <a:off x="249382" y="249380"/>
            <a:ext cx="3451762" cy="858982"/>
          </a:xfrm>
          <a:prstGeom prst="rect">
            <a:avLst/>
          </a:prstGeom>
          <a:solidFill>
            <a:srgbClr val="E7E6E6">
              <a:lumMod val="75000"/>
            </a:srgb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Activity 4 :</a:t>
            </a:r>
          </a:p>
        </p:txBody>
      </p:sp>
    </p:spTree>
    <p:extLst>
      <p:ext uri="{BB962C8B-B14F-4D97-AF65-F5344CB8AC3E}">
        <p14:creationId xmlns:p14="http://schemas.microsoft.com/office/powerpoint/2010/main" val="19501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354E2-188C-4938-979E-D2664948D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1" t="46169" r="19621" b="10846"/>
          <a:stretch/>
        </p:blipFill>
        <p:spPr>
          <a:xfrm>
            <a:off x="532263" y="2142699"/>
            <a:ext cx="11068334" cy="4408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24724-027B-4DE7-883B-CA830AB9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29" y="165244"/>
            <a:ext cx="5308978" cy="185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1 Unique Ways to Say 'Thank You' in an Email | Grammarly">
            <a:extLst>
              <a:ext uri="{FF2B5EF4-FFF2-40B4-BE49-F238E27FC236}">
                <a16:creationId xmlns:a16="http://schemas.microsoft.com/office/drawing/2014/main" id="{B166F728-0CD8-48FB-A350-EAA567F0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1868762-B892-4E63-9CD7-0F89D76EC631}"/>
              </a:ext>
            </a:extLst>
          </p:cNvPr>
          <p:cNvSpPr txBox="1">
            <a:spLocks/>
          </p:cNvSpPr>
          <p:nvPr/>
        </p:nvSpPr>
        <p:spPr>
          <a:xfrm>
            <a:off x="580681" y="620432"/>
            <a:ext cx="10749928" cy="8589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Describe the pictures &amp; Guess the topic.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05A06-4BB5-44CA-877F-BBC2D98D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513" y="1967178"/>
            <a:ext cx="3405809" cy="33071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E764FD-4C8A-4EBF-BB43-718524EA8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4650">
            <a:off x="8638247" y="2305342"/>
            <a:ext cx="3003638" cy="322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169D5D-4757-44AA-829F-08C90A0B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772">
            <a:off x="678438" y="2303244"/>
            <a:ext cx="3130280" cy="3357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73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F4F74-6E42-47CC-B5F9-44E99A496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9" y="3260034"/>
            <a:ext cx="7421218" cy="3326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68449-9CF5-4D9F-8560-89AF3556B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64936"/>
          <a:stretch/>
        </p:blipFill>
        <p:spPr>
          <a:xfrm>
            <a:off x="227823" y="271671"/>
            <a:ext cx="11420838" cy="27365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7D5DC-58B9-4202-B5C5-E5DC9B42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617" y="271671"/>
            <a:ext cx="4455150" cy="16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0C4FC5-2F45-4FDC-BF22-BEDAE657CF6A}"/>
              </a:ext>
            </a:extLst>
          </p:cNvPr>
          <p:cNvSpPr txBox="1">
            <a:spLocks/>
          </p:cNvSpPr>
          <p:nvPr/>
        </p:nvSpPr>
        <p:spPr>
          <a:xfrm>
            <a:off x="249382" y="249380"/>
            <a:ext cx="3451762" cy="858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Activity 1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Aharoni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60802-82DB-4757-A7E7-92C5A13E946B}"/>
              </a:ext>
            </a:extLst>
          </p:cNvPr>
          <p:cNvSpPr/>
          <p:nvPr/>
        </p:nvSpPr>
        <p:spPr>
          <a:xfrm>
            <a:off x="1361985" y="1108362"/>
            <a:ext cx="102681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u="sng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get the main idea </a:t>
            </a:r>
          </a:p>
          <a:p>
            <a:pPr algn="ctr"/>
            <a:r>
              <a:rPr lang="en-US" sz="6600" b="1" u="sng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the text: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A335921-7C26-49AB-A240-2F57461E7011}"/>
              </a:ext>
            </a:extLst>
          </p:cNvPr>
          <p:cNvSpPr/>
          <p:nvPr/>
        </p:nvSpPr>
        <p:spPr>
          <a:xfrm>
            <a:off x="1162050" y="3429000"/>
            <a:ext cx="6880364" cy="3179620"/>
          </a:xfrm>
          <a:prstGeom prst="cloud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A95CF-6410-4166-A59D-8B2DC706C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69" y="2758255"/>
            <a:ext cx="1590795" cy="1308220"/>
          </a:xfrm>
          <a:prstGeom prst="rect">
            <a:avLst/>
          </a:prstGeom>
        </p:spPr>
      </p:pic>
      <p:pic>
        <p:nvPicPr>
          <p:cNvPr id="8" name="2-1">
            <a:hlinkClick r:id="" action="ppaction://media"/>
            <a:extLst>
              <a:ext uri="{FF2B5EF4-FFF2-40B4-BE49-F238E27FC236}">
                <a16:creationId xmlns:a16="http://schemas.microsoft.com/office/drawing/2014/main" id="{213FD785-EDE2-4F7E-86C4-48CAF7BAB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6088" y="4734071"/>
            <a:ext cx="569478" cy="5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DC51C-B973-4EE6-BB70-09D7DE78E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59" y="734518"/>
            <a:ext cx="10538085" cy="56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2071207" y="2125141"/>
            <a:ext cx="66893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proud or not believing that you are important.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(poor / ordinary)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767224" y="498433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humble     (Adj)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humble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79A3B07F-BF95-4014-B982-ACEDEA4C4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5905" y="4685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59F6D221-2E98-4191-848A-3995C956B494}"/>
              </a:ext>
            </a:extLst>
          </p:cNvPr>
          <p:cNvSpPr/>
          <p:nvPr/>
        </p:nvSpPr>
        <p:spPr>
          <a:xfrm>
            <a:off x="3872425" y="529368"/>
            <a:ext cx="4757530" cy="21998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DF043-A056-4342-9C88-A7C98781C23A}"/>
              </a:ext>
            </a:extLst>
          </p:cNvPr>
          <p:cNvSpPr txBox="1"/>
          <p:nvPr/>
        </p:nvSpPr>
        <p:spPr>
          <a:xfrm>
            <a:off x="4559861" y="1075300"/>
            <a:ext cx="3382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Example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8C543-287D-4E31-BB05-4D4D88DA37EF}"/>
              </a:ext>
            </a:extLst>
          </p:cNvPr>
          <p:cNvSpPr txBox="1"/>
          <p:nvPr/>
        </p:nvSpPr>
        <p:spPr>
          <a:xfrm>
            <a:off x="253897" y="3585992"/>
            <a:ext cx="73073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poor family lives </a:t>
            </a:r>
          </a:p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humble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cottage.</a:t>
            </a:r>
            <a:endParaRPr lang="en-GB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32F0F-6B25-4A9F-B9B1-7A98CCC1F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94" y="2729228"/>
            <a:ext cx="4147930" cy="365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8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BC505-5836-47A9-9F35-E5494758FF9C}"/>
              </a:ext>
            </a:extLst>
          </p:cNvPr>
          <p:cNvSpPr txBox="1"/>
          <p:nvPr/>
        </p:nvSpPr>
        <p:spPr>
          <a:xfrm>
            <a:off x="378885" y="1982450"/>
            <a:ext cx="6689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for something in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anxious way.  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D3275-D467-4195-8ACF-1F5EF7B73964}"/>
              </a:ext>
            </a:extLst>
          </p:cNvPr>
          <p:cNvSpPr txBox="1"/>
          <p:nvPr/>
        </p:nvSpPr>
        <p:spPr>
          <a:xfrm>
            <a:off x="2767224" y="498433"/>
            <a:ext cx="633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beg     (V)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0C1BA-21AE-4BB9-8F81-CD2558CF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4" y="1971941"/>
            <a:ext cx="5591944" cy="4387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eg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87C220F5-99D8-42AD-B6A6-DB4F7A5BF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7668" y="4425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1C3B65-61D3-4E67-976A-E0C885D817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495D2F-8799-44E7-9E0D-B3775AECA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BCDD06-5DCC-4D31-8E36-0CF45DD7C358}">
  <ds:schemaRefs>
    <ds:schemaRef ds:uri="http://schemas.microsoft.com/office/2006/metadata/properties"/>
    <ds:schemaRef ds:uri="http://schemas.microsoft.com/office/infopath/2007/PartnerControls"/>
    <ds:schemaRef ds:uri="b97b0aa8-1781-4c54-a774-0e389bbc798c"/>
    <ds:schemaRef ds:uri="c254ae3f-3131-48d8-b26b-ed44294e53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249</Words>
  <Application>Microsoft Office PowerPoint</Application>
  <PresentationFormat>شاشة عريضة</PresentationFormat>
  <Paragraphs>62</Paragraphs>
  <Slides>27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27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Garamond</vt:lpstr>
      <vt:lpstr>Times New Roman</vt:lpstr>
      <vt:lpstr>Office Theme</vt:lpstr>
      <vt:lpstr>4_Office Theme</vt:lpstr>
      <vt:lpstr>5_Office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170</cp:revision>
  <dcterms:created xsi:type="dcterms:W3CDTF">2018-07-03T04:50:33Z</dcterms:created>
  <dcterms:modified xsi:type="dcterms:W3CDTF">2023-10-26T06:42:51Z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