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500" r:id="rId3"/>
    <p:sldId id="501" r:id="rId4"/>
    <p:sldId id="289" r:id="rId5"/>
    <p:sldId id="256" r:id="rId6"/>
    <p:sldId id="257" r:id="rId7"/>
    <p:sldId id="285" r:id="rId8"/>
    <p:sldId id="290" r:id="rId9"/>
    <p:sldId id="284" r:id="rId10"/>
    <p:sldId id="492" r:id="rId11"/>
    <p:sldId id="502" r:id="rId12"/>
    <p:sldId id="288" r:id="rId13"/>
    <p:sldId id="283" r:id="rId14"/>
    <p:sldId id="282" r:id="rId15"/>
    <p:sldId id="281" r:id="rId16"/>
    <p:sldId id="280" r:id="rId17"/>
    <p:sldId id="503" r:id="rId18"/>
    <p:sldId id="504" r:id="rId19"/>
    <p:sldId id="513" r:id="rId20"/>
    <p:sldId id="506" r:id="rId21"/>
    <p:sldId id="505" r:id="rId22"/>
    <p:sldId id="507" r:id="rId23"/>
    <p:sldId id="508" r:id="rId24"/>
    <p:sldId id="509" r:id="rId25"/>
    <p:sldId id="510" r:id="rId26"/>
    <p:sldId id="511" r:id="rId27"/>
    <p:sldId id="512" r:id="rId28"/>
  </p:sldIdLst>
  <p:sldSz cx="9144000" cy="6858000" type="screen4x3"/>
  <p:notesSz cx="7102475" cy="9037638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03" autoAdjust="0"/>
    <p:restoredTop sz="94660"/>
  </p:normalViewPr>
  <p:slideViewPr>
    <p:cSldViewPr>
      <p:cViewPr>
        <p:scale>
          <a:sx n="50" d="100"/>
          <a:sy n="50" d="100"/>
        </p:scale>
        <p:origin x="2006" y="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982DA-C611-4D34-BC02-352198240002}" type="doc">
      <dgm:prSet loTypeId="urn:microsoft.com/office/officeart/2005/8/layout/radia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A7072-AF18-4996-A3FF-59F5EB6F6A68}">
      <dgm:prSet phldrT="[نص]"/>
      <dgm:spPr/>
      <dgm:t>
        <a:bodyPr/>
        <a:lstStyle/>
        <a:p>
          <a:r>
            <a:rPr lang="ar-KW" dirty="0"/>
            <a:t>العناصر</a:t>
          </a:r>
          <a:endParaRPr lang="en-US" dirty="0"/>
        </a:p>
      </dgm:t>
    </dgm:pt>
    <dgm:pt modelId="{2BDD57E0-4F59-4E64-BCB6-71F1D5CC59C4}" type="parTrans" cxnId="{65817884-47F0-41FE-8FF5-3E2D9B26A26A}">
      <dgm:prSet/>
      <dgm:spPr/>
      <dgm:t>
        <a:bodyPr/>
        <a:lstStyle/>
        <a:p>
          <a:endParaRPr lang="en-US"/>
        </a:p>
      </dgm:t>
    </dgm:pt>
    <dgm:pt modelId="{A7CFFD93-EA2F-4FC9-A10D-299551A56E12}" type="sibTrans" cxnId="{65817884-47F0-41FE-8FF5-3E2D9B26A26A}">
      <dgm:prSet/>
      <dgm:spPr/>
      <dgm:t>
        <a:bodyPr/>
        <a:lstStyle/>
        <a:p>
          <a:endParaRPr lang="en-US"/>
        </a:p>
      </dgm:t>
    </dgm:pt>
    <dgm:pt modelId="{830BFB8A-F830-4D11-BDEE-178FDD99780F}">
      <dgm:prSet phldrT="[نص]" custT="1"/>
      <dgm:spPr>
        <a:solidFill>
          <a:srgbClr val="7030A0"/>
        </a:solidFill>
      </dgm:spPr>
      <dgm:t>
        <a:bodyPr/>
        <a:lstStyle/>
        <a:p>
          <a:r>
            <a:rPr lang="ar-KW" sz="2800" b="1" dirty="0"/>
            <a:t>الكالسيوم</a:t>
          </a:r>
          <a:endParaRPr lang="en-US" sz="2800" b="1" dirty="0"/>
        </a:p>
      </dgm:t>
    </dgm:pt>
    <dgm:pt modelId="{E9690B1A-4579-4A1A-8C6C-B99765AFEEBF}" type="parTrans" cxnId="{ADF6DD45-6DF4-4422-ABCD-72DDA1730C3C}">
      <dgm:prSet/>
      <dgm:spPr/>
      <dgm:t>
        <a:bodyPr/>
        <a:lstStyle/>
        <a:p>
          <a:endParaRPr lang="en-US"/>
        </a:p>
      </dgm:t>
    </dgm:pt>
    <dgm:pt modelId="{C40629A5-D4D8-4270-A657-BCD9AE827AF2}" type="sibTrans" cxnId="{ADF6DD45-6DF4-4422-ABCD-72DDA1730C3C}">
      <dgm:prSet/>
      <dgm:spPr/>
      <dgm:t>
        <a:bodyPr/>
        <a:lstStyle/>
        <a:p>
          <a:endParaRPr lang="en-US"/>
        </a:p>
      </dgm:t>
    </dgm:pt>
    <dgm:pt modelId="{B02B65AC-BD1B-4457-A6DB-4543FC94E7B9}">
      <dgm:prSet phldrT="[نص]" custT="1"/>
      <dgm:spPr>
        <a:solidFill>
          <a:srgbClr val="00B0F0"/>
        </a:solidFill>
      </dgm:spPr>
      <dgm:t>
        <a:bodyPr/>
        <a:lstStyle/>
        <a:p>
          <a:r>
            <a:rPr lang="ar-KW" sz="2800" dirty="0"/>
            <a:t>المغنيسيوم</a:t>
          </a:r>
          <a:endParaRPr lang="en-US" sz="1400" dirty="0"/>
        </a:p>
      </dgm:t>
    </dgm:pt>
    <dgm:pt modelId="{E40A9B7C-F250-4DFE-92A0-B379ACA03F54}" type="parTrans" cxnId="{19F1E658-5E44-48A5-BE05-91EDD217DB80}">
      <dgm:prSet/>
      <dgm:spPr/>
      <dgm:t>
        <a:bodyPr/>
        <a:lstStyle/>
        <a:p>
          <a:endParaRPr lang="en-US"/>
        </a:p>
      </dgm:t>
    </dgm:pt>
    <dgm:pt modelId="{24FE6C33-5836-4450-B609-1B11A3128B84}" type="sibTrans" cxnId="{19F1E658-5E44-48A5-BE05-91EDD217DB80}">
      <dgm:prSet/>
      <dgm:spPr/>
      <dgm:t>
        <a:bodyPr/>
        <a:lstStyle/>
        <a:p>
          <a:endParaRPr lang="en-US"/>
        </a:p>
      </dgm:t>
    </dgm:pt>
    <dgm:pt modelId="{F47EC48F-5D72-455E-9958-9506A4BEDFE3}">
      <dgm:prSet phldrT="[نص]" custT="1"/>
      <dgm:spPr>
        <a:solidFill>
          <a:srgbClr val="FF0000"/>
        </a:solidFill>
      </dgm:spPr>
      <dgm:t>
        <a:bodyPr/>
        <a:lstStyle/>
        <a:p>
          <a:r>
            <a:rPr lang="ar-KW" sz="3600" dirty="0"/>
            <a:t>البوتاسيوم</a:t>
          </a:r>
          <a:endParaRPr lang="en-US" sz="3600" dirty="0"/>
        </a:p>
      </dgm:t>
    </dgm:pt>
    <dgm:pt modelId="{2AF7442A-2454-4B7E-97D2-427C65E43792}" type="parTrans" cxnId="{B577069B-A4FB-42E8-8E2D-D735CE9BF709}">
      <dgm:prSet/>
      <dgm:spPr/>
      <dgm:t>
        <a:bodyPr/>
        <a:lstStyle/>
        <a:p>
          <a:endParaRPr lang="en-US"/>
        </a:p>
      </dgm:t>
    </dgm:pt>
    <dgm:pt modelId="{AE344C5E-E852-4570-B254-DE61AC96AAA4}" type="sibTrans" cxnId="{B577069B-A4FB-42E8-8E2D-D735CE9BF709}">
      <dgm:prSet/>
      <dgm:spPr/>
      <dgm:t>
        <a:bodyPr/>
        <a:lstStyle/>
        <a:p>
          <a:endParaRPr lang="en-US"/>
        </a:p>
      </dgm:t>
    </dgm:pt>
    <dgm:pt modelId="{AD3D5E20-FFFC-4110-9CB8-D24B83C118D4}">
      <dgm:prSet phldrT="[نص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ar-KW" sz="3600" dirty="0"/>
            <a:t>الصوديوم</a:t>
          </a:r>
          <a:endParaRPr lang="en-US" sz="1700" dirty="0"/>
        </a:p>
      </dgm:t>
    </dgm:pt>
    <dgm:pt modelId="{25E9AB0C-E48D-4CE7-A617-C24113FFE381}" type="parTrans" cxnId="{BBEF4C0F-042E-42D9-975E-1301DAE80155}">
      <dgm:prSet/>
      <dgm:spPr/>
      <dgm:t>
        <a:bodyPr/>
        <a:lstStyle/>
        <a:p>
          <a:endParaRPr lang="en-US"/>
        </a:p>
      </dgm:t>
    </dgm:pt>
    <dgm:pt modelId="{2E052388-5F35-47E6-B952-A7EFC8D3BD5A}" type="sibTrans" cxnId="{BBEF4C0F-042E-42D9-975E-1301DAE80155}">
      <dgm:prSet/>
      <dgm:spPr/>
      <dgm:t>
        <a:bodyPr/>
        <a:lstStyle/>
        <a:p>
          <a:endParaRPr lang="en-US"/>
        </a:p>
      </dgm:t>
    </dgm:pt>
    <dgm:pt modelId="{E29CE7D3-DCB9-44F6-A1FB-AFAED8E559CD}" type="pres">
      <dgm:prSet presAssocID="{335982DA-C611-4D34-BC02-35219824000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594E53-C2DF-4850-8BE1-697290BC59FE}" type="pres">
      <dgm:prSet presAssocID="{C0EA7072-AF18-4996-A3FF-59F5EB6F6A68}" presName="centerShape" presStyleLbl="node0" presStyleIdx="0" presStyleCnt="1"/>
      <dgm:spPr/>
    </dgm:pt>
    <dgm:pt modelId="{046B81F5-A691-44C3-AFF0-8EBEAE86E3EB}" type="pres">
      <dgm:prSet presAssocID="{E9690B1A-4579-4A1A-8C6C-B99765AFEEBF}" presName="Name9" presStyleLbl="parChTrans1D2" presStyleIdx="0" presStyleCnt="4"/>
      <dgm:spPr/>
    </dgm:pt>
    <dgm:pt modelId="{96C032C0-9C44-47D0-B9C0-2672B077B8FD}" type="pres">
      <dgm:prSet presAssocID="{E9690B1A-4579-4A1A-8C6C-B99765AFEEBF}" presName="connTx" presStyleLbl="parChTrans1D2" presStyleIdx="0" presStyleCnt="4"/>
      <dgm:spPr/>
    </dgm:pt>
    <dgm:pt modelId="{66CC2F64-A9D3-4C56-8431-3DE7DB73C08D}" type="pres">
      <dgm:prSet presAssocID="{830BFB8A-F830-4D11-BDEE-178FDD99780F}" presName="node" presStyleLbl="node1" presStyleIdx="0" presStyleCnt="4" custScaleX="180432">
        <dgm:presLayoutVars>
          <dgm:bulletEnabled val="1"/>
        </dgm:presLayoutVars>
      </dgm:prSet>
      <dgm:spPr/>
    </dgm:pt>
    <dgm:pt modelId="{C53BA314-4E42-498B-8531-4E31F9F33742}" type="pres">
      <dgm:prSet presAssocID="{E40A9B7C-F250-4DFE-92A0-B379ACA03F54}" presName="Name9" presStyleLbl="parChTrans1D2" presStyleIdx="1" presStyleCnt="4"/>
      <dgm:spPr/>
    </dgm:pt>
    <dgm:pt modelId="{F546E7BD-FEF3-4569-8893-C1489EFE2E27}" type="pres">
      <dgm:prSet presAssocID="{E40A9B7C-F250-4DFE-92A0-B379ACA03F54}" presName="connTx" presStyleLbl="parChTrans1D2" presStyleIdx="1" presStyleCnt="4"/>
      <dgm:spPr/>
    </dgm:pt>
    <dgm:pt modelId="{A6C262B5-ED6D-46B8-AEE9-87BA1BF1E54F}" type="pres">
      <dgm:prSet presAssocID="{B02B65AC-BD1B-4457-A6DB-4543FC94E7B9}" presName="node" presStyleLbl="node1" presStyleIdx="1" presStyleCnt="4" custScaleX="212586" custRadScaleRad="163547" custRadScaleInc="1161">
        <dgm:presLayoutVars>
          <dgm:bulletEnabled val="1"/>
        </dgm:presLayoutVars>
      </dgm:prSet>
      <dgm:spPr/>
    </dgm:pt>
    <dgm:pt modelId="{614D7F86-808F-4F07-8ECB-FDA45F23DE1D}" type="pres">
      <dgm:prSet presAssocID="{2AF7442A-2454-4B7E-97D2-427C65E43792}" presName="Name9" presStyleLbl="parChTrans1D2" presStyleIdx="2" presStyleCnt="4"/>
      <dgm:spPr/>
    </dgm:pt>
    <dgm:pt modelId="{19DB50F3-A970-4D0C-9A9F-2F98E3DCF2BB}" type="pres">
      <dgm:prSet presAssocID="{2AF7442A-2454-4B7E-97D2-427C65E43792}" presName="connTx" presStyleLbl="parChTrans1D2" presStyleIdx="2" presStyleCnt="4"/>
      <dgm:spPr/>
    </dgm:pt>
    <dgm:pt modelId="{89B6F84B-2426-4595-8F7A-A17F841A4DAA}" type="pres">
      <dgm:prSet presAssocID="{F47EC48F-5D72-455E-9958-9506A4BEDFE3}" presName="node" presStyleLbl="node1" presStyleIdx="2" presStyleCnt="4" custScaleX="233765">
        <dgm:presLayoutVars>
          <dgm:bulletEnabled val="1"/>
        </dgm:presLayoutVars>
      </dgm:prSet>
      <dgm:spPr/>
    </dgm:pt>
    <dgm:pt modelId="{8433A054-FB5F-4B53-BE88-65AA20C2DB5E}" type="pres">
      <dgm:prSet presAssocID="{25E9AB0C-E48D-4CE7-A617-C24113FFE381}" presName="Name9" presStyleLbl="parChTrans1D2" presStyleIdx="3" presStyleCnt="4"/>
      <dgm:spPr/>
    </dgm:pt>
    <dgm:pt modelId="{3755CABB-0D51-48DC-863C-A82EEEC573C7}" type="pres">
      <dgm:prSet presAssocID="{25E9AB0C-E48D-4CE7-A617-C24113FFE381}" presName="connTx" presStyleLbl="parChTrans1D2" presStyleIdx="3" presStyleCnt="4"/>
      <dgm:spPr/>
    </dgm:pt>
    <dgm:pt modelId="{490A8185-BDE6-4228-AC46-6DAA0FD69854}" type="pres">
      <dgm:prSet presAssocID="{AD3D5E20-FFFC-4110-9CB8-D24B83C118D4}" presName="node" presStyleLbl="node1" presStyleIdx="3" presStyleCnt="4" custScaleX="225351" custRadScaleRad="143563" custRadScaleInc="-899">
        <dgm:presLayoutVars>
          <dgm:bulletEnabled val="1"/>
        </dgm:presLayoutVars>
      </dgm:prSet>
      <dgm:spPr/>
    </dgm:pt>
  </dgm:ptLst>
  <dgm:cxnLst>
    <dgm:cxn modelId="{BBEF4C0F-042E-42D9-975E-1301DAE80155}" srcId="{C0EA7072-AF18-4996-A3FF-59F5EB6F6A68}" destId="{AD3D5E20-FFFC-4110-9CB8-D24B83C118D4}" srcOrd="3" destOrd="0" parTransId="{25E9AB0C-E48D-4CE7-A617-C24113FFE381}" sibTransId="{2E052388-5F35-47E6-B952-A7EFC8D3BD5A}"/>
    <dgm:cxn modelId="{96D62721-DC57-4631-8F1F-7B77FE918843}" type="presOf" srcId="{335982DA-C611-4D34-BC02-352198240002}" destId="{E29CE7D3-DCB9-44F6-A1FB-AFAED8E559CD}" srcOrd="0" destOrd="0" presId="urn:microsoft.com/office/officeart/2005/8/layout/radial1"/>
    <dgm:cxn modelId="{C429FA28-7A2E-4529-A47E-46483B80280D}" type="presOf" srcId="{F47EC48F-5D72-455E-9958-9506A4BEDFE3}" destId="{89B6F84B-2426-4595-8F7A-A17F841A4DAA}" srcOrd="0" destOrd="0" presId="urn:microsoft.com/office/officeart/2005/8/layout/radial1"/>
    <dgm:cxn modelId="{1F8F0B3A-5CCB-4D91-8B2D-FE47CB5B31D8}" type="presOf" srcId="{E9690B1A-4579-4A1A-8C6C-B99765AFEEBF}" destId="{96C032C0-9C44-47D0-B9C0-2672B077B8FD}" srcOrd="1" destOrd="0" presId="urn:microsoft.com/office/officeart/2005/8/layout/radial1"/>
    <dgm:cxn modelId="{8FAD0865-A194-4AC2-8A86-C00969FE1B44}" type="presOf" srcId="{C0EA7072-AF18-4996-A3FF-59F5EB6F6A68}" destId="{5A594E53-C2DF-4850-8BE1-697290BC59FE}" srcOrd="0" destOrd="0" presId="urn:microsoft.com/office/officeart/2005/8/layout/radial1"/>
    <dgm:cxn modelId="{ADF6DD45-6DF4-4422-ABCD-72DDA1730C3C}" srcId="{C0EA7072-AF18-4996-A3FF-59F5EB6F6A68}" destId="{830BFB8A-F830-4D11-BDEE-178FDD99780F}" srcOrd="0" destOrd="0" parTransId="{E9690B1A-4579-4A1A-8C6C-B99765AFEEBF}" sibTransId="{C40629A5-D4D8-4270-A657-BCD9AE827AF2}"/>
    <dgm:cxn modelId="{19F1E658-5E44-48A5-BE05-91EDD217DB80}" srcId="{C0EA7072-AF18-4996-A3FF-59F5EB6F6A68}" destId="{B02B65AC-BD1B-4457-A6DB-4543FC94E7B9}" srcOrd="1" destOrd="0" parTransId="{E40A9B7C-F250-4DFE-92A0-B379ACA03F54}" sibTransId="{24FE6C33-5836-4450-B609-1B11A3128B84}"/>
    <dgm:cxn modelId="{34797C7D-71D4-4293-8513-D0B43C6A19A2}" type="presOf" srcId="{25E9AB0C-E48D-4CE7-A617-C24113FFE381}" destId="{8433A054-FB5F-4B53-BE88-65AA20C2DB5E}" srcOrd="0" destOrd="0" presId="urn:microsoft.com/office/officeart/2005/8/layout/radial1"/>
    <dgm:cxn modelId="{5937AC82-A045-435F-BE73-5C51E6A14998}" type="presOf" srcId="{E9690B1A-4579-4A1A-8C6C-B99765AFEEBF}" destId="{046B81F5-A691-44C3-AFF0-8EBEAE86E3EB}" srcOrd="0" destOrd="0" presId="urn:microsoft.com/office/officeart/2005/8/layout/radial1"/>
    <dgm:cxn modelId="{65817884-47F0-41FE-8FF5-3E2D9B26A26A}" srcId="{335982DA-C611-4D34-BC02-352198240002}" destId="{C0EA7072-AF18-4996-A3FF-59F5EB6F6A68}" srcOrd="0" destOrd="0" parTransId="{2BDD57E0-4F59-4E64-BCB6-71F1D5CC59C4}" sibTransId="{A7CFFD93-EA2F-4FC9-A10D-299551A56E12}"/>
    <dgm:cxn modelId="{B577069B-A4FB-42E8-8E2D-D735CE9BF709}" srcId="{C0EA7072-AF18-4996-A3FF-59F5EB6F6A68}" destId="{F47EC48F-5D72-455E-9958-9506A4BEDFE3}" srcOrd="2" destOrd="0" parTransId="{2AF7442A-2454-4B7E-97D2-427C65E43792}" sibTransId="{AE344C5E-E852-4570-B254-DE61AC96AAA4}"/>
    <dgm:cxn modelId="{5A066C9D-9E81-45B6-A375-57795263358F}" type="presOf" srcId="{E40A9B7C-F250-4DFE-92A0-B379ACA03F54}" destId="{F546E7BD-FEF3-4569-8893-C1489EFE2E27}" srcOrd="1" destOrd="0" presId="urn:microsoft.com/office/officeart/2005/8/layout/radial1"/>
    <dgm:cxn modelId="{AD5F69A0-FAD2-43AA-8CA1-9005C605D9AD}" type="presOf" srcId="{830BFB8A-F830-4D11-BDEE-178FDD99780F}" destId="{66CC2F64-A9D3-4C56-8431-3DE7DB73C08D}" srcOrd="0" destOrd="0" presId="urn:microsoft.com/office/officeart/2005/8/layout/radial1"/>
    <dgm:cxn modelId="{9A0E78C4-528B-4B02-BB23-CC281B38FD21}" type="presOf" srcId="{25E9AB0C-E48D-4CE7-A617-C24113FFE381}" destId="{3755CABB-0D51-48DC-863C-A82EEEC573C7}" srcOrd="1" destOrd="0" presId="urn:microsoft.com/office/officeart/2005/8/layout/radial1"/>
    <dgm:cxn modelId="{2BB0BDD3-565A-41F9-9543-CA07E6D1B901}" type="presOf" srcId="{AD3D5E20-FFFC-4110-9CB8-D24B83C118D4}" destId="{490A8185-BDE6-4228-AC46-6DAA0FD69854}" srcOrd="0" destOrd="0" presId="urn:microsoft.com/office/officeart/2005/8/layout/radial1"/>
    <dgm:cxn modelId="{4A2247DB-1197-4F96-A83A-E73B4B39563F}" type="presOf" srcId="{2AF7442A-2454-4B7E-97D2-427C65E43792}" destId="{19DB50F3-A970-4D0C-9A9F-2F98E3DCF2BB}" srcOrd="1" destOrd="0" presId="urn:microsoft.com/office/officeart/2005/8/layout/radial1"/>
    <dgm:cxn modelId="{A290B9E6-EDE5-4F87-8951-235275F54758}" type="presOf" srcId="{B02B65AC-BD1B-4457-A6DB-4543FC94E7B9}" destId="{A6C262B5-ED6D-46B8-AEE9-87BA1BF1E54F}" srcOrd="0" destOrd="0" presId="urn:microsoft.com/office/officeart/2005/8/layout/radial1"/>
    <dgm:cxn modelId="{6EA244F9-DE4D-4C8C-A5CF-F0BD507D0D21}" type="presOf" srcId="{2AF7442A-2454-4B7E-97D2-427C65E43792}" destId="{614D7F86-808F-4F07-8ECB-FDA45F23DE1D}" srcOrd="0" destOrd="0" presId="urn:microsoft.com/office/officeart/2005/8/layout/radial1"/>
    <dgm:cxn modelId="{2DAD79FB-481E-48EB-A8BD-1EFE58FE9CA5}" type="presOf" srcId="{E40A9B7C-F250-4DFE-92A0-B379ACA03F54}" destId="{C53BA314-4E42-498B-8531-4E31F9F33742}" srcOrd="0" destOrd="0" presId="urn:microsoft.com/office/officeart/2005/8/layout/radial1"/>
    <dgm:cxn modelId="{1CFE8698-CC50-4CA6-9263-11A68ED7394C}" type="presParOf" srcId="{E29CE7D3-DCB9-44F6-A1FB-AFAED8E559CD}" destId="{5A594E53-C2DF-4850-8BE1-697290BC59FE}" srcOrd="0" destOrd="0" presId="urn:microsoft.com/office/officeart/2005/8/layout/radial1"/>
    <dgm:cxn modelId="{CA9D2F2F-2365-43C5-9C39-90A901F76BBB}" type="presParOf" srcId="{E29CE7D3-DCB9-44F6-A1FB-AFAED8E559CD}" destId="{046B81F5-A691-44C3-AFF0-8EBEAE86E3EB}" srcOrd="1" destOrd="0" presId="urn:microsoft.com/office/officeart/2005/8/layout/radial1"/>
    <dgm:cxn modelId="{217113E7-ED38-465F-A7B9-448E6676CB63}" type="presParOf" srcId="{046B81F5-A691-44C3-AFF0-8EBEAE86E3EB}" destId="{96C032C0-9C44-47D0-B9C0-2672B077B8FD}" srcOrd="0" destOrd="0" presId="urn:microsoft.com/office/officeart/2005/8/layout/radial1"/>
    <dgm:cxn modelId="{AE5B433B-CA2E-4275-AA93-0228B16390A1}" type="presParOf" srcId="{E29CE7D3-DCB9-44F6-A1FB-AFAED8E559CD}" destId="{66CC2F64-A9D3-4C56-8431-3DE7DB73C08D}" srcOrd="2" destOrd="0" presId="urn:microsoft.com/office/officeart/2005/8/layout/radial1"/>
    <dgm:cxn modelId="{1C4A2533-17DD-44F2-8DB7-70D584B19549}" type="presParOf" srcId="{E29CE7D3-DCB9-44F6-A1FB-AFAED8E559CD}" destId="{C53BA314-4E42-498B-8531-4E31F9F33742}" srcOrd="3" destOrd="0" presId="urn:microsoft.com/office/officeart/2005/8/layout/radial1"/>
    <dgm:cxn modelId="{9113CEA0-FA83-40E9-A465-9416517C5473}" type="presParOf" srcId="{C53BA314-4E42-498B-8531-4E31F9F33742}" destId="{F546E7BD-FEF3-4569-8893-C1489EFE2E27}" srcOrd="0" destOrd="0" presId="urn:microsoft.com/office/officeart/2005/8/layout/radial1"/>
    <dgm:cxn modelId="{89CFDD32-B365-4A90-B241-15F1F33BD9CD}" type="presParOf" srcId="{E29CE7D3-DCB9-44F6-A1FB-AFAED8E559CD}" destId="{A6C262B5-ED6D-46B8-AEE9-87BA1BF1E54F}" srcOrd="4" destOrd="0" presId="urn:microsoft.com/office/officeart/2005/8/layout/radial1"/>
    <dgm:cxn modelId="{FD16C386-123A-4576-970B-41D6A8428CAB}" type="presParOf" srcId="{E29CE7D3-DCB9-44F6-A1FB-AFAED8E559CD}" destId="{614D7F86-808F-4F07-8ECB-FDA45F23DE1D}" srcOrd="5" destOrd="0" presId="urn:microsoft.com/office/officeart/2005/8/layout/radial1"/>
    <dgm:cxn modelId="{654E156A-BFA5-4CAE-A6A6-2761945C6753}" type="presParOf" srcId="{614D7F86-808F-4F07-8ECB-FDA45F23DE1D}" destId="{19DB50F3-A970-4D0C-9A9F-2F98E3DCF2BB}" srcOrd="0" destOrd="0" presId="urn:microsoft.com/office/officeart/2005/8/layout/radial1"/>
    <dgm:cxn modelId="{38A266FB-D008-4570-BCB1-7BFBE39F3500}" type="presParOf" srcId="{E29CE7D3-DCB9-44F6-A1FB-AFAED8E559CD}" destId="{89B6F84B-2426-4595-8F7A-A17F841A4DAA}" srcOrd="6" destOrd="0" presId="urn:microsoft.com/office/officeart/2005/8/layout/radial1"/>
    <dgm:cxn modelId="{172EDA36-D390-41A3-A624-BC6CD99C1032}" type="presParOf" srcId="{E29CE7D3-DCB9-44F6-A1FB-AFAED8E559CD}" destId="{8433A054-FB5F-4B53-BE88-65AA20C2DB5E}" srcOrd="7" destOrd="0" presId="urn:microsoft.com/office/officeart/2005/8/layout/radial1"/>
    <dgm:cxn modelId="{839833F1-6B5A-4459-8C0F-45335A7123D2}" type="presParOf" srcId="{8433A054-FB5F-4B53-BE88-65AA20C2DB5E}" destId="{3755CABB-0D51-48DC-863C-A82EEEC573C7}" srcOrd="0" destOrd="0" presId="urn:microsoft.com/office/officeart/2005/8/layout/radial1"/>
    <dgm:cxn modelId="{68BEEFC7-E06E-4264-8931-3AA00EDAD455}" type="presParOf" srcId="{E29CE7D3-DCB9-44F6-A1FB-AFAED8E559CD}" destId="{490A8185-BDE6-4228-AC46-6DAA0FD6985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94E53-C2DF-4850-8BE1-697290BC59FE}">
      <dsp:nvSpPr>
        <dsp:cNvPr id="0" name=""/>
        <dsp:cNvSpPr/>
      </dsp:nvSpPr>
      <dsp:spPr>
        <a:xfrm>
          <a:off x="3438212" y="1774017"/>
          <a:ext cx="1348508" cy="1348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500" kern="1200" dirty="0"/>
            <a:t>العناصر</a:t>
          </a:r>
          <a:endParaRPr lang="en-US" sz="2500" kern="1200" dirty="0"/>
        </a:p>
      </dsp:txBody>
      <dsp:txXfrm>
        <a:off x="3635696" y="1971501"/>
        <a:ext cx="953540" cy="953540"/>
      </dsp:txXfrm>
    </dsp:sp>
    <dsp:sp modelId="{046B81F5-A691-44C3-AFF0-8EBEAE86E3EB}">
      <dsp:nvSpPr>
        <dsp:cNvPr id="0" name=""/>
        <dsp:cNvSpPr/>
      </dsp:nvSpPr>
      <dsp:spPr>
        <a:xfrm rot="16200000">
          <a:off x="3908678" y="1555317"/>
          <a:ext cx="407576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07576" y="14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277" y="1560040"/>
        <a:ext cx="20378" cy="20378"/>
      </dsp:txXfrm>
    </dsp:sp>
    <dsp:sp modelId="{66CC2F64-A9D3-4C56-8431-3DE7DB73C08D}">
      <dsp:nvSpPr>
        <dsp:cNvPr id="0" name=""/>
        <dsp:cNvSpPr/>
      </dsp:nvSpPr>
      <dsp:spPr>
        <a:xfrm>
          <a:off x="2895896" y="17932"/>
          <a:ext cx="2433141" cy="1348508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b="1" kern="1200" dirty="0"/>
            <a:t>الكالسيوم</a:t>
          </a:r>
          <a:endParaRPr lang="en-US" sz="2800" b="1" kern="1200" dirty="0"/>
        </a:p>
      </dsp:txBody>
      <dsp:txXfrm>
        <a:off x="3252221" y="215416"/>
        <a:ext cx="1720491" cy="953540"/>
      </dsp:txXfrm>
    </dsp:sp>
    <dsp:sp modelId="{C53BA314-4E42-498B-8531-4E31F9F33742}">
      <dsp:nvSpPr>
        <dsp:cNvPr id="0" name=""/>
        <dsp:cNvSpPr/>
      </dsp:nvSpPr>
      <dsp:spPr>
        <a:xfrm rot="34718">
          <a:off x="4786674" y="2442622"/>
          <a:ext cx="485792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85792" y="14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17425" y="2445389"/>
        <a:ext cx="24289" cy="24289"/>
      </dsp:txXfrm>
    </dsp:sp>
    <dsp:sp modelId="{A6C262B5-ED6D-46B8-AEE9-87BA1BF1E54F}">
      <dsp:nvSpPr>
        <dsp:cNvPr id="0" name=""/>
        <dsp:cNvSpPr/>
      </dsp:nvSpPr>
      <dsp:spPr>
        <a:xfrm>
          <a:off x="5272124" y="1800205"/>
          <a:ext cx="2866740" cy="134850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2800" kern="1200" dirty="0"/>
            <a:t>المغنيسيوم</a:t>
          </a:r>
          <a:endParaRPr lang="en-US" sz="1400" kern="1200" dirty="0"/>
        </a:p>
      </dsp:txBody>
      <dsp:txXfrm>
        <a:off x="5691948" y="1997689"/>
        <a:ext cx="2027092" cy="953540"/>
      </dsp:txXfrm>
    </dsp:sp>
    <dsp:sp modelId="{614D7F86-808F-4F07-8ECB-FDA45F23DE1D}">
      <dsp:nvSpPr>
        <dsp:cNvPr id="0" name=""/>
        <dsp:cNvSpPr/>
      </dsp:nvSpPr>
      <dsp:spPr>
        <a:xfrm rot="5400000">
          <a:off x="3908678" y="3311402"/>
          <a:ext cx="407576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407576" y="14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2277" y="3316124"/>
        <a:ext cx="20378" cy="20378"/>
      </dsp:txXfrm>
    </dsp:sp>
    <dsp:sp modelId="{89B6F84B-2426-4595-8F7A-A17F841A4DAA}">
      <dsp:nvSpPr>
        <dsp:cNvPr id="0" name=""/>
        <dsp:cNvSpPr/>
      </dsp:nvSpPr>
      <dsp:spPr>
        <a:xfrm>
          <a:off x="2536296" y="3530102"/>
          <a:ext cx="3152341" cy="1348508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600" kern="1200" dirty="0"/>
            <a:t>البوتاسيوم</a:t>
          </a:r>
          <a:endParaRPr lang="en-US" sz="3600" kern="1200" dirty="0"/>
        </a:p>
      </dsp:txBody>
      <dsp:txXfrm>
        <a:off x="2997946" y="3727586"/>
        <a:ext cx="2229041" cy="953540"/>
      </dsp:txXfrm>
    </dsp:sp>
    <dsp:sp modelId="{8433A054-FB5F-4B53-BE88-65AA20C2DB5E}">
      <dsp:nvSpPr>
        <dsp:cNvPr id="0" name=""/>
        <dsp:cNvSpPr/>
      </dsp:nvSpPr>
      <dsp:spPr>
        <a:xfrm rot="10775727">
          <a:off x="3110684" y="2439277"/>
          <a:ext cx="327549" cy="29823"/>
        </a:xfrm>
        <a:custGeom>
          <a:avLst/>
          <a:gdLst/>
          <a:ahLst/>
          <a:cxnLst/>
          <a:rect l="0" t="0" r="0" b="0"/>
          <a:pathLst>
            <a:path>
              <a:moveTo>
                <a:pt x="0" y="14911"/>
              </a:moveTo>
              <a:lnTo>
                <a:pt x="327549" y="149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266270" y="2446000"/>
        <a:ext cx="16377" cy="16377"/>
      </dsp:txXfrm>
    </dsp:sp>
    <dsp:sp modelId="{490A8185-BDE6-4228-AC46-6DAA0FD69854}">
      <dsp:nvSpPr>
        <dsp:cNvPr id="0" name=""/>
        <dsp:cNvSpPr/>
      </dsp:nvSpPr>
      <dsp:spPr>
        <a:xfrm>
          <a:off x="72002" y="1791818"/>
          <a:ext cx="3038877" cy="1348508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KW" sz="3600" kern="1200" dirty="0"/>
            <a:t>الصوديوم</a:t>
          </a:r>
          <a:endParaRPr lang="en-US" sz="1700" kern="1200" dirty="0"/>
        </a:p>
      </dsp:txBody>
      <dsp:txXfrm>
        <a:off x="517035" y="1989302"/>
        <a:ext cx="2148811" cy="95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D9ADF8-7CED-4894-9557-143FCDF38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9C3471B-3B8B-4A51-B3E3-F3DEA4995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86E73C-49F6-4403-B6AC-B0C7239E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5ED61F-B377-48F2-996D-E6A4E1F9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FC3FA7-10EA-4F4E-BCFF-5192918E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8420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4AFF37-644B-4C69-A728-E7DAEAFF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4E71B0-F2D9-41C9-9EB0-0809B0439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1343B6-AF87-4BDB-A0FB-4A732882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5A51BD-77B0-4360-9CAF-A8E80F3C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143894-3918-484E-9A11-68077D62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6488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D88B0D3-164A-485C-808D-638E37BB4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4EA759-C917-4477-8B24-589592C45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47FC7B-9055-494C-BA07-6D53D6B2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AA3F42-8633-4738-8231-B6C6402F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048A3B-CEFD-4AEF-B15C-77D9FBE75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097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849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4241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1379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86711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14082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420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85976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570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5F0314-0DF5-484A-A1AC-C20B864F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21BF9D-53AF-461F-A8D1-D0E57C387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9C7B2D-6CC9-4F2F-9385-4C8C87DF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CD49A6-A334-4667-94B2-6836B11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3468D2-B08B-4E0D-AB47-6C291D52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6628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54910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933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031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2570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729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3688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0474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91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774CD6-6CDD-46DA-BE8A-EE8FD92A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F0C9ABA-CA0E-478A-9B20-E9D0B29A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B4112A-4192-4B83-840F-1EA1D183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53D4DC-C7ED-42A0-B655-C133F97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7FAEFE-739D-4AF0-B78F-3E7D6ACB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461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F083BD-641F-4562-8C11-9E95FA96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2D5378-F257-4AF3-8335-FC3087A46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09FE98-1BB0-4E6C-8BEA-14A4F7BB1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1D58D48-C3A4-4258-A053-CF308D16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AEF824-EF4E-4B7F-AAAC-1104D1785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5BAE04-E9FD-4062-99BB-4EC7F0C0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4836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92513E-0FD9-4119-AC53-5DB5DC62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224F69-6AB5-4085-907A-4CC0CB38F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BB551E3-8FD1-4B17-A60E-1F1B96345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C62148D-DF92-4F77-8371-B6FC74AE0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3E4A18D-D21F-44CA-A760-D251B8A4B6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50D34C7-91E2-45D9-AEBC-BC7744A0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384D7B7-41B8-45D4-BBE5-E88964F4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CBCD8F4-3164-467A-88E6-D9E5E7D2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003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39DCBE-2892-41C3-8F83-9B9F86DA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7AA5CC1-18FF-47E4-9888-8F0F2F91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5908C7B-E312-49AE-94E8-9C223102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1EA3AF7-FA88-40E2-8EA2-E803452F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2512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2883796-3E46-4DB6-A6FE-6D0ADFFD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1B8B52D-4881-402D-AC1E-FA14938E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B0AB55-0496-4196-9C9B-3561FBCF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6748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88C913-278C-4EF1-A8D0-AA1AC903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BCDC4A6-C3D8-4652-A2D5-0D0759C57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A3C4FD-1370-4A91-B6C1-830C4DF61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8D1D5-F346-468F-87F4-D71708B1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D5E247-6194-4155-AC96-028789B1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1461FE-F11F-4FA8-9965-5F51695D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4536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1FB08A-0BA6-41B2-957A-A1482CFA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7A4D362-A507-4209-87C5-4E0C1A8EA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3C106BD-08AD-4CE6-AFDC-A8729473F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B79EC8-BC07-4E6C-8CA7-2FF6DEC51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D9A7AF3-BCAC-4167-8603-5B75435A5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4D1BC4-32ED-47FB-AFFD-8391DCF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3803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292B84D-0C85-4DA5-81AC-19B1D7BE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142C92-B8A4-4193-85BF-57D23E94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C799D5-D103-4A1F-B0EA-B08E8E5FF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D684-F09E-4DD2-807A-3E2C468F436F}" type="datetimeFigureOut">
              <a:rPr lang="ar-KW" smtClean="0"/>
              <a:t>17/03/1445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1EAEE8-8D38-45AD-9005-217C14DB2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193207-4615-417B-A994-397741685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F0A5-9FC2-48BE-9028-0077FBDEDFB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269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17/03/1445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5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WTYHwS2Gr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eyXWGyuIE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7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39FEE9-83B5-4084-B48D-559918B77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2C0689-45C9-4471-9C38-E3303B31B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مختبر درجة الحموضة ph 0.01, إختبار مقياس pH لمياه الشرب، حوض السمك و بركة  الزراعة المائية يمكن حمله في الجيب، و يدعم عرض LCD | ArabShoppy">
            <a:extLst>
              <a:ext uri="{FF2B5EF4-FFF2-40B4-BE49-F238E27FC236}">
                <a16:creationId xmlns:a16="http://schemas.microsoft.com/office/drawing/2014/main" id="{C4E9E3B6-C529-4FDF-A596-275157F5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4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86B688-B72F-4E8C-AA5A-AD14BEB6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KW" dirty="0"/>
              <a:t>مقياس </a:t>
            </a:r>
            <a:r>
              <a:rPr lang="en-US" dirty="0"/>
              <a:t>PH </a:t>
            </a:r>
            <a:r>
              <a:rPr lang="ar-KW" dirty="0"/>
              <a:t> </a:t>
            </a:r>
            <a:endParaRPr lang="en-US" dirty="0"/>
          </a:p>
        </p:txBody>
      </p:sp>
      <p:pic>
        <p:nvPicPr>
          <p:cNvPr id="1026" name="Picture 2" descr="الأس الهيدروجيني pH">
            <a:extLst>
              <a:ext uri="{FF2B5EF4-FFF2-40B4-BE49-F238E27FC236}">
                <a16:creationId xmlns:a16="http://schemas.microsoft.com/office/drawing/2014/main" id="{427F55A6-FC31-432D-B94A-FFAA9BECC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4468"/>
            <a:ext cx="8040905" cy="32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15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33" y="116632"/>
            <a:ext cx="7031305" cy="518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16632"/>
            <a:ext cx="120481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13"/>
          <p:cNvSpPr txBox="1"/>
          <p:nvPr/>
        </p:nvSpPr>
        <p:spPr>
          <a:xfrm>
            <a:off x="7380312" y="2126466"/>
            <a:ext cx="149693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صنبور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5" name="مربع نص 14"/>
          <p:cNvSpPr txBox="1"/>
          <p:nvPr/>
        </p:nvSpPr>
        <p:spPr>
          <a:xfrm>
            <a:off x="7338314" y="2943445"/>
            <a:ext cx="149693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مقطر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6" name="مربع نص 15"/>
          <p:cNvSpPr txBox="1"/>
          <p:nvPr/>
        </p:nvSpPr>
        <p:spPr>
          <a:xfrm>
            <a:off x="7639533" y="3872465"/>
            <a:ext cx="113689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مالح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7" name="مربع نص 16"/>
          <p:cNvSpPr txBox="1"/>
          <p:nvPr/>
        </p:nvSpPr>
        <p:spPr>
          <a:xfrm>
            <a:off x="7547960" y="4756748"/>
            <a:ext cx="1280914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زمزم</a:t>
            </a:r>
            <a:endParaRPr lang="en-US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8" name="مربع نص 18"/>
          <p:cNvSpPr txBox="1"/>
          <p:nvPr/>
        </p:nvSpPr>
        <p:spPr>
          <a:xfrm>
            <a:off x="5546455" y="2034553"/>
            <a:ext cx="2051392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عديم اللون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9" name="مربع نص 19"/>
          <p:cNvSpPr txBox="1"/>
          <p:nvPr/>
        </p:nvSpPr>
        <p:spPr>
          <a:xfrm>
            <a:off x="5812186" y="3736405"/>
            <a:ext cx="1800200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800" dirty="0">
                <a:solidFill>
                  <a:schemeClr val="accent6">
                    <a:lumMod val="75000"/>
                  </a:schemeClr>
                </a:solidFill>
              </a:rPr>
              <a:t>  له لون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ربع نص 22"/>
          <p:cNvSpPr txBox="1"/>
          <p:nvPr/>
        </p:nvSpPr>
        <p:spPr>
          <a:xfrm>
            <a:off x="3937216" y="1968741"/>
            <a:ext cx="2160240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400" dirty="0"/>
              <a:t>عديم الرائحة</a:t>
            </a:r>
            <a:endParaRPr lang="en-US" sz="2400" dirty="0"/>
          </a:p>
        </p:txBody>
      </p:sp>
      <p:sp>
        <p:nvSpPr>
          <p:cNvPr id="12" name="مربع نص 23"/>
          <p:cNvSpPr txBox="1"/>
          <p:nvPr/>
        </p:nvSpPr>
        <p:spPr>
          <a:xfrm>
            <a:off x="4211937" y="3574283"/>
            <a:ext cx="1656184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له رائحة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مربع نص 25"/>
          <p:cNvSpPr txBox="1"/>
          <p:nvPr/>
        </p:nvSpPr>
        <p:spPr>
          <a:xfrm>
            <a:off x="2337118" y="4392502"/>
            <a:ext cx="1162124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4000" b="1" i="0">
                <a:effectLst/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dirty="0">
                <a:solidFill>
                  <a:srgbClr val="00B050"/>
                </a:solidFill>
              </a:rPr>
              <a:t>7</a:t>
            </a:r>
            <a:r>
              <a:rPr lang="ar-SA" dirty="0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,</a:t>
            </a:r>
            <a:r>
              <a:rPr lang="ar-SA" dirty="0">
                <a:solidFill>
                  <a:srgbClr val="00B050"/>
                </a:solidFill>
              </a:rPr>
              <a:t>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مربع نص 26"/>
          <p:cNvSpPr txBox="1"/>
          <p:nvPr/>
        </p:nvSpPr>
        <p:spPr>
          <a:xfrm>
            <a:off x="2605289" y="3586841"/>
            <a:ext cx="1300370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4000" b="1" i="0">
                <a:effectLst/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8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,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مربع نص 27"/>
          <p:cNvSpPr txBox="1"/>
          <p:nvPr/>
        </p:nvSpPr>
        <p:spPr>
          <a:xfrm>
            <a:off x="2906579" y="2763965"/>
            <a:ext cx="573405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4000" b="1" i="0">
                <a:effectLst/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مربع نص 28"/>
          <p:cNvSpPr txBox="1"/>
          <p:nvPr/>
        </p:nvSpPr>
        <p:spPr>
          <a:xfrm>
            <a:off x="2488068" y="1965020"/>
            <a:ext cx="1211646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b="1" i="0" dirty="0">
                <a:effectLst/>
                <a:latin typeface="Times New Roman"/>
                <a:ea typeface="Calibri"/>
                <a:cs typeface="PT Bold Heading" pitchFamily="2" charset="-78"/>
              </a:rPr>
              <a:t>7</a:t>
            </a:r>
            <a:r>
              <a:rPr lang="ar-SA" sz="4000" b="1" i="0" dirty="0">
                <a:effectLst/>
                <a:latin typeface="Simplified Arabic" pitchFamily="18" charset="-78"/>
                <a:ea typeface="Calibri"/>
                <a:cs typeface="Simplified Arabic" pitchFamily="18" charset="-78"/>
              </a:rPr>
              <a:t>,</a:t>
            </a:r>
            <a:r>
              <a:rPr lang="ar-SA" sz="4000" b="1" i="0" dirty="0">
                <a:effectLst/>
                <a:latin typeface="Times New Roman"/>
                <a:ea typeface="Calibri"/>
                <a:cs typeface="PT Bold Heading" pitchFamily="2" charset="-78"/>
              </a:rPr>
              <a:t>5</a:t>
            </a:r>
            <a:endParaRPr lang="en-US" sz="4000" b="1" i="1" dirty="0">
              <a:effectLst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مربع نص 22"/>
          <p:cNvSpPr txBox="1"/>
          <p:nvPr/>
        </p:nvSpPr>
        <p:spPr>
          <a:xfrm>
            <a:off x="3960651" y="2792079"/>
            <a:ext cx="2160240" cy="7242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400" dirty="0">
                <a:solidFill>
                  <a:schemeClr val="accent6">
                    <a:lumMod val="50000"/>
                  </a:schemeClr>
                </a:solidFill>
              </a:rPr>
              <a:t>عديم الرائحة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مربع نص 18"/>
          <p:cNvSpPr txBox="1"/>
          <p:nvPr/>
        </p:nvSpPr>
        <p:spPr>
          <a:xfrm>
            <a:off x="5466440" y="2943445"/>
            <a:ext cx="2051392" cy="87428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عديم اللون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2" name="مربع نص 18"/>
          <p:cNvSpPr txBox="1"/>
          <p:nvPr/>
        </p:nvSpPr>
        <p:spPr>
          <a:xfrm>
            <a:off x="5686590" y="4451472"/>
            <a:ext cx="2051392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عديم اللون</a:t>
            </a:r>
            <a:endParaRPr lang="en-US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876256" y="4441084"/>
            <a:ext cx="2160240" cy="4419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ar-KW"/>
            </a:defPPr>
            <a:lvl1pPr>
              <a:lnSpc>
                <a:spcPct val="115000"/>
              </a:lnSpc>
              <a:spcAft>
                <a:spcPts val="1000"/>
              </a:spcAft>
              <a:defRPr sz="32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defRPr>
            </a:lvl1pPr>
          </a:lstStyle>
          <a:p>
            <a:r>
              <a:rPr lang="ar-SA" sz="2400" dirty="0">
                <a:solidFill>
                  <a:srgbClr val="00B050"/>
                </a:solidFill>
              </a:rPr>
              <a:t>عديم الرائحة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اكواب ماء 289155 - الذواقة">
            <a:extLst>
              <a:ext uri="{FF2B5EF4-FFF2-40B4-BE49-F238E27FC236}">
                <a16:creationId xmlns:a16="http://schemas.microsoft.com/office/drawing/2014/main" id="{3C7FC957-B1E7-4B6C-8682-F31AF8450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1" r="11610"/>
          <a:stretch/>
        </p:blipFill>
        <p:spPr bwMode="auto">
          <a:xfrm>
            <a:off x="1359579" y="204974"/>
            <a:ext cx="3180557" cy="16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CA175B6-91E5-4581-BE1E-C44D7CBCB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908" y="5300289"/>
            <a:ext cx="6483197" cy="1577505"/>
          </a:xfrm>
          <a:prstGeom prst="rect">
            <a:avLst/>
          </a:prstGeom>
        </p:spPr>
      </p:pic>
      <p:sp>
        <p:nvSpPr>
          <p:cNvPr id="24" name="مربع نص 13">
            <a:extLst>
              <a:ext uri="{FF2B5EF4-FFF2-40B4-BE49-F238E27FC236}">
                <a16:creationId xmlns:a16="http://schemas.microsoft.com/office/drawing/2014/main" id="{3F8DC95B-95BB-49BA-BAC4-2E68334AC0F4}"/>
              </a:ext>
            </a:extLst>
          </p:cNvPr>
          <p:cNvSpPr txBox="1"/>
          <p:nvPr/>
        </p:nvSpPr>
        <p:spPr>
          <a:xfrm>
            <a:off x="4120302" y="401085"/>
            <a:ext cx="149693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صنبور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5" name="مربع نص 14">
            <a:extLst>
              <a:ext uri="{FF2B5EF4-FFF2-40B4-BE49-F238E27FC236}">
                <a16:creationId xmlns:a16="http://schemas.microsoft.com/office/drawing/2014/main" id="{AAB3472B-DA15-4245-95DA-9A4C985A3A95}"/>
              </a:ext>
            </a:extLst>
          </p:cNvPr>
          <p:cNvSpPr txBox="1"/>
          <p:nvPr/>
        </p:nvSpPr>
        <p:spPr>
          <a:xfrm>
            <a:off x="2317610" y="-41703"/>
            <a:ext cx="149693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مقطر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6" name="مربع نص 15">
            <a:extLst>
              <a:ext uri="{FF2B5EF4-FFF2-40B4-BE49-F238E27FC236}">
                <a16:creationId xmlns:a16="http://schemas.microsoft.com/office/drawing/2014/main" id="{EAB4BCDE-8AF5-4126-89D6-59E8705ABF9D}"/>
              </a:ext>
            </a:extLst>
          </p:cNvPr>
          <p:cNvSpPr txBox="1"/>
          <p:nvPr/>
        </p:nvSpPr>
        <p:spPr>
          <a:xfrm>
            <a:off x="1783621" y="62865"/>
            <a:ext cx="1136898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مالح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27" name="مربع نص 16">
            <a:extLst>
              <a:ext uri="{FF2B5EF4-FFF2-40B4-BE49-F238E27FC236}">
                <a16:creationId xmlns:a16="http://schemas.microsoft.com/office/drawing/2014/main" id="{C631AA95-89E4-4EC6-8602-42637B86935E}"/>
              </a:ext>
            </a:extLst>
          </p:cNvPr>
          <p:cNvSpPr txBox="1"/>
          <p:nvPr/>
        </p:nvSpPr>
        <p:spPr>
          <a:xfrm>
            <a:off x="95964" y="1465275"/>
            <a:ext cx="1280914" cy="39433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i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PT Bold Heading" pitchFamily="2" charset="-78"/>
              </a:rPr>
              <a:t>زمزم</a:t>
            </a:r>
            <a:endParaRPr lang="en-US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 bwMode="auto">
          <a:xfrm>
            <a:off x="1" y="260648"/>
            <a:ext cx="91440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34665"/>
            <a:ext cx="827583" cy="91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-28679" y="5301208"/>
            <a:ext cx="9209191" cy="12059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-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الماء المالح غير صالح للشرب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28406" y="3577221"/>
            <a:ext cx="8952106" cy="6396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-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ماء الصنبور و ماء زمزم من أنواع المياه الصالحة للشرب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309467" y="4365104"/>
            <a:ext cx="9505056" cy="12059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-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Calibri"/>
                <a:cs typeface="PT Bold Heading" pitchFamily="2" charset="-78"/>
              </a:rPr>
              <a:t>الماء المقطر غير صالح للشرب لعدم احتوائه على أملاح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Calibri"/>
              <a:cs typeface="PT Bold Heading" pitchFamily="2" charset="-78"/>
            </a:endParaRPr>
          </a:p>
        </p:txBody>
      </p:sp>
      <p:sp>
        <p:nvSpPr>
          <p:cNvPr id="5" name="AutoShape 2" descr="قياس الرقم الهيدروجيني للماء - wikiHow">
            <a:extLst>
              <a:ext uri="{FF2B5EF4-FFF2-40B4-BE49-F238E27FC236}">
                <a16:creationId xmlns:a16="http://schemas.microsoft.com/office/drawing/2014/main" id="{AACE9917-37B4-491C-A7C3-9C9C400F90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D2CACBC-0C45-4019-9A8E-CA6F85644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9" y="2132855"/>
            <a:ext cx="1940937" cy="12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147409"/>
            <a:ext cx="8991986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مصادر المياه الطبيعية على سطح الأرض متنوعة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(  أنهار / بحيرات / ينابيع / آبار / برك / جداول / أفلاج )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34007" y="3653727"/>
            <a:ext cx="923349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ar-K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جـ : عديم اللون / عديم الطعم / عديم الرائحة / نقي / خالي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من الشوائب و الملوثات مثل البكتيريا و الرصاص / يحتوي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  على العديد من الأملاح المعدنية المهمة لصحة الإنسان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1905506"/>
            <a:ext cx="9099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تختلف أشكال و أحجام زجاجات المياه المعدنية المستخدمة في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الشرب .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77320" y="3675802"/>
            <a:ext cx="5907386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س : ما هي صفات الماء الصالح للشرب ؟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90264" y="1721532"/>
            <a:ext cx="9131040" cy="150810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الماء الملوث غير صالح للشرب و يُصيب الإنسان بالميكروبات و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الطفيليات .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180528" y="112600"/>
            <a:ext cx="9311569" cy="150810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تعتمد نسبة وجود هذه الأملاح في ماء الشرب على معايير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عالمية مُتفق عليها 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4" name="AutoShape 2" descr="ÙØªÙØ¬Ø© Ø¨Ø­Ø« Ø§ÙØµÙØ± Ø¹Ù ÙÙØ§Ù ÙÙÙØ«Ø©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2626499"/>
            <a:ext cx="6718853" cy="42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87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0AFBA9-3F9A-40E2-A907-645604EE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أثر الأملاح على الماء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F3DB78-BD22-4414-B38D-E20324B5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7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013A00-4A57-447B-865B-3E17E15B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7984D7-010A-4065-A470-1CC31E80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تنزيل لعبة كلمة السر وصلات للجوال أندرويد برابط مباشر - دايركت أب">
            <a:extLst>
              <a:ext uri="{FF2B5EF4-FFF2-40B4-BE49-F238E27FC236}">
                <a16:creationId xmlns:a16="http://schemas.microsoft.com/office/drawing/2014/main" id="{82C4E6A0-3627-4AAB-AFCD-1DE0F644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83" y="2135046"/>
            <a:ext cx="4408884" cy="4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46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قوس كبير أيمن 1"/>
          <p:cNvSpPr>
            <a:spLocks/>
          </p:cNvSpPr>
          <p:nvPr/>
        </p:nvSpPr>
        <p:spPr bwMode="auto">
          <a:xfrm rot="16200000">
            <a:off x="4487836" y="-687618"/>
            <a:ext cx="600386" cy="4032449"/>
          </a:xfrm>
          <a:prstGeom prst="rightBrace">
            <a:avLst>
              <a:gd name="adj1" fmla="val 77842"/>
              <a:gd name="adj2" fmla="val 50000"/>
            </a:avLst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355976" y="116632"/>
            <a:ext cx="8787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الماء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5485" y="1772816"/>
            <a:ext cx="2932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ماء عذب  3 ٪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96215" y="1772816"/>
            <a:ext cx="325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ماء مالح  97 ٪ 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04254" y="2875001"/>
            <a:ext cx="949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بحار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328963" y="4033863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محيطات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Times New Roman"/>
              <a:ea typeface="Calibri"/>
              <a:cs typeface="PT Bold Heading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742" y="2420888"/>
            <a:ext cx="3339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أنهار – بحيرات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7162" y="3140968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آبار – ينابيع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272" y="3883695"/>
            <a:ext cx="4012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برك – مستنقعات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5485" y="4653136"/>
            <a:ext cx="3148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أغطية جليدية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366985" y="5373216"/>
            <a:ext cx="1329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مثالج</a:t>
            </a:r>
            <a:endParaRPr kumimoji="0" lang="ar-K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91987" y="6093296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/>
                <a:ea typeface="Calibri"/>
                <a:cs typeface="PT Bold Heading"/>
              </a:rPr>
              <a:t>مياه جوفية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52120" y="1772816"/>
            <a:ext cx="324036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95536" y="1723455"/>
            <a:ext cx="324036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013A00-4A57-447B-865B-3E17E15B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7984D7-010A-4065-A470-1CC31E80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تنزيل لعبة كلمة السر وصلات للجوال أندرويد برابط مباشر - دايركت أب">
            <a:extLst>
              <a:ext uri="{FF2B5EF4-FFF2-40B4-BE49-F238E27FC236}">
                <a16:creationId xmlns:a16="http://schemas.microsoft.com/office/drawing/2014/main" id="{82C4E6A0-3627-4AAB-AFCD-1DE0F644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87" y="2428900"/>
            <a:ext cx="4408884" cy="44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15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CBF859-52B1-4B5D-9E06-04B63199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KW" b="1" dirty="0">
                <a:cs typeface="PT Bold Heading" panose="02010400000000000000" pitchFamily="2" charset="-78"/>
              </a:rPr>
              <a:t>ماذا يحدث لو شرب الانسان ماء </a:t>
            </a:r>
            <a:br>
              <a:rPr lang="ar-KW" b="1" dirty="0">
                <a:cs typeface="PT Bold Heading" panose="02010400000000000000" pitchFamily="2" charset="-78"/>
              </a:rPr>
            </a:br>
            <a:r>
              <a:rPr lang="ar-KW" b="1" dirty="0">
                <a:solidFill>
                  <a:srgbClr val="FF0000"/>
                </a:solidFill>
                <a:cs typeface="PT Bold Heading" panose="02010400000000000000" pitchFamily="2" charset="-78"/>
              </a:rPr>
              <a:t>قليل الملوحة </a:t>
            </a:r>
            <a:r>
              <a:rPr lang="ar-KW" b="1" dirty="0">
                <a:cs typeface="PT Bold Heading" panose="02010400000000000000" pitchFamily="2" charset="-78"/>
              </a:rPr>
              <a:t>؟؟؟</a:t>
            </a:r>
            <a:endParaRPr lang="en-US" dirty="0"/>
          </a:p>
        </p:txBody>
      </p:sp>
      <p:pic>
        <p:nvPicPr>
          <p:cNvPr id="4098" name="Picture 2" descr="Question Mark GIFs - Get the best GIF on GIPHY">
            <a:extLst>
              <a:ext uri="{FF2B5EF4-FFF2-40B4-BE49-F238E27FC236}">
                <a16:creationId xmlns:a16="http://schemas.microsoft.com/office/drawing/2014/main" id="{74BE0AAF-2155-416D-AAE0-F949D6CEE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56" y="1268760"/>
            <a:ext cx="3904644" cy="26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1734DF76-A3CC-4FED-87EC-DE546C5E4921}"/>
              </a:ext>
            </a:extLst>
          </p:cNvPr>
          <p:cNvSpPr txBox="1">
            <a:spLocks/>
          </p:cNvSpPr>
          <p:nvPr/>
        </p:nvSpPr>
        <p:spPr>
          <a:xfrm>
            <a:off x="593614" y="42684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KW" b="1" dirty="0">
                <a:solidFill>
                  <a:schemeClr val="tx1"/>
                </a:solidFill>
                <a:cs typeface="PT Bold Heading" panose="02010400000000000000" pitchFamily="2" charset="-78"/>
              </a:rPr>
              <a:t>تقوم الكلى بالتخلص ماء أكثر لتزيد تركيز الاملاح في الجسم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CBF859-52B1-4B5D-9E06-04B631995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KW" b="1" dirty="0">
                <a:cs typeface="PT Bold Heading" panose="02010400000000000000" pitchFamily="2" charset="-78"/>
              </a:rPr>
              <a:t>ماذا يحدث لو شرب الانسان ماء </a:t>
            </a:r>
            <a:br>
              <a:rPr lang="ar-KW" b="1" dirty="0">
                <a:cs typeface="PT Bold Heading" panose="02010400000000000000" pitchFamily="2" charset="-78"/>
              </a:rPr>
            </a:br>
            <a:r>
              <a:rPr lang="ar-KW" b="1" dirty="0">
                <a:solidFill>
                  <a:srgbClr val="FF0000"/>
                </a:solidFill>
                <a:cs typeface="PT Bold Heading" panose="02010400000000000000" pitchFamily="2" charset="-78"/>
              </a:rPr>
              <a:t>مقطر </a:t>
            </a:r>
            <a:r>
              <a:rPr lang="ar-KW" b="1" dirty="0">
                <a:cs typeface="PT Bold Heading" panose="02010400000000000000" pitchFamily="2" charset="-78"/>
              </a:rPr>
              <a:t>؟؟؟</a:t>
            </a:r>
            <a:endParaRPr lang="en-US" dirty="0"/>
          </a:p>
        </p:txBody>
      </p:sp>
      <p:pic>
        <p:nvPicPr>
          <p:cNvPr id="4098" name="Picture 2" descr="Question Mark GIFs - Get the best GIF on GIPHY">
            <a:extLst>
              <a:ext uri="{FF2B5EF4-FFF2-40B4-BE49-F238E27FC236}">
                <a16:creationId xmlns:a16="http://schemas.microsoft.com/office/drawing/2014/main" id="{74BE0AAF-2155-416D-AAE0-F949D6CEE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56" y="1268760"/>
            <a:ext cx="3904644" cy="26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1734DF76-A3CC-4FED-87EC-DE546C5E4921}"/>
              </a:ext>
            </a:extLst>
          </p:cNvPr>
          <p:cNvSpPr txBox="1">
            <a:spLocks/>
          </p:cNvSpPr>
          <p:nvPr/>
        </p:nvSpPr>
        <p:spPr>
          <a:xfrm>
            <a:off x="593614" y="4268440"/>
            <a:ext cx="6347713" cy="1979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PT Bold Heading" panose="02010400000000000000" pitchFamily="2" charset="-78"/>
              </a:rPr>
              <a:t>تزداد حموضة الدم بسبب امتصاصه</a:t>
            </a:r>
            <a:r>
              <a:rPr kumimoji="0" lang="ar-KW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PT Bold Heading" panose="02010400000000000000" pitchFamily="2" charset="-78"/>
              </a:rPr>
              <a:t> لغاز ثاني أكسيد الكربون ويؤدي </a:t>
            </a:r>
            <a:r>
              <a:rPr kumimoji="0" lang="ar-KW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PT Bold Heading" panose="02010400000000000000" pitchFamily="2" charset="-78"/>
              </a:rPr>
              <a:t>للشيخوخه</a:t>
            </a:r>
            <a:r>
              <a:rPr kumimoji="0" lang="ar-KW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PT Bold Heading" panose="02010400000000000000" pitchFamily="2" charset="-78"/>
              </a:rPr>
              <a:t> المبكرة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6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80D750-B2C3-474F-8976-098A40E4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7FF3BC-6AF1-48A6-B3BE-F822D13C9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9444E2-23C2-479B-B1B5-A5C82DEBA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4" t="16385" r="27163" b="43144"/>
          <a:stretch/>
        </p:blipFill>
        <p:spPr>
          <a:xfrm>
            <a:off x="-72667" y="991816"/>
            <a:ext cx="9289334" cy="525658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F8B78BC-88DF-4BF9-9514-580221F43514}"/>
              </a:ext>
            </a:extLst>
          </p:cNvPr>
          <p:cNvSpPr txBox="1"/>
          <p:nvPr/>
        </p:nvSpPr>
        <p:spPr>
          <a:xfrm>
            <a:off x="4139952" y="2958388"/>
            <a:ext cx="17281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KW" dirty="0"/>
              <a:t> </a:t>
            </a:r>
            <a:r>
              <a:rPr lang="ar-KW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تترسب كمية قيلة جدا من الاملاح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35B449-0CF0-460D-AD20-B09B4C40E2D5}"/>
              </a:ext>
            </a:extLst>
          </p:cNvPr>
          <p:cNvSpPr txBox="1"/>
          <p:nvPr/>
        </p:nvSpPr>
        <p:spPr>
          <a:xfrm>
            <a:off x="2411760" y="2958387"/>
            <a:ext cx="17281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KW" dirty="0"/>
              <a:t> </a:t>
            </a:r>
            <a:r>
              <a:rPr lang="ar-KW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تترسب كمية قيلة جدا من الاملاح</a:t>
            </a:r>
            <a:endParaRPr lang="en-U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F0EF864-3934-4E95-99C0-158065FA26BF}"/>
              </a:ext>
            </a:extLst>
          </p:cNvPr>
          <p:cNvSpPr txBox="1"/>
          <p:nvPr/>
        </p:nvSpPr>
        <p:spPr>
          <a:xfrm>
            <a:off x="696239" y="2944972"/>
            <a:ext cx="172819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KW" dirty="0"/>
              <a:t> </a:t>
            </a:r>
            <a:r>
              <a:rPr lang="ar-KW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تترسب كمية قيلة جدا من الاملاح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5A0603E-87AC-405B-97AA-881D95EACDF3}"/>
              </a:ext>
            </a:extLst>
          </p:cNvPr>
          <p:cNvSpPr txBox="1"/>
          <p:nvPr/>
        </p:nvSpPr>
        <p:spPr>
          <a:xfrm>
            <a:off x="1914935" y="4850247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4000" dirty="0">
                <a:latin typeface="Arial" panose="020B0604020202020204" pitchFamily="34" charset="0"/>
                <a:cs typeface="Arial" panose="020B0604020202020204" pitchFamily="34" charset="0"/>
              </a:rPr>
              <a:t>الماء العذب اقل كمية في الأملاح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CC9170-F888-4E22-B335-D48BD94B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E4552F-13A5-4008-935E-A1C23D9B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A00E71C-58B4-46F5-8694-EA2DA1221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0" t="35993" r="28736" b="33193"/>
          <a:stretch/>
        </p:blipFill>
        <p:spPr>
          <a:xfrm>
            <a:off x="179235" y="811309"/>
            <a:ext cx="8785529" cy="444620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CA0AA17-AF78-4262-8B5C-7FB60442DA25}"/>
              </a:ext>
            </a:extLst>
          </p:cNvPr>
          <p:cNvSpPr txBox="1"/>
          <p:nvPr/>
        </p:nvSpPr>
        <p:spPr>
          <a:xfrm>
            <a:off x="1619672" y="2627551"/>
            <a:ext cx="54726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KW" sz="3200" dirty="0"/>
              <a:t>نوع التربة والصخور ونوع الماء</a:t>
            </a:r>
            <a:endParaRPr lang="en-US" sz="3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3FFA6D-0FC8-4508-9034-B77D6130033E}"/>
              </a:ext>
            </a:extLst>
          </p:cNvPr>
          <p:cNvSpPr txBox="1"/>
          <p:nvPr/>
        </p:nvSpPr>
        <p:spPr>
          <a:xfrm>
            <a:off x="971600" y="3657662"/>
            <a:ext cx="61515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KW" sz="4400" dirty="0"/>
              <a:t>مخلفات المنازل والمصانع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40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E037E7-905A-4A68-BB36-BE08169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88608"/>
            <a:ext cx="6347713" cy="1320800"/>
          </a:xfrm>
        </p:spPr>
        <p:txBody>
          <a:bodyPr/>
          <a:lstStyle/>
          <a:p>
            <a:pPr algn="ctr"/>
            <a:r>
              <a:rPr lang="ar-KW" dirty="0"/>
              <a:t>أكثر العناصر </a:t>
            </a:r>
            <a:r>
              <a:rPr lang="ar-KW" dirty="0" err="1"/>
              <a:t>الموجوده</a:t>
            </a:r>
            <a:r>
              <a:rPr lang="ar-KW" dirty="0"/>
              <a:t> في ماء الشرب</a:t>
            </a:r>
            <a:endParaRPr lang="en-US" dirty="0"/>
          </a:p>
        </p:txBody>
      </p:sp>
      <p:graphicFrame>
        <p:nvGraphicFramePr>
          <p:cNvPr id="5" name="عنصر نائب للمحتوى 4">
            <a:extLst>
              <a:ext uri="{FF2B5EF4-FFF2-40B4-BE49-F238E27FC236}">
                <a16:creationId xmlns:a16="http://schemas.microsoft.com/office/drawing/2014/main" id="{31856C65-69CF-4F05-9F39-1B51171284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80327"/>
              </p:ext>
            </p:extLst>
          </p:nvPr>
        </p:nvGraphicFramePr>
        <p:xfrm>
          <a:off x="395535" y="1628800"/>
          <a:ext cx="813886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983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116293-4C15-46BF-9DA2-B8A483AF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824" y="328360"/>
            <a:ext cx="6347713" cy="1320800"/>
          </a:xfrm>
        </p:spPr>
        <p:txBody>
          <a:bodyPr/>
          <a:lstStyle/>
          <a:p>
            <a:r>
              <a:rPr lang="ar-KW" dirty="0"/>
              <a:t>التقويم </a:t>
            </a:r>
            <a:r>
              <a:rPr lang="ar-KW" dirty="0" err="1"/>
              <a:t>اللاصفي</a:t>
            </a:r>
            <a:r>
              <a:rPr lang="ar-KW" dirty="0"/>
              <a:t> : ص 74</a:t>
            </a: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693104-36E8-4FE8-A37F-B2AC9AC6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FO-139319 (333hhh777) - Profile | Pinterest">
            <a:extLst>
              <a:ext uri="{FF2B5EF4-FFF2-40B4-BE49-F238E27FC236}">
                <a16:creationId xmlns:a16="http://schemas.microsoft.com/office/drawing/2014/main" id="{429DED44-1F74-421B-9B7A-29AA6BC7E0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312"/>
            <a:ext cx="4857328" cy="4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51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6453D0-324E-4207-92B8-F6D67AB04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F8ACE5-4E22-4FA5-A507-9D14B05A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10C2653-2A11-4D02-ACE8-08E08CCEA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7" t="32244" r="46861" b="36941"/>
          <a:stretch/>
        </p:blipFill>
        <p:spPr>
          <a:xfrm>
            <a:off x="11072" y="1196752"/>
            <a:ext cx="8691989" cy="446449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43AFD70-39CE-40C9-B766-EA301F94148B}"/>
              </a:ext>
            </a:extLst>
          </p:cNvPr>
          <p:cNvSpPr/>
          <p:nvPr/>
        </p:nvSpPr>
        <p:spPr>
          <a:xfrm>
            <a:off x="3707904" y="1270000"/>
            <a:ext cx="1080120" cy="57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F59E7A-0D3D-48AC-B1F5-383AB1299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2E84C5F-EF7E-43B9-84C7-B2A550C84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￘ﾣ￘ﾺ￙ﾆ￙ﾊ￘ﾩ ￘ﾧ￙ﾄ￙ﾅ￘ﾧ￘ﾡ - ￘ﾧ￙ﾁ￘ﾪ￘ﾭ ￙ﾊ￘ﾧ ￘ﾳ￙ﾅ￘ﾳ￙ﾅ ￘ﾧ￙ﾄ￙ﾅ￙ﾈ￘ﾳ￙ﾅ ￘ﾧ￙ﾄ￘ﾫ￘ﾧ￙ﾆ￙ﾊ">
            <a:hlinkClick r:id="" action="ppaction://media"/>
            <a:extLst>
              <a:ext uri="{FF2B5EF4-FFF2-40B4-BE49-F238E27FC236}">
                <a16:creationId xmlns:a16="http://schemas.microsoft.com/office/drawing/2014/main" id="{2E4A1DE1-AB5B-4300-BF7D-4DD42E5A2C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108" y="1132206"/>
            <a:ext cx="8865783" cy="49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219"/>
            <a:ext cx="5349038" cy="220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58" y="2566385"/>
            <a:ext cx="7077230" cy="406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797602" cy="48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7248"/>
            <a:ext cx="1080120" cy="10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صورة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5218"/>
            <a:ext cx="2771800" cy="2657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4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8"/>
          <p:cNvSpPr txBox="1"/>
          <p:nvPr/>
        </p:nvSpPr>
        <p:spPr>
          <a:xfrm>
            <a:off x="671830" y="3128645"/>
            <a:ext cx="1559560" cy="15055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 b="1" i="1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71830" y="152053"/>
            <a:ext cx="8148642" cy="163121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KW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يدخل الماء في تركيب أجسام الكائنات الحية بنسبة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كبيرة و لولاه لما استطاع أي إن</a:t>
            </a:r>
            <a:r>
              <a:rPr kumimoji="0" lang="ar-SA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س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ان أو حيوان  أو نبات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K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</a:t>
            </a:r>
            <a:r>
              <a:rPr kumimoji="0" lang="ar-KW" sz="3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أن يعيش على سطح الأرض .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180528" y="2060848"/>
            <a:ext cx="73988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هو عصب الحياة لجميع الكائنات الحية على سطح الأرض 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208994" y="5613047"/>
            <a:ext cx="76713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يُشكل الماء ثلاثة أرباع مساحة الكرة الأرضية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تقريبا ، أي أن نسبته حوالي  75 ٪ . 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525883" y="2060848"/>
            <a:ext cx="1587962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ar-K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PT Bold Heading" pitchFamily="2" charset="-78"/>
              </a:rPr>
              <a:t>* الماء</a:t>
            </a:r>
            <a:endParaRPr lang="ar-KW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78973" y="3236783"/>
            <a:ext cx="7704856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هو الوسط الذي تتم فيه العمليات الحيوية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في جسم الكائن الحي .</a:t>
            </a:r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-295516" y="4437112"/>
            <a:ext cx="7778768" cy="1200329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- هو أحد العوامل الضرورية لعملية البناء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Calibri" pitchFamily="34" charset="0"/>
                <a:cs typeface="PT Bold Heading" pitchFamily="2" charset="-78"/>
              </a:rPr>
              <a:t>   الضوئي في النباتات .  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Calibri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" y="18787"/>
            <a:ext cx="9131470" cy="68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93472C-E2A4-4573-BC97-D33BAB74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وسائط عبر الإنترنت 3" title="￙ﾅ￙ﾊ￘ﾧ￙ﾇ ￘ﾧ￙ﾄ￘ﾣ￘ﾱ￘ﾶ">
            <a:hlinkClick r:id="" action="ppaction://media"/>
            <a:extLst>
              <a:ext uri="{FF2B5EF4-FFF2-40B4-BE49-F238E27FC236}">
                <a16:creationId xmlns:a16="http://schemas.microsoft.com/office/drawing/2014/main" id="{77B3A2E8-2AF7-4272-A379-6CF1AB03BB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053" y="1027907"/>
            <a:ext cx="8725893" cy="49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قوس كبير أيمن 1"/>
          <p:cNvSpPr>
            <a:spLocks/>
          </p:cNvSpPr>
          <p:nvPr/>
        </p:nvSpPr>
        <p:spPr bwMode="auto">
          <a:xfrm rot="16200000">
            <a:off x="4487836" y="-687618"/>
            <a:ext cx="600386" cy="4032449"/>
          </a:xfrm>
          <a:prstGeom prst="rightBrace">
            <a:avLst>
              <a:gd name="adj1" fmla="val 77842"/>
              <a:gd name="adj2" fmla="val 50000"/>
            </a:avLst>
          </a:prstGeom>
          <a:noFill/>
          <a:ln w="762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355976" y="116632"/>
            <a:ext cx="8787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ar-KW" sz="4400" b="1" dirty="0">
                <a:solidFill>
                  <a:prstClr val="black"/>
                </a:solidFill>
                <a:latin typeface="Times New Roman"/>
                <a:ea typeface="Calibri"/>
                <a:cs typeface="PT Bold Heading"/>
              </a:rPr>
              <a:t>الماء</a:t>
            </a:r>
            <a:endParaRPr lang="en-US" sz="4400" b="1" i="1" dirty="0">
              <a:solidFill>
                <a:prstClr val="black"/>
              </a:solidFill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5485" y="1772816"/>
            <a:ext cx="2932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7030A0"/>
                </a:solidFill>
                <a:latin typeface="Times New Roman"/>
                <a:ea typeface="Calibri"/>
                <a:cs typeface="PT Bold Heading"/>
              </a:rPr>
              <a:t>ماء عذب  3 ٪</a:t>
            </a:r>
            <a:endParaRPr lang="ar-KW" dirty="0">
              <a:solidFill>
                <a:srgbClr val="7030A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96215" y="1772816"/>
            <a:ext cx="3256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70C0"/>
                </a:solidFill>
                <a:latin typeface="Times New Roman"/>
                <a:ea typeface="Calibri"/>
                <a:cs typeface="PT Bold Heading"/>
              </a:rPr>
              <a:t>ماء مالح  97 ٪ </a:t>
            </a:r>
            <a:endParaRPr lang="ar-KW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04254" y="2875001"/>
            <a:ext cx="9492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B0F0"/>
                </a:solidFill>
                <a:latin typeface="Times New Roman"/>
                <a:ea typeface="Calibri"/>
                <a:cs typeface="PT Bold Heading"/>
              </a:rPr>
              <a:t>بحار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328963" y="4033863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PT Bold Heading"/>
              </a:rPr>
              <a:t>محيطات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Calibri"/>
              <a:cs typeface="PT Bold Heading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2742" y="2420888"/>
            <a:ext cx="3339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B0F0"/>
                </a:solidFill>
                <a:latin typeface="Times New Roman"/>
                <a:ea typeface="Calibri"/>
                <a:cs typeface="PT Bold Heading"/>
              </a:rPr>
              <a:t>أنهار – بحيرات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07162" y="3140968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Calibri"/>
                <a:cs typeface="PT Bold Heading"/>
              </a:rPr>
              <a:t>آبار – ينابيع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5272" y="3883695"/>
            <a:ext cx="4012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برك – مستنقعات 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65485" y="4653136"/>
            <a:ext cx="3148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PT Bold Heading"/>
              </a:rPr>
              <a:t>أغطية جليدية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366985" y="5373216"/>
            <a:ext cx="13292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  <a:cs typeface="PT Bold Heading"/>
              </a:rPr>
              <a:t>مثالج</a:t>
            </a:r>
            <a:endParaRPr lang="ar-KW" dirty="0"/>
          </a:p>
        </p:txBody>
      </p:sp>
      <p:sp>
        <p:nvSpPr>
          <p:cNvPr id="14" name="مستطيل 13"/>
          <p:cNvSpPr/>
          <p:nvPr/>
        </p:nvSpPr>
        <p:spPr>
          <a:xfrm>
            <a:off x="391987" y="6093296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4400" b="1" dirty="0">
                <a:solidFill>
                  <a:srgbClr val="00B050"/>
                </a:solidFill>
                <a:latin typeface="Times New Roman"/>
                <a:ea typeface="Calibri"/>
                <a:cs typeface="PT Bold Heading"/>
              </a:rPr>
              <a:t>مياه جوفية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652120" y="1772816"/>
            <a:ext cx="324036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 15"/>
          <p:cNvSpPr/>
          <p:nvPr/>
        </p:nvSpPr>
        <p:spPr>
          <a:xfrm>
            <a:off x="395536" y="1723455"/>
            <a:ext cx="3240360" cy="76944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905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0590"/>
            <a:ext cx="3883025" cy="291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3547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9920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4850</TotalTime>
  <Words>407</Words>
  <Application>Microsoft Office PowerPoint</Application>
  <PresentationFormat>عرض على الشاشة (4:3)</PresentationFormat>
  <Paragraphs>90</Paragraphs>
  <Slides>26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Simplified Arabic</vt:lpstr>
      <vt:lpstr>Times New Roman</vt:lpstr>
      <vt:lpstr>Trebuchet MS</vt:lpstr>
      <vt:lpstr>Wingdings 3</vt:lpstr>
      <vt:lpstr>نسق Office</vt:lpstr>
      <vt:lpstr>Facet</vt:lpstr>
      <vt:lpstr>عرض تقديمي في PowerPoint</vt:lpstr>
      <vt:lpstr>كلمة السر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مقياس PH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أثر الأملاح على الماء</vt:lpstr>
      <vt:lpstr>كلمة السر</vt:lpstr>
      <vt:lpstr>عرض تقديمي في PowerPoint</vt:lpstr>
      <vt:lpstr>ماذا يحدث لو شرب الانسان ماء  قليل الملوحة ؟؟؟</vt:lpstr>
      <vt:lpstr>ماذا يحدث لو شرب الانسان ماء  مقطر ؟؟؟</vt:lpstr>
      <vt:lpstr>عرض تقديمي في PowerPoint</vt:lpstr>
      <vt:lpstr>عرض تقديمي في PowerPoint</vt:lpstr>
      <vt:lpstr>أكثر العناصر الموجوده في ماء الشرب</vt:lpstr>
      <vt:lpstr>التقويم اللاصفي : ص 74</vt:lpstr>
      <vt:lpstr>عرض تقديمي في PowerPoint</vt:lpstr>
    </vt:vector>
  </TitlesOfParts>
  <Company>99878923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زهراء محمد امان على</cp:lastModifiedBy>
  <cp:revision>62</cp:revision>
  <cp:lastPrinted>2022-10-20T05:58:39Z</cp:lastPrinted>
  <dcterms:created xsi:type="dcterms:W3CDTF">2019-06-10T18:35:29Z</dcterms:created>
  <dcterms:modified xsi:type="dcterms:W3CDTF">2023-10-01T07:36:23Z</dcterms:modified>
</cp:coreProperties>
</file>