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36"/>
  </p:notesMasterIdLst>
  <p:sldIdLst>
    <p:sldId id="284" r:id="rId5"/>
    <p:sldId id="352" r:id="rId6"/>
    <p:sldId id="353" r:id="rId7"/>
    <p:sldId id="307" r:id="rId8"/>
    <p:sldId id="354" r:id="rId9"/>
    <p:sldId id="387" r:id="rId10"/>
    <p:sldId id="388" r:id="rId11"/>
    <p:sldId id="389" r:id="rId12"/>
    <p:sldId id="390" r:id="rId13"/>
    <p:sldId id="385" r:id="rId14"/>
    <p:sldId id="371" r:id="rId15"/>
    <p:sldId id="391" r:id="rId16"/>
    <p:sldId id="392" r:id="rId17"/>
    <p:sldId id="372" r:id="rId18"/>
    <p:sldId id="393" r:id="rId19"/>
    <p:sldId id="373" r:id="rId20"/>
    <p:sldId id="394" r:id="rId21"/>
    <p:sldId id="374" r:id="rId22"/>
    <p:sldId id="395" r:id="rId23"/>
    <p:sldId id="399" r:id="rId24"/>
    <p:sldId id="398" r:id="rId25"/>
    <p:sldId id="397" r:id="rId26"/>
    <p:sldId id="396" r:id="rId27"/>
    <p:sldId id="378" r:id="rId28"/>
    <p:sldId id="400" r:id="rId29"/>
    <p:sldId id="401" r:id="rId30"/>
    <p:sldId id="370" r:id="rId31"/>
    <p:sldId id="377" r:id="rId32"/>
    <p:sldId id="382" r:id="rId33"/>
    <p:sldId id="383" r:id="rId34"/>
    <p:sldId id="306" r:id="rId35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CDEE"/>
    <a:srgbClr val="CC0099"/>
    <a:srgbClr val="F23E9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74" autoAdjust="0"/>
    <p:restoredTop sz="94660"/>
  </p:normalViewPr>
  <p:slideViewPr>
    <p:cSldViewPr snapToGrid="0">
      <p:cViewPr>
        <p:scale>
          <a:sx n="25" d="100"/>
          <a:sy n="25" d="100"/>
        </p:scale>
        <p:origin x="2460" y="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6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30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pPr/>
              <a:t>27/08/1445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anar.redsoft.org/show.aspx?tp=133&amp;GradeID=10&amp;SubID=133&amp;ID=3613&amp;typ=tdy_133_10&amp;try=try_133_10&amp;ptp=1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22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5&amp;tp=2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04312" y="476672"/>
            <a:ext cx="4322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LinotypeInagur-Bold"/>
              </a:rPr>
              <a:t>Unit 7</a:t>
            </a:r>
            <a:endParaRPr lang="ar-KW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69671" y="192486"/>
            <a:ext cx="4045527" cy="1152128"/>
          </a:xfrm>
          <a:prstGeom prst="rect">
            <a:avLst/>
          </a:prstGeom>
          <a:solidFill>
            <a:schemeClr val="tx1">
              <a:alpha val="69020"/>
            </a:schemeClr>
          </a:solidFill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Unit 8</a:t>
            </a:r>
            <a:endParaRPr lang="ar-KW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72" y="1537099"/>
            <a:ext cx="4045527" cy="135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7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KW" dirty="0">
                <a:hlinkClick r:id="rId2"/>
              </a:rPr>
              <a:t>ورقة عمل الصف الثامن المتوسط </a:t>
            </a:r>
            <a:r>
              <a:rPr lang="ar-KW" dirty="0" err="1">
                <a:hlinkClick r:id="rId2"/>
              </a:rPr>
              <a:t>مادةاللغة</a:t>
            </a:r>
            <a:r>
              <a:rPr lang="ar-KW" dirty="0">
                <a:hlinkClick r:id="rId2"/>
              </a:rPr>
              <a:t> الانجليزية ::</a:t>
            </a:r>
            <a:r>
              <a:rPr lang="en-US" dirty="0" err="1">
                <a:hlinkClick r:id="rId2"/>
              </a:rPr>
              <a:t>voc</a:t>
            </a:r>
            <a:r>
              <a:rPr lang="en-US" dirty="0">
                <a:hlinkClick r:id="rId2"/>
              </a:rPr>
              <a:t> - revision 2 (redsoft.org)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1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73487" y="1039019"/>
            <a:ext cx="10934162" cy="3943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3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(talented – means- skillful - sensitive)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She is really ................................ as she has a touching voice.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168203" y="4211391"/>
            <a:ext cx="248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0000"/>
                </a:solidFill>
              </a:rPr>
              <a:t>talented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11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3487" y="1039019"/>
            <a:ext cx="10934162" cy="41755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3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(talented – means- skillful - sensitive)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2- Children are always ……….....……….. and cry easily.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597756" y="4159875"/>
            <a:ext cx="248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0000"/>
                </a:solidFill>
              </a:rPr>
              <a:t>sensitive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1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3487" y="1039019"/>
            <a:ext cx="10934162" cy="41755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3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(talented – means- skillful - sensitive)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3- There are many ..................................... for communication.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430333" y="4121239"/>
            <a:ext cx="248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0000"/>
                </a:solidFill>
              </a:rPr>
              <a:t>means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2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8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38304" y="106907"/>
            <a:ext cx="6772918" cy="2658102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History of communication</a:t>
            </a:r>
            <a:endParaRPr lang="ar-KW" sz="7200" b="1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524125"/>
            <a:ext cx="6539345" cy="4333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7" b="14949"/>
          <a:stretch/>
        </p:blipFill>
        <p:spPr>
          <a:xfrm>
            <a:off x="0" y="2765009"/>
            <a:ext cx="5691674" cy="25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6241026" cy="1325563"/>
          </a:xfrm>
        </p:spPr>
        <p:txBody>
          <a:bodyPr>
            <a:noAutofit/>
          </a:bodyPr>
          <a:lstStyle/>
          <a:p>
            <a:pPr algn="ctr" rtl="0"/>
            <a:r>
              <a:rPr lang="en-US" sz="9600" b="1" u="sng" dirty="0" smtClean="0">
                <a:latin typeface="Aldhabi" panose="01000000000000000000" pitchFamily="2" charset="-78"/>
                <a:cs typeface="Aldhabi" panose="01000000000000000000" pitchFamily="2" charset="-78"/>
              </a:rPr>
              <a:t>Spin the wheel </a:t>
            </a:r>
            <a:endParaRPr lang="en-US" sz="9600" b="1" u="sng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82" y="1572701"/>
            <a:ext cx="6503882" cy="47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2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قلب 2">
            <a:hlinkClick r:id="rId2" action="ppaction://hlinksldjump"/>
          </p:cNvPr>
          <p:cNvSpPr/>
          <p:nvPr/>
        </p:nvSpPr>
        <p:spPr>
          <a:xfrm>
            <a:off x="1648496" y="1056068"/>
            <a:ext cx="2253803" cy="1918952"/>
          </a:xfrm>
          <a:prstGeom prst="heart">
            <a:avLst/>
          </a:prstGeom>
          <a:solidFill>
            <a:srgbClr val="42C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قلب 3">
            <a:hlinkClick r:id="rId3" action="ppaction://hlinksldjump"/>
          </p:cNvPr>
          <p:cNvSpPr/>
          <p:nvPr/>
        </p:nvSpPr>
        <p:spPr>
          <a:xfrm>
            <a:off x="8547279" y="3913032"/>
            <a:ext cx="2253803" cy="1918952"/>
          </a:xfrm>
          <a:prstGeom prst="hear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قلب 4">
            <a:hlinkClick r:id="rId4" action="ppaction://hlinksldjump"/>
          </p:cNvPr>
          <p:cNvSpPr/>
          <p:nvPr/>
        </p:nvSpPr>
        <p:spPr>
          <a:xfrm>
            <a:off x="5081789" y="4116947"/>
            <a:ext cx="2253803" cy="1918952"/>
          </a:xfrm>
          <a:prstGeom prst="hear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6" name="قلب 5">
            <a:hlinkClick r:id="rId5" action="ppaction://hlinksldjump"/>
          </p:cNvPr>
          <p:cNvSpPr/>
          <p:nvPr/>
        </p:nvSpPr>
        <p:spPr>
          <a:xfrm>
            <a:off x="1648496" y="4204952"/>
            <a:ext cx="2253803" cy="1918952"/>
          </a:xfrm>
          <a:prstGeom prst="heart">
            <a:avLst/>
          </a:prstGeom>
          <a:solidFill>
            <a:srgbClr val="F23E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قلب 6">
            <a:hlinkClick r:id="rId6" action="ppaction://hlinksldjump"/>
          </p:cNvPr>
          <p:cNvSpPr/>
          <p:nvPr/>
        </p:nvSpPr>
        <p:spPr>
          <a:xfrm>
            <a:off x="5134378" y="1056068"/>
            <a:ext cx="2253803" cy="1918952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قلب 7">
            <a:hlinkClick r:id="rId7" action="ppaction://hlinksldjump"/>
          </p:cNvPr>
          <p:cNvSpPr/>
          <p:nvPr/>
        </p:nvSpPr>
        <p:spPr>
          <a:xfrm>
            <a:off x="8515082" y="1107584"/>
            <a:ext cx="2253803" cy="1918952"/>
          </a:xfrm>
          <a:prstGeom prst="hear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قلب 1">
            <a:hlinkClick r:id="rId2" action="ppaction://hlinksldjump"/>
          </p:cNvPr>
          <p:cNvSpPr/>
          <p:nvPr/>
        </p:nvSpPr>
        <p:spPr>
          <a:xfrm>
            <a:off x="1996225" y="695459"/>
            <a:ext cx="7920507" cy="5847007"/>
          </a:xfrm>
          <a:prstGeom prst="heart">
            <a:avLst/>
          </a:prstGeom>
          <a:solidFill>
            <a:srgbClr val="F23E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00023" y="2202287"/>
            <a:ext cx="5383369" cy="260153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How did people communicate in the past?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2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قلب 2">
            <a:hlinkClick r:id="rId2" action="ppaction://hlinksldjump"/>
          </p:cNvPr>
          <p:cNvSpPr/>
          <p:nvPr/>
        </p:nvSpPr>
        <p:spPr>
          <a:xfrm>
            <a:off x="2266682" y="474372"/>
            <a:ext cx="7868991" cy="5847007"/>
          </a:xfrm>
          <a:prstGeom prst="heart">
            <a:avLst/>
          </a:prstGeom>
          <a:solidFill>
            <a:srgbClr val="42CDEE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0619" y="1865290"/>
            <a:ext cx="6567020" cy="26015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How do people communicate nowadays?</a:t>
            </a:r>
            <a:endParaRPr lang="ar-KW" sz="6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4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8" y="898086"/>
            <a:ext cx="10512154" cy="220572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186262" y="4673889"/>
            <a:ext cx="369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dirty="0">
                <a:hlinkClick r:id="rId3"/>
              </a:rPr>
              <a:t>البوابة الكويتية لصعوبات التعلم (</a:t>
            </a:r>
            <a:r>
              <a:rPr lang="en-US" dirty="0">
                <a:hlinkClick r:id="rId3"/>
              </a:rPr>
              <a:t>redsoft.org)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قلب 1">
            <a:hlinkClick r:id="rId2" action="ppaction://hlinksldjump"/>
          </p:cNvPr>
          <p:cNvSpPr/>
          <p:nvPr/>
        </p:nvSpPr>
        <p:spPr>
          <a:xfrm>
            <a:off x="1996225" y="695459"/>
            <a:ext cx="7920507" cy="5847007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16686" y="2163650"/>
            <a:ext cx="5679583" cy="260153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What is your best way to communicate with your friends?</a:t>
            </a:r>
            <a:endParaRPr lang="ar-KW" sz="3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6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قلب 1">
            <a:hlinkClick r:id="rId2" action="ppaction://hlinksldjump"/>
          </p:cNvPr>
          <p:cNvSpPr/>
          <p:nvPr/>
        </p:nvSpPr>
        <p:spPr>
          <a:xfrm>
            <a:off x="2099256" y="656823"/>
            <a:ext cx="8718997" cy="5950036"/>
          </a:xfrm>
          <a:prstGeom prst="hear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47183" y="1983344"/>
            <a:ext cx="6971630" cy="35030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What was the main source of information in the past? </a:t>
            </a:r>
            <a:endParaRPr lang="ar-KW" sz="6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1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قلب 1">
            <a:hlinkClick r:id="rId2" action="ppaction://hlinksldjump"/>
          </p:cNvPr>
          <p:cNvSpPr/>
          <p:nvPr/>
        </p:nvSpPr>
        <p:spPr>
          <a:xfrm>
            <a:off x="1906074" y="579549"/>
            <a:ext cx="8551572" cy="5847007"/>
          </a:xfrm>
          <a:prstGeom prst="hear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95862" y="1957588"/>
            <a:ext cx="5387530" cy="260153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Why is communication important?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6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قلب 1">
            <a:hlinkClick r:id="rId2" action="ppaction://hlinksldjump"/>
          </p:cNvPr>
          <p:cNvSpPr/>
          <p:nvPr/>
        </p:nvSpPr>
        <p:spPr>
          <a:xfrm>
            <a:off x="2189408" y="669701"/>
            <a:ext cx="7920507" cy="5847007"/>
          </a:xfrm>
          <a:prstGeom prst="hear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64418" y="2202287"/>
            <a:ext cx="5422006" cy="260153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/>
          </a:bodyPr>
          <a:lstStyle/>
          <a:p>
            <a:pPr algn="ctr"/>
            <a:r>
              <a:rPr lang="en-US" sz="4800" b="1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What difficulties did people face?</a:t>
            </a:r>
            <a:endParaRPr lang="ar-KW" sz="36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7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9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2" y="0"/>
            <a:ext cx="11710781" cy="6684135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4447706" y="274035"/>
            <a:ext cx="3322749" cy="7083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communication</a:t>
            </a:r>
            <a:endParaRPr lang="en-US" sz="3600" b="1" dirty="0"/>
          </a:p>
        </p:txBody>
      </p:sp>
      <p:sp>
        <p:nvSpPr>
          <p:cNvPr id="4" name="شكل بيضاوي 3"/>
          <p:cNvSpPr/>
          <p:nvPr/>
        </p:nvSpPr>
        <p:spPr>
          <a:xfrm>
            <a:off x="4801874" y="2601532"/>
            <a:ext cx="2614411" cy="21750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Compare between communication </a:t>
            </a:r>
            <a:r>
              <a:rPr lang="en-US" sz="2000" dirty="0"/>
              <a:t>in the past </a:t>
            </a:r>
            <a:r>
              <a:rPr lang="en-US" sz="2000" dirty="0" smtClean="0"/>
              <a:t>and nowadays?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1992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5" y="0"/>
            <a:ext cx="1236069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48658" y="692696"/>
            <a:ext cx="7829617" cy="12728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smtClean="0">
                <a:ln w="571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Read your answers</a:t>
            </a:r>
            <a:endParaRPr kumimoji="0" lang="ar-KW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104507"/>
            <a:ext cx="12192000" cy="6400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Writing</a:t>
            </a:r>
            <a:endParaRPr lang="en-US" sz="4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150000"/>
              </a:lnSpc>
              <a:spcAft>
                <a:spcPts val="800"/>
              </a:spcAft>
            </a:pPr>
            <a:r>
              <a:rPr lang="en-US" sz="4000" b="1" i="1" dirty="0">
                <a:solidFill>
                  <a:schemeClr val="accent2"/>
                </a:solidFill>
              </a:rPr>
              <a:t>“Communication in the past was totally different from communication nowadays</a:t>
            </a:r>
            <a:r>
              <a:rPr lang="en-US" sz="4000" b="1" i="1" dirty="0" smtClean="0">
                <a:solidFill>
                  <a:schemeClr val="accent2"/>
                </a:solidFill>
              </a:rPr>
              <a:t>.”</a:t>
            </a:r>
          </a:p>
          <a:p>
            <a:pPr algn="ctr" rtl="0">
              <a:lnSpc>
                <a:spcPct val="150000"/>
              </a:lnSpc>
              <a:spcAft>
                <a:spcPts val="800"/>
              </a:spcAft>
            </a:pPr>
            <a:r>
              <a:rPr lang="en-US" sz="4000" dirty="0" smtClean="0"/>
              <a:t>Plan </a:t>
            </a:r>
            <a:r>
              <a:rPr lang="en-US" sz="4000" dirty="0"/>
              <a:t>and write </a:t>
            </a:r>
            <a:r>
              <a:rPr lang="en-US" sz="4000" dirty="0" smtClean="0"/>
              <a:t>two </a:t>
            </a:r>
            <a:r>
              <a:rPr lang="en-US" sz="4000" dirty="0"/>
              <a:t>paragraphs of </a:t>
            </a:r>
            <a:r>
              <a:rPr lang="en-US" sz="4000" dirty="0" smtClean="0"/>
              <a:t>(</a:t>
            </a:r>
            <a:r>
              <a:rPr lang="en-US" sz="4000" dirty="0"/>
              <a:t>not less than 10 sentences) about communication explaining how people communicated in the past and the means of communications nowadays.</a:t>
            </a:r>
            <a:endParaRPr lang="en-US" sz="4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63F014-C146-47C4-A0B0-E25F6C69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" t="24550" r="36256" b="13650"/>
          <a:stretch/>
        </p:blipFill>
        <p:spPr>
          <a:xfrm>
            <a:off x="914400" y="435429"/>
            <a:ext cx="9735671" cy="612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12192000" cy="66257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4800" dirty="0">
                <a:solidFill>
                  <a:srgbClr val="FF0000"/>
                </a:solidFill>
              </a:rPr>
              <a:t>Nowadays, the way we communicate has changed completely. </a:t>
            </a:r>
            <a:r>
              <a:rPr lang="en-US" sz="4800" dirty="0" smtClean="0">
                <a:solidFill>
                  <a:schemeClr val="tx2"/>
                </a:solidFill>
              </a:rPr>
              <a:t>It becomes </a:t>
            </a:r>
            <a:r>
              <a:rPr lang="en-US" sz="4800" dirty="0">
                <a:solidFill>
                  <a:schemeClr val="tx2"/>
                </a:solidFill>
              </a:rPr>
              <a:t>faster and easier.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People can communicate in different ways. </a:t>
            </a:r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</a:rPr>
              <a:t>They use 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mobile phones to make calls, </a:t>
            </a:r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</a:rPr>
              <a:t>and send messages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sz="4800" dirty="0"/>
              <a:t> </a:t>
            </a:r>
            <a:r>
              <a:rPr lang="en-US" sz="4800" dirty="0" smtClean="0">
                <a:solidFill>
                  <a:srgbClr val="002060"/>
                </a:solidFill>
              </a:rPr>
              <a:t>Communication </a:t>
            </a:r>
            <a:r>
              <a:rPr lang="en-US" sz="4800" dirty="0">
                <a:solidFill>
                  <a:srgbClr val="002060"/>
                </a:solidFill>
              </a:rPr>
              <a:t>is improving all the time.</a:t>
            </a:r>
          </a:p>
        </p:txBody>
      </p:sp>
    </p:spTree>
    <p:extLst>
      <p:ext uri="{BB962C8B-B14F-4D97-AF65-F5344CB8AC3E}">
        <p14:creationId xmlns:p14="http://schemas.microsoft.com/office/powerpoint/2010/main" val="385080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7652" y="0"/>
            <a:ext cx="8568952" cy="79247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haroni" pitchFamily="2" charset="-79"/>
              </a:rPr>
              <a:t>Thank you</a:t>
            </a:r>
            <a:endParaRPr kumimoji="0" lang="ar-KW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b="13747"/>
          <a:stretch/>
        </p:blipFill>
        <p:spPr>
          <a:xfrm>
            <a:off x="734096" y="553791"/>
            <a:ext cx="10805374" cy="58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48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2" y="1096717"/>
            <a:ext cx="9152581" cy="42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33" y="2047286"/>
            <a:ext cx="5016126" cy="4149819"/>
          </a:xfrm>
          <a:prstGeom prst="rect">
            <a:avLst/>
          </a:prstGeom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665612" y="601248"/>
            <a:ext cx="11099574" cy="1154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n w="6350"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Mention </a:t>
            </a:r>
            <a:r>
              <a:rPr lang="en-US" sz="5400" b="1" dirty="0" smtClean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means</a:t>
            </a:r>
            <a:r>
              <a:rPr lang="en-US" sz="5400" b="1" dirty="0" smtClean="0">
                <a:ln w="6350"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of communication.</a:t>
            </a:r>
            <a:endParaRPr lang="ar-KW" sz="5400" b="1" dirty="0">
              <a:ln w="6350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9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NSITIV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sensitive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206" y="5352772"/>
            <a:ext cx="1168399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easily upset by the things people say or do, or causing people to be upset, embarrassed, or angry</a:t>
            </a:r>
            <a:endParaRPr lang="ar-KW" sz="40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06" y="1180285"/>
            <a:ext cx="4128655" cy="385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4" y="1159508"/>
            <a:ext cx="3829490" cy="38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LENT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talented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5880832"/>
            <a:ext cx="835890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with talent</a:t>
            </a:r>
            <a:endParaRPr lang="ar-KW" sz="5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29554"/>
            <a:ext cx="8325669" cy="46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6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6368" y="94493"/>
            <a:ext cx="10945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People who work in the circus are so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skillful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8" y="2409371"/>
            <a:ext cx="4746171" cy="4448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371"/>
            <a:ext cx="4572000" cy="4448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1736725"/>
            <a:ext cx="4572000" cy="41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7" ma:contentTypeDescription="إنشاء مستند جديد." ma:contentTypeScope="" ma:versionID="138c6f354939f2466b6b1be35945d05a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cc952cb443f28622e65dd77e5507aecb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30ED1C-FC13-472F-A448-0CF0104D66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D2CA7A-3F1A-45A8-A4F8-71641B7F72BB}">
  <ds:schemaRefs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b97b0aa8-1781-4c54-a774-0e389bbc798c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c254ae3f-3131-48d8-b26b-ed44294e533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1854C2-7043-40F5-8238-EC7E4851F5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306</Words>
  <Application>Microsoft Office PowerPoint</Application>
  <PresentationFormat>شاشة عريضة</PresentationFormat>
  <Paragraphs>38</Paragraphs>
  <Slides>31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2" baseType="lpstr">
      <vt:lpstr>Aharoni</vt:lpstr>
      <vt:lpstr>Aldhabi</vt:lpstr>
      <vt:lpstr>Arabic Typesetting</vt:lpstr>
      <vt:lpstr>Arial</vt:lpstr>
      <vt:lpstr>Calibri</vt:lpstr>
      <vt:lpstr>Calibri Light</vt:lpstr>
      <vt:lpstr>Century Gothic</vt:lpstr>
      <vt:lpstr>Garamond</vt:lpstr>
      <vt:lpstr>LinotypeInagur-Bold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sensitive</vt:lpstr>
      <vt:lpstr>talented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History of communication</vt:lpstr>
      <vt:lpstr>Spin the wheel </vt:lpstr>
      <vt:lpstr>عرض تقديمي في PowerPoint</vt:lpstr>
      <vt:lpstr>How did people communicate in the past?</vt:lpstr>
      <vt:lpstr>عرض تقديمي في PowerPoint</vt:lpstr>
      <vt:lpstr>What is your best way to communicate with your friends?</vt:lpstr>
      <vt:lpstr>What was the main source of information in the past? </vt:lpstr>
      <vt:lpstr>Why is communication important?</vt:lpstr>
      <vt:lpstr>What difficulties did people face?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74</cp:revision>
  <cp:lastPrinted>2024-03-04T06:41:14Z</cp:lastPrinted>
  <dcterms:created xsi:type="dcterms:W3CDTF">2018-12-09T00:50:14Z</dcterms:created>
  <dcterms:modified xsi:type="dcterms:W3CDTF">2024-03-07T10:32:04Z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