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  <p:sldMasterId id="2147483780" r:id="rId5"/>
    <p:sldMasterId id="2147483792" r:id="rId6"/>
    <p:sldMasterId id="2147483804" r:id="rId7"/>
    <p:sldMasterId id="2147483830" r:id="rId8"/>
    <p:sldMasterId id="2147483842" r:id="rId9"/>
    <p:sldMasterId id="2147483854" r:id="rId10"/>
  </p:sldMasterIdLst>
  <p:notesMasterIdLst>
    <p:notesMasterId r:id="rId42"/>
  </p:notesMasterIdLst>
  <p:sldIdLst>
    <p:sldId id="426" r:id="rId11"/>
    <p:sldId id="400" r:id="rId12"/>
    <p:sldId id="404" r:id="rId13"/>
    <p:sldId id="408" r:id="rId14"/>
    <p:sldId id="418" r:id="rId15"/>
    <p:sldId id="427" r:id="rId16"/>
    <p:sldId id="396" r:id="rId17"/>
    <p:sldId id="397" r:id="rId18"/>
    <p:sldId id="457" r:id="rId19"/>
    <p:sldId id="458" r:id="rId20"/>
    <p:sldId id="373" r:id="rId21"/>
    <p:sldId id="378" r:id="rId22"/>
    <p:sldId id="415" r:id="rId23"/>
    <p:sldId id="416" r:id="rId24"/>
    <p:sldId id="379" r:id="rId25"/>
    <p:sldId id="380" r:id="rId26"/>
    <p:sldId id="428" r:id="rId27"/>
    <p:sldId id="429" r:id="rId28"/>
    <p:sldId id="342" r:id="rId29"/>
    <p:sldId id="459" r:id="rId30"/>
    <p:sldId id="419" r:id="rId31"/>
    <p:sldId id="454" r:id="rId32"/>
    <p:sldId id="453" r:id="rId33"/>
    <p:sldId id="447" r:id="rId34"/>
    <p:sldId id="448" r:id="rId35"/>
    <p:sldId id="449" r:id="rId36"/>
    <p:sldId id="455" r:id="rId37"/>
    <p:sldId id="456" r:id="rId38"/>
    <p:sldId id="445" r:id="rId39"/>
    <p:sldId id="424" r:id="rId40"/>
    <p:sldId id="452" r:id="rId41"/>
  </p:sldIdLst>
  <p:sldSz cx="12192000" cy="6858000"/>
  <p:notesSz cx="6858000" cy="9144000"/>
  <p:defaultTextStyle>
    <a:defPPr>
      <a:defRPr lang="ar-KW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A82A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1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6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tableStyles" Target="tableStyles.xml"/><Relationship Id="rId20" Type="http://schemas.openxmlformats.org/officeDocument/2006/relationships/slide" Target="slides/slide10.xml"/><Relationship Id="rId41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B831CA7-293C-449B-8B15-A44A79590F01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K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1242260-2593-4A64-9257-9437DC33050B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865189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93275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26745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19481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50497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77734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42211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13192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06023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85943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52082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47726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89040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40903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72544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35257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762031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676851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80060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786292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843593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575955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066944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54688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484133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525020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106958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945346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8C4FE-BED4-4747-823C-2B6A8BC0AA05}" type="datetimeFigureOut">
              <a:rPr lang="ar-KW" smtClean="0"/>
              <a:pPr/>
              <a:t>12/04/1445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101E6-30CE-4A17-A83B-D39FD1907C27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62165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8C4FE-BED4-4747-823C-2B6A8BC0AA05}" type="datetimeFigureOut">
              <a:rPr lang="ar-KW" smtClean="0"/>
              <a:pPr/>
              <a:t>12/04/1445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101E6-30CE-4A17-A83B-D39FD1907C27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00157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8C4FE-BED4-4747-823C-2B6A8BC0AA05}" type="datetimeFigureOut">
              <a:rPr lang="ar-KW" smtClean="0"/>
              <a:pPr/>
              <a:t>12/04/1445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101E6-30CE-4A17-A83B-D39FD1907C27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50744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8C4FE-BED4-4747-823C-2B6A8BC0AA05}" type="datetimeFigureOut">
              <a:rPr lang="ar-KW" smtClean="0"/>
              <a:pPr/>
              <a:t>12/04/1445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101E6-30CE-4A17-A83B-D39FD1907C27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81186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8C4FE-BED4-4747-823C-2B6A8BC0AA05}" type="datetimeFigureOut">
              <a:rPr lang="ar-KW" smtClean="0"/>
              <a:pPr/>
              <a:t>12/04/1445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101E6-30CE-4A17-A83B-D39FD1907C27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82540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8C4FE-BED4-4747-823C-2B6A8BC0AA05}" type="datetimeFigureOut">
              <a:rPr lang="ar-KW" smtClean="0"/>
              <a:pPr/>
              <a:t>12/04/1445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101E6-30CE-4A17-A83B-D39FD1907C27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8804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251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8C4FE-BED4-4747-823C-2B6A8BC0AA05}" type="datetimeFigureOut">
              <a:rPr lang="ar-KW" smtClean="0"/>
              <a:pPr/>
              <a:t>12/04/1445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101E6-30CE-4A17-A83B-D39FD1907C27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18777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8C4FE-BED4-4747-823C-2B6A8BC0AA05}" type="datetimeFigureOut">
              <a:rPr lang="ar-KW" smtClean="0"/>
              <a:pPr/>
              <a:t>12/04/1445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101E6-30CE-4A17-A83B-D39FD1907C27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0495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8C4FE-BED4-4747-823C-2B6A8BC0AA05}" type="datetimeFigureOut">
              <a:rPr lang="ar-KW" smtClean="0"/>
              <a:pPr/>
              <a:t>12/04/1445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101E6-30CE-4A17-A83B-D39FD1907C27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92798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8C4FE-BED4-4747-823C-2B6A8BC0AA05}" type="datetimeFigureOut">
              <a:rPr lang="ar-KW" smtClean="0"/>
              <a:pPr/>
              <a:t>12/04/1445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101E6-30CE-4A17-A83B-D39FD1907C27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03913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8C4FE-BED4-4747-823C-2B6A8BC0AA05}" type="datetimeFigureOut">
              <a:rPr lang="ar-KW" smtClean="0"/>
              <a:pPr/>
              <a:t>12/04/1445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101E6-30CE-4A17-A83B-D39FD1907C27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22610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lines-line-1.png" descr="lines-lin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" y="6232922"/>
            <a:ext cx="11060906" cy="2053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wave-line.png" descr="wave-line.png"/>
          <p:cNvPicPr>
            <a:picLocks noChangeAspect="1"/>
          </p:cNvPicPr>
          <p:nvPr/>
        </p:nvPicPr>
        <p:blipFill>
          <a:blip r:embed="rId3"/>
          <a:srcRect l="16094" t="82" r="38169" b="72"/>
          <a:stretch>
            <a:fillRect/>
          </a:stretch>
        </p:blipFill>
        <p:spPr>
          <a:xfrm>
            <a:off x="749812" y="419776"/>
            <a:ext cx="10656578" cy="9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6"/>
                </a:moveTo>
                <a:lnTo>
                  <a:pt x="1" y="0"/>
                </a:lnTo>
                <a:lnTo>
                  <a:pt x="0" y="21584"/>
                </a:lnTo>
                <a:lnTo>
                  <a:pt x="21599" y="21600"/>
                </a:lnTo>
                <a:lnTo>
                  <a:pt x="21600" y="16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38" name="wave-line.png" descr="wave-line.png"/>
          <p:cNvPicPr>
            <a:picLocks noChangeAspect="1"/>
          </p:cNvPicPr>
          <p:nvPr/>
        </p:nvPicPr>
        <p:blipFill>
          <a:blip r:embed="rId3"/>
          <a:srcRect l="16504" r="50434"/>
          <a:stretch>
            <a:fillRect/>
          </a:stretch>
        </p:blipFill>
        <p:spPr>
          <a:xfrm rot="5400000">
            <a:off x="-2204298" y="3278532"/>
            <a:ext cx="5777509" cy="1312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dots-line-cropped.png" descr="dots-line-cropped.png"/>
          <p:cNvPicPr>
            <a:picLocks noChangeAspect="1"/>
          </p:cNvPicPr>
          <p:nvPr/>
        </p:nvPicPr>
        <p:blipFill>
          <a:blip r:embed="rId4"/>
          <a:srcRect l="4761" t="2928" r="10188"/>
          <a:stretch>
            <a:fillRect/>
          </a:stretch>
        </p:blipFill>
        <p:spPr>
          <a:xfrm rot="16199985">
            <a:off x="-2836651" y="3330761"/>
            <a:ext cx="6858001" cy="1964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dots-line-cropped.png" descr="dots-line-cropped.png"/>
          <p:cNvPicPr>
            <a:picLocks noChangeAspect="1"/>
          </p:cNvPicPr>
          <p:nvPr/>
        </p:nvPicPr>
        <p:blipFill>
          <a:blip r:embed="rId4"/>
          <a:srcRect t="5872" b="5892"/>
          <a:stretch>
            <a:fillRect/>
          </a:stretch>
        </p:blipFill>
        <p:spPr>
          <a:xfrm rot="21599984">
            <a:off x="654843" y="330404"/>
            <a:ext cx="10751350" cy="1339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dots-line-cropped.png" descr="dots-line-cropped.png"/>
          <p:cNvPicPr>
            <a:picLocks noChangeAspect="1"/>
          </p:cNvPicPr>
          <p:nvPr/>
        </p:nvPicPr>
        <p:blipFill>
          <a:blip r:embed="rId4"/>
          <a:srcRect l="53986" t="2927" r="41140"/>
          <a:stretch>
            <a:fillRect/>
          </a:stretch>
        </p:blipFill>
        <p:spPr>
          <a:xfrm rot="21599984">
            <a:off x="11662172" y="6335611"/>
            <a:ext cx="523876" cy="1473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dots-line-cropped.png" descr="dots-line-cropped.png"/>
          <p:cNvPicPr>
            <a:picLocks noChangeAspect="1"/>
          </p:cNvPicPr>
          <p:nvPr/>
        </p:nvPicPr>
        <p:blipFill>
          <a:blip r:embed="rId4"/>
          <a:srcRect l="37929" t="2926" r="56976"/>
          <a:stretch>
            <a:fillRect/>
          </a:stretch>
        </p:blipFill>
        <p:spPr>
          <a:xfrm rot="21599984">
            <a:off x="5954" y="6335615"/>
            <a:ext cx="547688" cy="147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lines-vert-line.png" descr="lines-vert-line.png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1394281" y="254496"/>
            <a:ext cx="297656" cy="6134696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Image"/>
          <p:cNvSpPr>
            <a:spLocks noGrp="1"/>
          </p:cNvSpPr>
          <p:nvPr>
            <p:ph type="pic" idx="13"/>
          </p:nvPr>
        </p:nvSpPr>
        <p:spPr>
          <a:xfrm rot="1">
            <a:off x="976313" y="642938"/>
            <a:ext cx="6096001" cy="5527477"/>
          </a:xfrm>
          <a:prstGeom prst="rect">
            <a:avLst/>
          </a:prstGeom>
          <a:effectLst>
            <a:outerShdw blurRad="63500" dist="50800" dir="5400000" rotWithShape="0">
              <a:srgbClr val="292929">
                <a:alpha val="465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45" name="Image"/>
          <p:cNvSpPr>
            <a:spLocks noGrp="1"/>
          </p:cNvSpPr>
          <p:nvPr>
            <p:ph type="pic" sz="quarter" idx="14"/>
          </p:nvPr>
        </p:nvSpPr>
        <p:spPr>
          <a:xfrm rot="180000">
            <a:off x="6590370" y="3136187"/>
            <a:ext cx="4649221" cy="2821782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46" name="Image"/>
          <p:cNvSpPr>
            <a:spLocks noGrp="1"/>
          </p:cNvSpPr>
          <p:nvPr>
            <p:ph type="pic" sz="quarter" idx="15"/>
          </p:nvPr>
        </p:nvSpPr>
        <p:spPr>
          <a:xfrm>
            <a:off x="6393656" y="660797"/>
            <a:ext cx="4583906" cy="258068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7114533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49BD5-D1CC-47ED-A87C-367D8688C9F9}" type="datetimeFigureOut">
              <a:rPr kumimoji="0" lang="ar-K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12/04/1445</a:t>
            </a:fld>
            <a:endParaRPr kumimoji="0" lang="ar-K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181F3E-729F-4B15-9BBC-F4C2F4F82F12}" type="slidenum">
              <a:rPr kumimoji="0" lang="ar-K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K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6175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49BD5-D1CC-47ED-A87C-367D8688C9F9}" type="datetimeFigureOut">
              <a:rPr kumimoji="0" lang="ar-K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12/04/1445</a:t>
            </a:fld>
            <a:endParaRPr kumimoji="0" lang="ar-K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181F3E-729F-4B15-9BBC-F4C2F4F82F12}" type="slidenum">
              <a:rPr kumimoji="0" lang="ar-K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K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8088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49BD5-D1CC-47ED-A87C-367D8688C9F9}" type="datetimeFigureOut">
              <a:rPr kumimoji="0" lang="ar-K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12/04/1445</a:t>
            </a:fld>
            <a:endParaRPr kumimoji="0" lang="ar-K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181F3E-729F-4B15-9BBC-F4C2F4F82F12}" type="slidenum">
              <a:rPr kumimoji="0" lang="ar-K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K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6660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49BD5-D1CC-47ED-A87C-367D8688C9F9}" type="datetimeFigureOut">
              <a:rPr kumimoji="0" lang="ar-K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12/04/1445</a:t>
            </a:fld>
            <a:endParaRPr kumimoji="0" lang="ar-K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181F3E-729F-4B15-9BBC-F4C2F4F82F12}" type="slidenum">
              <a:rPr kumimoji="0" lang="ar-K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K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229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01749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49BD5-D1CC-47ED-A87C-367D8688C9F9}" type="datetimeFigureOut">
              <a:rPr kumimoji="0" lang="ar-K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12/04/1445</a:t>
            </a:fld>
            <a:endParaRPr kumimoji="0" lang="ar-K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181F3E-729F-4B15-9BBC-F4C2F4F82F12}" type="slidenum">
              <a:rPr kumimoji="0" lang="ar-K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K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585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49BD5-D1CC-47ED-A87C-367D8688C9F9}" type="datetimeFigureOut">
              <a:rPr kumimoji="0" lang="ar-K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12/04/1445</a:t>
            </a:fld>
            <a:endParaRPr kumimoji="0" lang="ar-K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181F3E-729F-4B15-9BBC-F4C2F4F82F12}" type="slidenum">
              <a:rPr kumimoji="0" lang="ar-K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K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4691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49BD5-D1CC-47ED-A87C-367D8688C9F9}" type="datetimeFigureOut">
              <a:rPr kumimoji="0" lang="ar-K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12/04/1445</a:t>
            </a:fld>
            <a:endParaRPr kumimoji="0" lang="ar-K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181F3E-729F-4B15-9BBC-F4C2F4F82F12}" type="slidenum">
              <a:rPr kumimoji="0" lang="ar-K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K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2967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7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49BD5-D1CC-47ED-A87C-367D8688C9F9}" type="datetimeFigureOut">
              <a:rPr kumimoji="0" lang="ar-K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12/04/1445</a:t>
            </a:fld>
            <a:endParaRPr kumimoji="0" lang="ar-K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181F3E-729F-4B15-9BBC-F4C2F4F82F12}" type="slidenum">
              <a:rPr kumimoji="0" lang="ar-K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K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3824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49BD5-D1CC-47ED-A87C-367D8688C9F9}" type="datetimeFigureOut">
              <a:rPr kumimoji="0" lang="ar-K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12/04/1445</a:t>
            </a:fld>
            <a:endParaRPr kumimoji="0" lang="ar-K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181F3E-729F-4B15-9BBC-F4C2F4F82F12}" type="slidenum">
              <a:rPr kumimoji="0" lang="ar-K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K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9389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49BD5-D1CC-47ED-A87C-367D8688C9F9}" type="datetimeFigureOut">
              <a:rPr kumimoji="0" lang="ar-K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12/04/1445</a:t>
            </a:fld>
            <a:endParaRPr kumimoji="0" lang="ar-K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181F3E-729F-4B15-9BBC-F4C2F4F82F12}" type="slidenum">
              <a:rPr kumimoji="0" lang="ar-K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K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8687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49BD5-D1CC-47ED-A87C-367D8688C9F9}" type="datetimeFigureOut">
              <a:rPr kumimoji="0" lang="ar-K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12/04/1445</a:t>
            </a:fld>
            <a:endParaRPr kumimoji="0" lang="ar-K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181F3E-729F-4B15-9BBC-F4C2F4F82F12}" type="slidenum">
              <a:rPr kumimoji="0" lang="ar-K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K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2882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9692A-D199-4F11-B369-087A732F2C25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12/04/1445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2E46-5FE0-4213-853C-F01B4C6924B0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49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9692A-D199-4F11-B369-087A732F2C25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12/04/1445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2E46-5FE0-4213-853C-F01B4C6924B0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3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6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8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9692A-D199-4F11-B369-087A732F2C25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12/04/1445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2E46-5FE0-4213-853C-F01B4C6924B0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70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20458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9692A-D199-4F11-B369-087A732F2C25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12/04/1445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2E46-5FE0-4213-853C-F01B4C6924B0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50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3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9692A-D199-4F11-B369-087A732F2C25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12/04/1445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2E46-5FE0-4213-853C-F01B4C6924B0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19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9692A-D199-4F11-B369-087A732F2C25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12/04/1445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2E46-5FE0-4213-853C-F01B4C6924B0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24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9692A-D199-4F11-B369-087A732F2C25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12/04/1445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2E46-5FE0-4213-853C-F01B4C6924B0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201" y="987448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9692A-D199-4F11-B369-087A732F2C25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12/04/1445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2E46-5FE0-4213-853C-F01B4C6924B0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85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201" y="987448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9692A-D199-4F11-B369-087A732F2C25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12/04/1445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2E46-5FE0-4213-853C-F01B4C6924B0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34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9692A-D199-4F11-B369-087A732F2C25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12/04/1445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2E46-5FE0-4213-853C-F01B4C6924B0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27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9692A-D199-4F11-B369-087A732F2C25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12/04/1445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2E46-5FE0-4213-853C-F01B4C6924B0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31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05573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23215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77389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36377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03438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51989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2642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20277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04137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64370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43715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09726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7042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18469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857378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907036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A81DE-01E8-43D6-8AD4-DD093D9A6156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616865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8C4FE-BED4-4747-823C-2B6A8BC0AA05}" type="datetimeFigureOut">
              <a:rPr lang="ar-KW" smtClean="0"/>
              <a:pPr/>
              <a:t>12/04/1445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101E6-30CE-4A17-A83B-D39FD1907C27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518092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49BD5-D1CC-47ED-A87C-367D8688C9F9}" type="datetimeFigureOut">
              <a:rPr kumimoji="0" lang="ar-K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12/04/1445</a:t>
            </a:fld>
            <a:endParaRPr kumimoji="0" lang="ar-K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181F3E-729F-4B15-9BBC-F4C2F4F82F12}" type="slidenum">
              <a:rPr kumimoji="0" lang="ar-K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K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91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3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1" y="63563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9692A-D199-4F11-B369-087A732F2C25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12/04/1445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3" y="635637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1" y="63563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B2E46-5FE0-4213-853C-F01B4C6924B0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776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146710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9.jpe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30.gif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9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13.jpg"/><Relationship Id="rId11" Type="http://schemas.openxmlformats.org/officeDocument/2006/relationships/image" Target="../media/image18.jpg"/><Relationship Id="rId5" Type="http://schemas.openxmlformats.org/officeDocument/2006/relationships/image" Target="../media/image12.jpg"/><Relationship Id="rId10" Type="http://schemas.openxmlformats.org/officeDocument/2006/relationships/image" Target="../media/image17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3.xml"/><Relationship Id="rId6" Type="http://schemas.microsoft.com/office/2007/relationships/hdphoto" Target="../media/hdphoto2.wdp"/><Relationship Id="rId11" Type="http://schemas.openxmlformats.org/officeDocument/2006/relationships/image" Target="../media/image23.png"/><Relationship Id="rId5" Type="http://schemas.openxmlformats.org/officeDocument/2006/relationships/image" Target="../media/image20.jpe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6.png"/><Relationship Id="rId4" Type="http://schemas.openxmlformats.org/officeDocument/2006/relationships/image" Target="../media/image2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F0C1DE1-6613-438A-B87F-507682BD02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شعار الكويت - ويكيبيديا">
            <a:extLst>
              <a:ext uri="{FF2B5EF4-FFF2-40B4-BE49-F238E27FC236}">
                <a16:creationId xmlns:a16="http://schemas.microsoft.com/office/drawing/2014/main" id="{83A58BDA-DB94-4940-AA3D-70C07304C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308" y="1770596"/>
            <a:ext cx="1264579" cy="81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8F8DFC6-F403-4E56-8B87-78F2AA3E3E8D}"/>
              </a:ext>
            </a:extLst>
          </p:cNvPr>
          <p:cNvSpPr txBox="1">
            <a:spLocks/>
          </p:cNvSpPr>
          <p:nvPr/>
        </p:nvSpPr>
        <p:spPr>
          <a:xfrm>
            <a:off x="3063473" y="4295555"/>
            <a:ext cx="6065053" cy="121549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4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328B039-D1F9-4A62-9F3F-4FB926C644B3}"/>
              </a:ext>
            </a:extLst>
          </p:cNvPr>
          <p:cNvSpPr txBox="1">
            <a:spLocks/>
          </p:cNvSpPr>
          <p:nvPr/>
        </p:nvSpPr>
        <p:spPr>
          <a:xfrm>
            <a:off x="3390361" y="2852213"/>
            <a:ext cx="6065053" cy="121549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6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Module</a:t>
            </a:r>
            <a:r>
              <a:rPr lang="en-US" sz="88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endParaRPr lang="en-US" sz="8800" b="1" dirty="0">
              <a:ln>
                <a:solidFill>
                  <a:schemeClr val="bg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D108237-0025-484A-A355-DE63DC0A7E7D}"/>
              </a:ext>
            </a:extLst>
          </p:cNvPr>
          <p:cNvSpPr txBox="1">
            <a:spLocks/>
          </p:cNvSpPr>
          <p:nvPr/>
        </p:nvSpPr>
        <p:spPr>
          <a:xfrm>
            <a:off x="4925967" y="5738897"/>
            <a:ext cx="6820756" cy="121549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Unforgettable past</a:t>
            </a:r>
          </a:p>
        </p:txBody>
      </p:sp>
    </p:spTree>
    <p:extLst>
      <p:ext uri="{BB962C8B-B14F-4D97-AF65-F5344CB8AC3E}">
        <p14:creationId xmlns:p14="http://schemas.microsoft.com/office/powerpoint/2010/main" val="55850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59F6D221-2E98-4191-848A-3995C956B494}"/>
              </a:ext>
            </a:extLst>
          </p:cNvPr>
          <p:cNvSpPr/>
          <p:nvPr/>
        </p:nvSpPr>
        <p:spPr>
          <a:xfrm>
            <a:off x="3872425" y="529368"/>
            <a:ext cx="4757530" cy="2199860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9DF043-A056-4342-9C88-A7C98781C23A}"/>
              </a:ext>
            </a:extLst>
          </p:cNvPr>
          <p:cNvSpPr txBox="1"/>
          <p:nvPr/>
        </p:nvSpPr>
        <p:spPr>
          <a:xfrm>
            <a:off x="4559861" y="1075300"/>
            <a:ext cx="33826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D8C543-287D-4E31-BB05-4D4D88DA37EF}"/>
              </a:ext>
            </a:extLst>
          </p:cNvPr>
          <p:cNvSpPr txBox="1"/>
          <p:nvPr/>
        </p:nvSpPr>
        <p:spPr>
          <a:xfrm>
            <a:off x="695862" y="3727712"/>
            <a:ext cx="1038880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earl divers were tied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securely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the ship.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13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CBC505-5836-47A9-9F35-E5494758FF9C}"/>
              </a:ext>
            </a:extLst>
          </p:cNvPr>
          <p:cNvSpPr txBox="1"/>
          <p:nvPr/>
        </p:nvSpPr>
        <p:spPr>
          <a:xfrm>
            <a:off x="442053" y="1728091"/>
            <a:ext cx="57914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people of about the same age.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57B654-26EF-474B-B412-48C858CF6129}"/>
              </a:ext>
            </a:extLst>
          </p:cNvPr>
          <p:cNvSpPr/>
          <p:nvPr/>
        </p:nvSpPr>
        <p:spPr>
          <a:xfrm>
            <a:off x="2782318" y="363118"/>
            <a:ext cx="571983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generation     (N)</a:t>
            </a:r>
          </a:p>
        </p:txBody>
      </p:sp>
      <p:pic>
        <p:nvPicPr>
          <p:cNvPr id="6" name="GENERATION - meaning in the Cambridge English Dictionary">
            <a:hlinkClick r:id="" action="ppaction://media"/>
            <a:extLst>
              <a:ext uri="{FF2B5EF4-FFF2-40B4-BE49-F238E27FC236}">
                <a16:creationId xmlns:a16="http://schemas.microsoft.com/office/drawing/2014/main" id="{6EB30320-E540-4C3B-B279-73C9CED154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82318" y="3911152"/>
            <a:ext cx="487363" cy="487363"/>
          </a:xfrm>
          <a:prstGeom prst="rect">
            <a:avLst/>
          </a:prstGeom>
        </p:spPr>
      </p:pic>
      <p:pic>
        <p:nvPicPr>
          <p:cNvPr id="8" name="Content Placeholder 4" descr="Degrassi-The-Next-Generation.jpg">
            <a:extLst>
              <a:ext uri="{FF2B5EF4-FFF2-40B4-BE49-F238E27FC236}">
                <a16:creationId xmlns:a16="http://schemas.microsoft.com/office/drawing/2014/main" id="{AEB22FFE-56D7-4868-8309-0C62925BA4F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12836" y="1496391"/>
            <a:ext cx="5234608" cy="49984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587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59F6D221-2E98-4191-848A-3995C956B494}"/>
              </a:ext>
            </a:extLst>
          </p:cNvPr>
          <p:cNvSpPr/>
          <p:nvPr/>
        </p:nvSpPr>
        <p:spPr>
          <a:xfrm>
            <a:off x="3717235" y="529368"/>
            <a:ext cx="4757530" cy="2199860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9DF043-A056-4342-9C88-A7C98781C23A}"/>
              </a:ext>
            </a:extLst>
          </p:cNvPr>
          <p:cNvSpPr txBox="1"/>
          <p:nvPr/>
        </p:nvSpPr>
        <p:spPr>
          <a:xfrm>
            <a:off x="4562710" y="1075300"/>
            <a:ext cx="33826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D8C543-287D-4E31-BB05-4D4D88DA37EF}"/>
              </a:ext>
            </a:extLst>
          </p:cNvPr>
          <p:cNvSpPr txBox="1"/>
          <p:nvPr/>
        </p:nvSpPr>
        <p:spPr>
          <a:xfrm>
            <a:off x="1629117" y="3429000"/>
            <a:ext cx="893385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tradition of pearl diving passed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from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generation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to another.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70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CBC505-5836-47A9-9F35-E5494758FF9C}"/>
              </a:ext>
            </a:extLst>
          </p:cNvPr>
          <p:cNvSpPr txBox="1"/>
          <p:nvPr/>
        </p:nvSpPr>
        <p:spPr>
          <a:xfrm>
            <a:off x="2915260" y="1705453"/>
            <a:ext cx="674591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every part, or during the whole period of time.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8D3275-D467-4195-8ACF-1F5EF7B73964}"/>
              </a:ext>
            </a:extLst>
          </p:cNvPr>
          <p:cNvSpPr txBox="1"/>
          <p:nvPr/>
        </p:nvSpPr>
        <p:spPr>
          <a:xfrm>
            <a:off x="2074460" y="268265"/>
            <a:ext cx="86526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throughout   (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preposition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THROUGHOUT - meaning in the Cambridge English Dictionary">
            <a:hlinkClick r:id="" action="ppaction://media"/>
            <a:extLst>
              <a:ext uri="{FF2B5EF4-FFF2-40B4-BE49-F238E27FC236}">
                <a16:creationId xmlns:a16="http://schemas.microsoft.com/office/drawing/2014/main" id="{5398959A-9D7E-4564-9E23-854E776908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36183" y="466518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23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59F6D221-2E98-4191-848A-3995C956B494}"/>
              </a:ext>
            </a:extLst>
          </p:cNvPr>
          <p:cNvSpPr/>
          <p:nvPr/>
        </p:nvSpPr>
        <p:spPr>
          <a:xfrm>
            <a:off x="3577950" y="606288"/>
            <a:ext cx="4757530" cy="2199860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9DF043-A056-4342-9C88-A7C98781C23A}"/>
              </a:ext>
            </a:extLst>
          </p:cNvPr>
          <p:cNvSpPr txBox="1"/>
          <p:nvPr/>
        </p:nvSpPr>
        <p:spPr>
          <a:xfrm>
            <a:off x="4404671" y="1152220"/>
            <a:ext cx="33826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D8C543-287D-4E31-BB05-4D4D88DA37EF}"/>
              </a:ext>
            </a:extLst>
          </p:cNvPr>
          <p:cNvSpPr txBox="1"/>
          <p:nvPr/>
        </p:nvSpPr>
        <p:spPr>
          <a:xfrm>
            <a:off x="502636" y="3678499"/>
            <a:ext cx="1090817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Divers held the rope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throughout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dive.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54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CBC505-5836-47A9-9F35-E5494758FF9C}"/>
              </a:ext>
            </a:extLst>
          </p:cNvPr>
          <p:cNvSpPr txBox="1"/>
          <p:nvPr/>
        </p:nvSpPr>
        <p:spPr>
          <a:xfrm>
            <a:off x="455728" y="1905506"/>
            <a:ext cx="5640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pull something quickly and usually with a lot of force.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8D3275-D467-4195-8ACF-1F5EF7B73964}"/>
              </a:ext>
            </a:extLst>
          </p:cNvPr>
          <p:cNvSpPr txBox="1"/>
          <p:nvPr/>
        </p:nvSpPr>
        <p:spPr>
          <a:xfrm>
            <a:off x="2413905" y="268265"/>
            <a:ext cx="63325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60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ug on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(PhV)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tug on meaning in english - بحث Google">
            <a:hlinkClick r:id="" action="ppaction://media"/>
            <a:extLst>
              <a:ext uri="{FF2B5EF4-FFF2-40B4-BE49-F238E27FC236}">
                <a16:creationId xmlns:a16="http://schemas.microsoft.com/office/drawing/2014/main" id="{0696E780-3838-4EBC-A0C1-DECA51F74D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11798" y="5195278"/>
            <a:ext cx="464066" cy="4729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0DCA7B-DAA7-4365-BE2C-0977B33A3F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981" y="1328332"/>
            <a:ext cx="5256078" cy="51442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975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59F6D221-2E98-4191-848A-3995C956B494}"/>
              </a:ext>
            </a:extLst>
          </p:cNvPr>
          <p:cNvSpPr/>
          <p:nvPr/>
        </p:nvSpPr>
        <p:spPr>
          <a:xfrm>
            <a:off x="3577950" y="606288"/>
            <a:ext cx="4757530" cy="2199860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9DF043-A056-4342-9C88-A7C98781C23A}"/>
              </a:ext>
            </a:extLst>
          </p:cNvPr>
          <p:cNvSpPr txBox="1"/>
          <p:nvPr/>
        </p:nvSpPr>
        <p:spPr>
          <a:xfrm>
            <a:off x="4404671" y="1152220"/>
            <a:ext cx="33826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D8C543-287D-4E31-BB05-4D4D88DA37EF}"/>
              </a:ext>
            </a:extLst>
          </p:cNvPr>
          <p:cNvSpPr txBox="1"/>
          <p:nvPr/>
        </p:nvSpPr>
        <p:spPr>
          <a:xfrm>
            <a:off x="1369417" y="3955775"/>
            <a:ext cx="9174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divers 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tugged</a:t>
            </a:r>
            <a:r>
              <a:rPr lang="en-US" sz="5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US" sz="5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rope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 pulled up to the surface.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02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CBC505-5836-47A9-9F35-E5494758FF9C}"/>
              </a:ext>
            </a:extLst>
          </p:cNvPr>
          <p:cNvSpPr txBox="1"/>
          <p:nvPr/>
        </p:nvSpPr>
        <p:spPr>
          <a:xfrm>
            <a:off x="2299979" y="1621227"/>
            <a:ext cx="599588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features belonging to the culture of a particular society, such as tradition.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8D3275-D467-4195-8ACF-1F5EF7B73964}"/>
              </a:ext>
            </a:extLst>
          </p:cNvPr>
          <p:cNvSpPr txBox="1"/>
          <p:nvPr/>
        </p:nvSpPr>
        <p:spPr>
          <a:xfrm>
            <a:off x="2413905" y="268265"/>
            <a:ext cx="63325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heritage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(N)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HERITAGE - meaning in the Cambridge English Dictionary">
            <a:hlinkClick r:id="" action="ppaction://media"/>
            <a:extLst>
              <a:ext uri="{FF2B5EF4-FFF2-40B4-BE49-F238E27FC236}">
                <a16:creationId xmlns:a16="http://schemas.microsoft.com/office/drawing/2014/main" id="{5D51C696-2ACC-4E5A-A44C-8BCC48DE18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59084" y="425795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72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59F6D221-2E98-4191-848A-3995C956B494}"/>
              </a:ext>
            </a:extLst>
          </p:cNvPr>
          <p:cNvSpPr/>
          <p:nvPr/>
        </p:nvSpPr>
        <p:spPr>
          <a:xfrm>
            <a:off x="3577950" y="606288"/>
            <a:ext cx="4757530" cy="2199860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9DF043-A056-4342-9C88-A7C98781C23A}"/>
              </a:ext>
            </a:extLst>
          </p:cNvPr>
          <p:cNvSpPr txBox="1"/>
          <p:nvPr/>
        </p:nvSpPr>
        <p:spPr>
          <a:xfrm>
            <a:off x="4404671" y="1152220"/>
            <a:ext cx="33826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D8C543-287D-4E31-BB05-4D4D88DA37EF}"/>
              </a:ext>
            </a:extLst>
          </p:cNvPr>
          <p:cNvSpPr txBox="1"/>
          <p:nvPr/>
        </p:nvSpPr>
        <p:spPr>
          <a:xfrm>
            <a:off x="349091" y="3617821"/>
            <a:ext cx="1099692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Pearl diving is still an important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part of the Kuwaiti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heritage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94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4325" y="-150571"/>
            <a:ext cx="5771675" cy="7522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hardship   </a:t>
            </a:r>
            <a:r>
              <a:rPr kumimoji="0" lang="en-US" sz="4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(N)</a:t>
            </a:r>
          </a:p>
          <a:p>
            <a:pPr marL="0" marR="0" lvl="0" indent="0" algn="l" defTabSz="914400" rtl="1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generation </a:t>
            </a:r>
            <a:r>
              <a:rPr kumimoji="0" lang="en-US" sz="4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(N)</a:t>
            </a:r>
          </a:p>
          <a:p>
            <a:pPr marL="0" marR="0" lvl="0" indent="0" algn="l" defTabSz="914400" rtl="1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ln>
                  <a:solidFill>
                    <a:prstClr val="black"/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0" lang="en-US" sz="40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ecurely</a:t>
            </a:r>
            <a:r>
              <a:rPr kumimoji="0" lang="en-US" sz="4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sz="4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(Adv)</a:t>
            </a:r>
          </a:p>
          <a:p>
            <a:pPr marL="0" marR="0" lvl="0" indent="0" algn="l" defTabSz="914400" rtl="1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throughout </a:t>
            </a:r>
            <a:r>
              <a:rPr kumimoji="0" lang="en-US" sz="4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(Prep.)</a:t>
            </a:r>
          </a:p>
          <a:p>
            <a:pPr marL="0" marR="0" lvl="0" indent="0" algn="l" defTabSz="914400" rtl="1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FF5E8A-74AD-48E9-B71D-3A70CB85C751}"/>
              </a:ext>
            </a:extLst>
          </p:cNvPr>
          <p:cNvSpPr txBox="1"/>
          <p:nvPr/>
        </p:nvSpPr>
        <p:spPr>
          <a:xfrm flipH="1">
            <a:off x="7708327" y="790333"/>
            <a:ext cx="3492298" cy="4866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ct val="200000"/>
              </a:lnSpc>
              <a:defRPr/>
            </a:pPr>
            <a:r>
              <a:rPr lang="en-US" sz="3200" b="1" dirty="0">
                <a:ln>
                  <a:solidFill>
                    <a:prstClr val="black"/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tug on </a:t>
            </a:r>
            <a:r>
              <a:rPr lang="en-US" sz="32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(PhV)</a:t>
            </a:r>
          </a:p>
          <a:p>
            <a:pPr lvl="0" algn="l">
              <a:lnSpc>
                <a:spcPct val="200000"/>
              </a:lnSpc>
              <a:defRPr/>
            </a:pPr>
            <a:endParaRPr lang="en-US" sz="3200" b="1" dirty="0">
              <a:ln>
                <a:solidFill>
                  <a:prstClr val="black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>
              <a:lnSpc>
                <a:spcPct val="200000"/>
              </a:lnSpc>
              <a:defRPr/>
            </a:pPr>
            <a:endParaRPr lang="en-US" sz="3200" b="1" dirty="0">
              <a:ln>
                <a:solidFill>
                  <a:prstClr val="black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>
              <a:lnSpc>
                <a:spcPct val="200000"/>
              </a:lnSpc>
              <a:defRPr/>
            </a:pPr>
            <a:r>
              <a:rPr lang="en-US" sz="3200" b="1" dirty="0">
                <a:ln>
                  <a:solidFill>
                    <a:prstClr val="black"/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heritage   </a:t>
            </a:r>
            <a:r>
              <a:rPr lang="en-US" sz="32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(N)</a:t>
            </a:r>
          </a:p>
          <a:p>
            <a:pPr lvl="0" algn="l">
              <a:lnSpc>
                <a:spcPct val="200000"/>
              </a:lnSpc>
              <a:defRPr/>
            </a:pPr>
            <a:endParaRPr lang="en-US" sz="3200" b="1" dirty="0">
              <a:ln>
                <a:solidFill>
                  <a:prstClr val="black"/>
                </a:solidFill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7DEACDD-8D33-4CC3-BC0E-074FBD22E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174" y="302550"/>
            <a:ext cx="3021496" cy="15056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754016-5500-4852-B4D7-D24B3CA823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174" y="3682278"/>
            <a:ext cx="3021496" cy="14065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 descr="tug-o-war.jpg">
            <a:extLst>
              <a:ext uri="{FF2B5EF4-FFF2-40B4-BE49-F238E27FC236}">
                <a16:creationId xmlns:a16="http://schemas.microsoft.com/office/drawing/2014/main" id="{8659D79E-C8C5-4591-A52C-375CB87E6D0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44188" y="1808201"/>
            <a:ext cx="2986175" cy="16734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1A6FD8B-87A9-4787-93BB-589E568AC5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188" y="4664765"/>
            <a:ext cx="3114585" cy="16649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Content Placeholder 4" descr="Degrassi-The-Next-Generation.jpg">
            <a:extLst>
              <a:ext uri="{FF2B5EF4-FFF2-40B4-BE49-F238E27FC236}">
                <a16:creationId xmlns:a16="http://schemas.microsoft.com/office/drawing/2014/main" id="{323D8CA2-CA1D-423F-B7F5-8C8339F77CB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25018" y="2061480"/>
            <a:ext cx="2880955" cy="1367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684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2354F7-929F-45B0-9023-2AE31D1C2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40" y="265044"/>
            <a:ext cx="11741426" cy="636104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30695" y="-424069"/>
            <a:ext cx="11330609" cy="2107095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Reading …SB./ P. </a:t>
            </a:r>
            <a:r>
              <a:rPr lang="en-US" sz="7200" b="1" dirty="0">
                <a:ln>
                  <a:solidFill>
                    <a:prstClr val="white"/>
                  </a:solidFill>
                </a:ln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39</a:t>
            </a:r>
            <a:r>
              <a:rPr kumimoji="0" lang="en-US" sz="72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2" name="AutoShape 2" descr="How to Defy the Odds">
            <a:extLst>
              <a:ext uri="{FF2B5EF4-FFF2-40B4-BE49-F238E27FC236}">
                <a16:creationId xmlns:a16="http://schemas.microsoft.com/office/drawing/2014/main" id="{9999FC13-C29D-4739-9917-182BBA018D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42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A6469B-CEAD-42DD-8159-3137F46DB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65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40C4FC5-2F45-4FDC-BF22-BEDAE657CF6A}"/>
              </a:ext>
            </a:extLst>
          </p:cNvPr>
          <p:cNvSpPr txBox="1">
            <a:spLocks/>
          </p:cNvSpPr>
          <p:nvPr/>
        </p:nvSpPr>
        <p:spPr>
          <a:xfrm>
            <a:off x="3754884" y="357230"/>
            <a:ext cx="3451762" cy="85898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Activity 2 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9FC1C3-1F77-4A2E-8B6F-A33581773E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-20000" contrast="40000"/>
          </a:blip>
          <a:srcRect r="1717"/>
          <a:stretch/>
        </p:blipFill>
        <p:spPr>
          <a:xfrm>
            <a:off x="731520" y="1522826"/>
            <a:ext cx="10769599" cy="48170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239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9" y="1536034"/>
            <a:ext cx="10668000" cy="44057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01" y="728012"/>
            <a:ext cx="3653662" cy="161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17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A9325A-F953-4B9C-93F2-71CC990F43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-20000" contrast="40000"/>
          </a:blip>
          <a:srcRect l="6432" t="38659" r="34134" b="7864"/>
          <a:stretch/>
        </p:blipFill>
        <p:spPr>
          <a:xfrm>
            <a:off x="589935" y="514197"/>
            <a:ext cx="10486103" cy="576861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C289DE7-67A8-4D90-873D-BB4AD81FF097}"/>
              </a:ext>
            </a:extLst>
          </p:cNvPr>
          <p:cNvSpPr/>
          <p:nvPr/>
        </p:nvSpPr>
        <p:spPr>
          <a:xfrm>
            <a:off x="9399806" y="798522"/>
            <a:ext cx="65915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50" normalizeH="0" baseline="0" noProof="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</a:rPr>
              <a:t>4</a:t>
            </a:r>
            <a:endParaRPr kumimoji="0" lang="en-US" sz="6600" b="1" i="0" u="none" strike="noStrike" kern="0" cap="none" spc="50" normalizeH="0" baseline="0" noProof="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4D8E6B-58AE-45AE-A537-1B4DA1DAC88C}"/>
              </a:ext>
            </a:extLst>
          </p:cNvPr>
          <p:cNvSpPr/>
          <p:nvPr/>
        </p:nvSpPr>
        <p:spPr>
          <a:xfrm>
            <a:off x="9416962" y="2283176"/>
            <a:ext cx="65915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50" normalizeH="0" baseline="0" noProof="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</a:rPr>
              <a:t>1</a:t>
            </a:r>
            <a:endParaRPr kumimoji="0" lang="en-US" sz="6600" b="1" i="0" u="none" strike="noStrike" kern="0" cap="none" spc="50" normalizeH="0" baseline="0" noProof="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CAE6E8-4AC0-42FF-966E-CEC0BD35426E}"/>
              </a:ext>
            </a:extLst>
          </p:cNvPr>
          <p:cNvSpPr/>
          <p:nvPr/>
        </p:nvSpPr>
        <p:spPr>
          <a:xfrm>
            <a:off x="9416962" y="3571162"/>
            <a:ext cx="65915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50" normalizeH="0" baseline="0" noProof="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</a:rPr>
              <a:t>2</a:t>
            </a:r>
            <a:endParaRPr kumimoji="0" lang="en-US" sz="6600" b="1" i="0" u="none" strike="noStrike" kern="0" cap="none" spc="50" normalizeH="0" baseline="0" noProof="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F7E832-C124-46E9-8FD8-DF4837D1E146}"/>
              </a:ext>
            </a:extLst>
          </p:cNvPr>
          <p:cNvSpPr/>
          <p:nvPr/>
        </p:nvSpPr>
        <p:spPr>
          <a:xfrm>
            <a:off x="9519076" y="4859149"/>
            <a:ext cx="65915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50" normalizeH="0" baseline="0" noProof="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</a:rPr>
              <a:t>3</a:t>
            </a:r>
            <a:endParaRPr kumimoji="0" lang="en-US" sz="6600" b="1" i="0" u="none" strike="noStrike" kern="0" cap="none" spc="50" normalizeH="0" baseline="0" noProof="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0849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6B1B3-5C5D-43DF-99B6-FCF3F922EB3B}"/>
              </a:ext>
            </a:extLst>
          </p:cNvPr>
          <p:cNvSpPr txBox="1">
            <a:spLocks/>
          </p:cNvSpPr>
          <p:nvPr/>
        </p:nvSpPr>
        <p:spPr>
          <a:xfrm>
            <a:off x="0" y="1089197"/>
            <a:ext cx="11887199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Aharoni" pitchFamily="2" charset="-79"/>
              </a:rPr>
              <a:t>Read the article again and choose the correct answers: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0D4EC2C-6DC8-4EF3-82DA-C139E1A8E670}"/>
              </a:ext>
            </a:extLst>
          </p:cNvPr>
          <p:cNvSpPr txBox="1">
            <a:spLocks/>
          </p:cNvSpPr>
          <p:nvPr/>
        </p:nvSpPr>
        <p:spPr>
          <a:xfrm>
            <a:off x="3929056" y="197572"/>
            <a:ext cx="3451762" cy="858982"/>
          </a:xfrm>
          <a:prstGeom prst="rect">
            <a:avLst/>
          </a:prstGeom>
          <a:solidFill>
            <a:srgbClr val="E7E6E6">
              <a:lumMod val="75000"/>
            </a:srgbClr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Activity 3 :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6B86D03-2AE3-4BD1-A0D7-644AC04AB8B8}"/>
              </a:ext>
            </a:extLst>
          </p:cNvPr>
          <p:cNvSpPr txBox="1">
            <a:spLocks/>
          </p:cNvSpPr>
          <p:nvPr/>
        </p:nvSpPr>
        <p:spPr>
          <a:xfrm>
            <a:off x="239334" y="1816535"/>
            <a:ext cx="11713331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1- The word “</a:t>
            </a:r>
            <a:r>
              <a:rPr lang="en-US" sz="40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in the last line of the first paragraph refers to :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FAA0822-0C40-4D40-9A20-D82E677C4C9B}"/>
              </a:ext>
            </a:extLst>
          </p:cNvPr>
          <p:cNvSpPr txBox="1">
            <a:spLocks/>
          </p:cNvSpPr>
          <p:nvPr/>
        </p:nvSpPr>
        <p:spPr>
          <a:xfrm>
            <a:off x="790442" y="2973364"/>
            <a:ext cx="11713331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a- ships and hunters.</a:t>
            </a:r>
          </a:p>
          <a:p>
            <a:pPr algn="l">
              <a:lnSpc>
                <a:spcPct val="150000"/>
              </a:lnSpc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b- jobs and hardships.</a:t>
            </a:r>
          </a:p>
          <a:p>
            <a:pPr algn="l">
              <a:lnSpc>
                <a:spcPct val="150000"/>
              </a:lnSpc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c- pearls and fish.</a:t>
            </a:r>
          </a:p>
          <a:p>
            <a:pPr algn="l">
              <a:lnSpc>
                <a:spcPct val="150000"/>
              </a:lnSpc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d- sailors and divers.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62F84F2-FD0A-49FD-9D7A-A1CC1708BECA}"/>
              </a:ext>
            </a:extLst>
          </p:cNvPr>
          <p:cNvSpPr/>
          <p:nvPr/>
        </p:nvSpPr>
        <p:spPr>
          <a:xfrm>
            <a:off x="676461" y="5848158"/>
            <a:ext cx="4891826" cy="85898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9FC964-BA2E-4BC7-9B1C-82AD45E073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57" t="41448" r="26757" b="48169"/>
          <a:stretch/>
        </p:blipFill>
        <p:spPr>
          <a:xfrm>
            <a:off x="5807621" y="2675516"/>
            <a:ext cx="5829143" cy="385591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E587BC-7338-42B1-ADF2-DAC2DC8868C9}"/>
              </a:ext>
            </a:extLst>
          </p:cNvPr>
          <p:cNvCxnSpPr>
            <a:cxnSpLocks/>
          </p:cNvCxnSpPr>
          <p:nvPr/>
        </p:nvCxnSpPr>
        <p:spPr>
          <a:xfrm>
            <a:off x="7217684" y="6422841"/>
            <a:ext cx="326267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359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6B86D03-2AE3-4BD1-A0D7-644AC04AB8B8}"/>
              </a:ext>
            </a:extLst>
          </p:cNvPr>
          <p:cNvSpPr txBox="1">
            <a:spLocks/>
          </p:cNvSpPr>
          <p:nvPr/>
        </p:nvSpPr>
        <p:spPr>
          <a:xfrm>
            <a:off x="239334" y="643467"/>
            <a:ext cx="11713331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2- The opposite of the underlined word “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securely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” in the 3</a:t>
            </a:r>
            <a:r>
              <a:rPr kumimoji="0" lang="en-US" sz="4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rd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paragraph is 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FAA0822-0C40-4D40-9A20-D82E677C4C9B}"/>
              </a:ext>
            </a:extLst>
          </p:cNvPr>
          <p:cNvSpPr txBox="1">
            <a:spLocks/>
          </p:cNvSpPr>
          <p:nvPr/>
        </p:nvSpPr>
        <p:spPr>
          <a:xfrm>
            <a:off x="239333" y="2493546"/>
            <a:ext cx="11713331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a- quickly</a:t>
            </a:r>
          </a:p>
          <a:p>
            <a:pPr marL="0" marR="0" lvl="0" indent="0" algn="l" defTabSz="9144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b- nervously</a:t>
            </a:r>
          </a:p>
          <a:p>
            <a:pPr marL="0" marR="0" lvl="0" indent="0" algn="l" defTabSz="9144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c- dangerously</a:t>
            </a:r>
          </a:p>
          <a:p>
            <a:pPr marL="0" marR="0" lvl="0" indent="0" algn="l" defTabSz="9144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d- carefully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62F84F2-FD0A-49FD-9D7A-A1CC1708BECA}"/>
              </a:ext>
            </a:extLst>
          </p:cNvPr>
          <p:cNvSpPr/>
          <p:nvPr/>
        </p:nvSpPr>
        <p:spPr>
          <a:xfrm>
            <a:off x="239333" y="4181109"/>
            <a:ext cx="3158960" cy="100984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7030A0-2438-4673-90FE-77546A140F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997" t="63337" r="27786" b="17884"/>
          <a:stretch/>
        </p:blipFill>
        <p:spPr>
          <a:xfrm>
            <a:off x="3788228" y="2017486"/>
            <a:ext cx="8164435" cy="465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50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6B86D03-2AE3-4BD1-A0D7-644AC04AB8B8}"/>
              </a:ext>
            </a:extLst>
          </p:cNvPr>
          <p:cNvSpPr txBox="1">
            <a:spLocks/>
          </p:cNvSpPr>
          <p:nvPr/>
        </p:nvSpPr>
        <p:spPr>
          <a:xfrm>
            <a:off x="239334" y="687010"/>
            <a:ext cx="11713331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3- The purpose of the writer in writing this article is to: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FAA0822-0C40-4D40-9A20-D82E677C4C9B}"/>
              </a:ext>
            </a:extLst>
          </p:cNvPr>
          <p:cNvSpPr txBox="1">
            <a:spLocks/>
          </p:cNvSpPr>
          <p:nvPr/>
        </p:nvSpPr>
        <p:spPr>
          <a:xfrm>
            <a:off x="239334" y="1864866"/>
            <a:ext cx="11984054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200000"/>
              </a:lnSpc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a- describe the ships in the past.</a:t>
            </a:r>
          </a:p>
          <a:p>
            <a:pPr marL="0" marR="0" lvl="0" indent="0" algn="l" defTabSz="914400" rtl="1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b- inform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us about the tradition of pearl diving.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c- talk about pearl diving festivals.</a:t>
            </a:r>
          </a:p>
          <a:p>
            <a:pPr marL="0" marR="0" lvl="0" indent="0" algn="l" defTabSz="914400" rtl="1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d- compare old Kuwait with modern Kuwait.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62F84F2-FD0A-49FD-9D7A-A1CC1708BECA}"/>
              </a:ext>
            </a:extLst>
          </p:cNvPr>
          <p:cNvSpPr/>
          <p:nvPr/>
        </p:nvSpPr>
        <p:spPr>
          <a:xfrm>
            <a:off x="137734" y="3236685"/>
            <a:ext cx="9964209" cy="103051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659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oud 10">
            <a:extLst>
              <a:ext uri="{FF2B5EF4-FFF2-40B4-BE49-F238E27FC236}">
                <a16:creationId xmlns:a16="http://schemas.microsoft.com/office/drawing/2014/main" id="{8A335921-7C26-49AB-A240-2F57461E7011}"/>
              </a:ext>
            </a:extLst>
          </p:cNvPr>
          <p:cNvSpPr/>
          <p:nvPr/>
        </p:nvSpPr>
        <p:spPr>
          <a:xfrm>
            <a:off x="3949101" y="1483433"/>
            <a:ext cx="4467911" cy="2814232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2AE24594-51F2-4092-AAE9-5B2E378A6C50}"/>
              </a:ext>
            </a:extLst>
          </p:cNvPr>
          <p:cNvSpPr/>
          <p:nvPr/>
        </p:nvSpPr>
        <p:spPr>
          <a:xfrm>
            <a:off x="689545" y="3055218"/>
            <a:ext cx="2717961" cy="1754326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C2996EE-9014-4042-9DFD-4033DA735EA5}"/>
              </a:ext>
            </a:extLst>
          </p:cNvPr>
          <p:cNvCxnSpPr>
            <a:cxnSpLocks/>
          </p:cNvCxnSpPr>
          <p:nvPr/>
        </p:nvCxnSpPr>
        <p:spPr>
          <a:xfrm flipH="1">
            <a:off x="3186494" y="2382106"/>
            <a:ext cx="1161176" cy="664794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D59F4EF-F943-4C06-8ACC-6622A88C2259}"/>
              </a:ext>
            </a:extLst>
          </p:cNvPr>
          <p:cNvCxnSpPr>
            <a:cxnSpLocks/>
          </p:cNvCxnSpPr>
          <p:nvPr/>
        </p:nvCxnSpPr>
        <p:spPr>
          <a:xfrm>
            <a:off x="7597268" y="3878278"/>
            <a:ext cx="720951" cy="812394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3D70585-C0AA-4DDB-B7AC-55404122F478}"/>
              </a:ext>
            </a:extLst>
          </p:cNvPr>
          <p:cNvSpPr txBox="1"/>
          <p:nvPr/>
        </p:nvSpPr>
        <p:spPr>
          <a:xfrm>
            <a:off x="4027584" y="1817494"/>
            <a:ext cx="43109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equipment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did divers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need for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pearl diving?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09B0C51-83FC-4884-A60B-966639C36AC0}"/>
              </a:ext>
            </a:extLst>
          </p:cNvPr>
          <p:cNvCxnSpPr>
            <a:cxnSpLocks/>
          </p:cNvCxnSpPr>
          <p:nvPr/>
        </p:nvCxnSpPr>
        <p:spPr>
          <a:xfrm>
            <a:off x="8283857" y="2478062"/>
            <a:ext cx="1154807" cy="375137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Cloud 22">
            <a:extLst>
              <a:ext uri="{FF2B5EF4-FFF2-40B4-BE49-F238E27FC236}">
                <a16:creationId xmlns:a16="http://schemas.microsoft.com/office/drawing/2014/main" id="{DA838509-0347-45CE-8670-4B99B9D82FF0}"/>
              </a:ext>
            </a:extLst>
          </p:cNvPr>
          <p:cNvSpPr/>
          <p:nvPr/>
        </p:nvSpPr>
        <p:spPr>
          <a:xfrm>
            <a:off x="8872136" y="2812715"/>
            <a:ext cx="2996866" cy="1638893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Cloud 20">
            <a:extLst>
              <a:ext uri="{FF2B5EF4-FFF2-40B4-BE49-F238E27FC236}">
                <a16:creationId xmlns:a16="http://schemas.microsoft.com/office/drawing/2014/main" id="{D3E6549F-00F4-435A-8E83-6E4EF0E92676}"/>
              </a:ext>
            </a:extLst>
          </p:cNvPr>
          <p:cNvSpPr/>
          <p:nvPr/>
        </p:nvSpPr>
        <p:spPr>
          <a:xfrm>
            <a:off x="7398352" y="4968314"/>
            <a:ext cx="2996866" cy="1754326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C051907-10B3-4C69-BFB8-5098334D8C83}"/>
              </a:ext>
            </a:extLst>
          </p:cNvPr>
          <p:cNvCxnSpPr>
            <a:cxnSpLocks/>
          </p:cNvCxnSpPr>
          <p:nvPr/>
        </p:nvCxnSpPr>
        <p:spPr>
          <a:xfrm flipH="1">
            <a:off x="5043445" y="4148490"/>
            <a:ext cx="526688" cy="857148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Cloud 23">
            <a:extLst>
              <a:ext uri="{FF2B5EF4-FFF2-40B4-BE49-F238E27FC236}">
                <a16:creationId xmlns:a16="http://schemas.microsoft.com/office/drawing/2014/main" id="{DB292109-23A7-4D36-8241-558163265539}"/>
              </a:ext>
            </a:extLst>
          </p:cNvPr>
          <p:cNvSpPr/>
          <p:nvPr/>
        </p:nvSpPr>
        <p:spPr>
          <a:xfrm>
            <a:off x="3099134" y="5013956"/>
            <a:ext cx="2996866" cy="1754326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BA12CE-19F6-44E6-A768-FB973A7ADC8D}"/>
              </a:ext>
            </a:extLst>
          </p:cNvPr>
          <p:cNvSpPr txBox="1">
            <a:spLocks/>
          </p:cNvSpPr>
          <p:nvPr/>
        </p:nvSpPr>
        <p:spPr>
          <a:xfrm>
            <a:off x="240689" y="214591"/>
            <a:ext cx="3451762" cy="85898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Activity 4 :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A8DBE623-B00F-4884-9110-F3E12DC809A5}"/>
              </a:ext>
            </a:extLst>
          </p:cNvPr>
          <p:cNvSpPr txBox="1">
            <a:spLocks/>
          </p:cNvSpPr>
          <p:nvPr/>
        </p:nvSpPr>
        <p:spPr>
          <a:xfrm>
            <a:off x="-228533" y="1012523"/>
            <a:ext cx="11887199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Aharoni" pitchFamily="2" charset="-79"/>
              </a:rPr>
              <a:t>Read the article and answer the following question:</a:t>
            </a:r>
          </a:p>
        </p:txBody>
      </p:sp>
    </p:spTree>
    <p:extLst>
      <p:ext uri="{BB962C8B-B14F-4D97-AF65-F5344CB8AC3E}">
        <p14:creationId xmlns:p14="http://schemas.microsoft.com/office/powerpoint/2010/main" val="117225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9" y="1536034"/>
            <a:ext cx="10668000" cy="44057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01" y="728012"/>
            <a:ext cx="3653662" cy="161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25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oud 10">
            <a:extLst>
              <a:ext uri="{FF2B5EF4-FFF2-40B4-BE49-F238E27FC236}">
                <a16:creationId xmlns:a16="http://schemas.microsoft.com/office/drawing/2014/main" id="{8A335921-7C26-49AB-A240-2F57461E7011}"/>
              </a:ext>
            </a:extLst>
          </p:cNvPr>
          <p:cNvSpPr/>
          <p:nvPr/>
        </p:nvSpPr>
        <p:spPr>
          <a:xfrm>
            <a:off x="4020457" y="393425"/>
            <a:ext cx="4467911" cy="2814232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2AE24594-51F2-4092-AAE9-5B2E378A6C50}"/>
              </a:ext>
            </a:extLst>
          </p:cNvPr>
          <p:cNvSpPr/>
          <p:nvPr/>
        </p:nvSpPr>
        <p:spPr>
          <a:xfrm>
            <a:off x="607590" y="1943495"/>
            <a:ext cx="2717961" cy="1754326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C2996EE-9014-4042-9DFD-4033DA735EA5}"/>
              </a:ext>
            </a:extLst>
          </p:cNvPr>
          <p:cNvCxnSpPr>
            <a:cxnSpLocks/>
          </p:cNvCxnSpPr>
          <p:nvPr/>
        </p:nvCxnSpPr>
        <p:spPr>
          <a:xfrm flipH="1">
            <a:off x="3267336" y="1336419"/>
            <a:ext cx="1161176" cy="664794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D59F4EF-F943-4C06-8ACC-6622A88C2259}"/>
              </a:ext>
            </a:extLst>
          </p:cNvPr>
          <p:cNvCxnSpPr>
            <a:cxnSpLocks/>
          </p:cNvCxnSpPr>
          <p:nvPr/>
        </p:nvCxnSpPr>
        <p:spPr>
          <a:xfrm>
            <a:off x="7018696" y="2781167"/>
            <a:ext cx="1420109" cy="1507560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3D70585-C0AA-4DDB-B7AC-55404122F478}"/>
              </a:ext>
            </a:extLst>
          </p:cNvPr>
          <p:cNvSpPr txBox="1"/>
          <p:nvPr/>
        </p:nvSpPr>
        <p:spPr>
          <a:xfrm>
            <a:off x="4127861" y="644082"/>
            <a:ext cx="43109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equipment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did divers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need for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pearl diving?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09B0C51-83FC-4884-A60B-966639C36AC0}"/>
              </a:ext>
            </a:extLst>
          </p:cNvPr>
          <p:cNvCxnSpPr>
            <a:cxnSpLocks/>
          </p:cNvCxnSpPr>
          <p:nvPr/>
        </p:nvCxnSpPr>
        <p:spPr>
          <a:xfrm>
            <a:off x="8286714" y="1455212"/>
            <a:ext cx="1220143" cy="562584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Cloud 22">
            <a:extLst>
              <a:ext uri="{FF2B5EF4-FFF2-40B4-BE49-F238E27FC236}">
                <a16:creationId xmlns:a16="http://schemas.microsoft.com/office/drawing/2014/main" id="{DA838509-0347-45CE-8670-4B99B9D82FF0}"/>
              </a:ext>
            </a:extLst>
          </p:cNvPr>
          <p:cNvSpPr/>
          <p:nvPr/>
        </p:nvSpPr>
        <p:spPr>
          <a:xfrm>
            <a:off x="8896785" y="2001213"/>
            <a:ext cx="2996866" cy="1638893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Cloud 20">
            <a:extLst>
              <a:ext uri="{FF2B5EF4-FFF2-40B4-BE49-F238E27FC236}">
                <a16:creationId xmlns:a16="http://schemas.microsoft.com/office/drawing/2014/main" id="{D3E6549F-00F4-435A-8E83-6E4EF0E92676}"/>
              </a:ext>
            </a:extLst>
          </p:cNvPr>
          <p:cNvSpPr/>
          <p:nvPr/>
        </p:nvSpPr>
        <p:spPr>
          <a:xfrm>
            <a:off x="7410033" y="4288727"/>
            <a:ext cx="2996866" cy="1754326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7ADD51-CDC2-4A9E-8FB5-1E07710A8EA7}"/>
              </a:ext>
            </a:extLst>
          </p:cNvPr>
          <p:cNvSpPr txBox="1"/>
          <p:nvPr/>
        </p:nvSpPr>
        <p:spPr>
          <a:xfrm>
            <a:off x="1173273" y="2158938"/>
            <a:ext cx="16113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eck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basket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99E433-8CC0-42E8-BD87-C572A309C53F}"/>
              </a:ext>
            </a:extLst>
          </p:cNvPr>
          <p:cNvSpPr txBox="1"/>
          <p:nvPr/>
        </p:nvSpPr>
        <p:spPr>
          <a:xfrm>
            <a:off x="8060636" y="4429870"/>
            <a:ext cx="115448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ose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070F06-1A8E-47D0-9823-9A2E903B4A93}"/>
              </a:ext>
            </a:extLst>
          </p:cNvPr>
          <p:cNvSpPr txBox="1"/>
          <p:nvPr/>
        </p:nvSpPr>
        <p:spPr>
          <a:xfrm>
            <a:off x="9704164" y="2158939"/>
            <a:ext cx="13821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lack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suit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C051907-10B3-4C69-BFB8-5098334D8C83}"/>
              </a:ext>
            </a:extLst>
          </p:cNvPr>
          <p:cNvCxnSpPr>
            <a:cxnSpLocks/>
          </p:cNvCxnSpPr>
          <p:nvPr/>
        </p:nvCxnSpPr>
        <p:spPr>
          <a:xfrm flipH="1">
            <a:off x="4898511" y="2968034"/>
            <a:ext cx="816556" cy="1461836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Cloud 23">
            <a:extLst>
              <a:ext uri="{FF2B5EF4-FFF2-40B4-BE49-F238E27FC236}">
                <a16:creationId xmlns:a16="http://schemas.microsoft.com/office/drawing/2014/main" id="{DB292109-23A7-4D36-8241-558163265539}"/>
              </a:ext>
            </a:extLst>
          </p:cNvPr>
          <p:cNvSpPr/>
          <p:nvPr/>
        </p:nvSpPr>
        <p:spPr>
          <a:xfrm>
            <a:off x="3565684" y="4429870"/>
            <a:ext cx="2996866" cy="1754326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91E7AB5-6260-4EB4-8F25-A1F36966B47B}"/>
              </a:ext>
            </a:extLst>
          </p:cNvPr>
          <p:cNvSpPr txBox="1"/>
          <p:nvPr/>
        </p:nvSpPr>
        <p:spPr>
          <a:xfrm>
            <a:off x="4262563" y="4645313"/>
            <a:ext cx="172355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anchor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68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3" t="14546" r="26143" b="10909"/>
          <a:stretch/>
        </p:blipFill>
        <p:spPr>
          <a:xfrm>
            <a:off x="4289788" y="1140012"/>
            <a:ext cx="4248473" cy="1743523"/>
          </a:xfrm>
          <a:prstGeom prst="ellipse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9677">
            <a:off x="8881497" y="980221"/>
            <a:ext cx="3222358" cy="1928780"/>
          </a:xfrm>
          <a:prstGeom prst="ellipse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9186">
            <a:off x="272909" y="1068512"/>
            <a:ext cx="3747176" cy="1951821"/>
          </a:xfrm>
          <a:prstGeom prst="ellipse">
            <a:avLst/>
          </a:prstGeom>
        </p:spPr>
      </p:pic>
      <p:pic>
        <p:nvPicPr>
          <p:cNvPr id="10" name="Picture 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2831">
            <a:off x="8545215" y="3155437"/>
            <a:ext cx="3429829" cy="1809789"/>
          </a:xfrm>
          <a:prstGeom prst="ellipse">
            <a:avLst/>
          </a:prstGeom>
        </p:spPr>
      </p:pic>
      <p:pic>
        <p:nvPicPr>
          <p:cNvPr id="11" name="Picture 10" descr="080730-125314-44600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4583832" y="5315283"/>
            <a:ext cx="3672408" cy="1276980"/>
          </a:xfrm>
          <a:prstGeom prst="ellipse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013">
            <a:off x="4579649" y="3116157"/>
            <a:ext cx="3657502" cy="1883271"/>
          </a:xfrm>
          <a:prstGeom prst="ellipse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4879">
            <a:off x="706727" y="3083755"/>
            <a:ext cx="3528225" cy="1794994"/>
          </a:xfrm>
          <a:prstGeom prst="ellipse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1171">
            <a:off x="8316072" y="5151631"/>
            <a:ext cx="3474085" cy="1587142"/>
          </a:xfrm>
          <a:prstGeom prst="ellipse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5025">
            <a:off x="1440701" y="4889237"/>
            <a:ext cx="3112291" cy="1798955"/>
          </a:xfrm>
          <a:prstGeom prst="ellipse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A45B1021-3948-43BE-87D9-6F816D8ED526}"/>
              </a:ext>
            </a:extLst>
          </p:cNvPr>
          <p:cNvSpPr txBox="1">
            <a:spLocks/>
          </p:cNvSpPr>
          <p:nvPr/>
        </p:nvSpPr>
        <p:spPr>
          <a:xfrm>
            <a:off x="328152" y="139688"/>
            <a:ext cx="11479763" cy="70838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Describe the pictures &amp; 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Aharoni" pitchFamily="2" charset="-79"/>
              </a:rPr>
              <a:t>G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uess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 the topic.</a:t>
            </a:r>
          </a:p>
        </p:txBody>
      </p:sp>
    </p:spTree>
    <p:extLst>
      <p:ext uri="{BB962C8B-B14F-4D97-AF65-F5344CB8AC3E}">
        <p14:creationId xmlns:p14="http://schemas.microsoft.com/office/powerpoint/2010/main" val="233415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861E7E3-2490-4234-A8B0-7539CD7DB9AF}"/>
              </a:ext>
            </a:extLst>
          </p:cNvPr>
          <p:cNvSpPr txBox="1">
            <a:spLocks/>
          </p:cNvSpPr>
          <p:nvPr/>
        </p:nvSpPr>
        <p:spPr>
          <a:xfrm>
            <a:off x="620485" y="3429000"/>
            <a:ext cx="10951029" cy="257630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Franklin Gothic Medium" panose="020B0603020102020204" pitchFamily="34" charset="0"/>
              </a:rPr>
              <a:t>Do you think it is important to keep the tradition of pearl diving alive? Why?</a:t>
            </a:r>
            <a:endParaRPr kumimoji="0" lang="ar-KW" sz="54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E658A3-1FB1-4A45-B45F-BEDE714B0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101" y="333829"/>
            <a:ext cx="4679798" cy="2754072"/>
          </a:xfrm>
          <a:prstGeom prst="flowChartTerminator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995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1 Unique Ways to Say 'Thank You' in an Email | Grammarly">
            <a:extLst>
              <a:ext uri="{FF2B5EF4-FFF2-40B4-BE49-F238E27FC236}">
                <a16:creationId xmlns:a16="http://schemas.microsoft.com/office/drawing/2014/main" id="{B166F728-0CD8-48FB-A350-EAA567F0A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20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2249">
            <a:off x="9414064" y="234662"/>
            <a:ext cx="2705425" cy="15085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3450">
            <a:off x="9268878" y="1940885"/>
            <a:ext cx="2477808" cy="14081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9049">
            <a:off x="9392811" y="5217373"/>
            <a:ext cx="2503474" cy="10730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2563">
            <a:off x="9360048" y="3669088"/>
            <a:ext cx="2307143" cy="11993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E64D37-8F2F-4C5B-9CC2-17E1044EB551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5030" t="24191" r="16859" b="25833"/>
          <a:stretch/>
        </p:blipFill>
        <p:spPr>
          <a:xfrm>
            <a:off x="3207026" y="116149"/>
            <a:ext cx="5124174" cy="1125811"/>
          </a:xfrm>
          <a:prstGeom prst="flowChartTerminator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B5267ED-FA70-4E22-97F6-C879E6A4F6A1}"/>
              </a:ext>
            </a:extLst>
          </p:cNvPr>
          <p:cNvSpPr/>
          <p:nvPr/>
        </p:nvSpPr>
        <p:spPr>
          <a:xfrm>
            <a:off x="234369" y="1241960"/>
            <a:ext cx="11374536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/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1- How was life in Kuwait in the past?</a:t>
            </a:r>
          </a:p>
          <a:p>
            <a:pPr marL="0" marR="0" lvl="0" indent="0" algn="l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/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( hard /  easy / simple / complex…..)</a:t>
            </a:r>
          </a:p>
          <a:p>
            <a:pPr marL="0" marR="0" lvl="0" indent="0" algn="l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/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/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2- Where did people live in old Kuwait?</a:t>
            </a:r>
          </a:p>
          <a:p>
            <a:pPr marL="0" marR="0" lvl="0" indent="0" algn="l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/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/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3- Discuss the jobs Kuwaiti people used</a:t>
            </a:r>
          </a:p>
          <a:p>
            <a:pPr marL="0" marR="0" lvl="0" indent="0" algn="l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/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 </a:t>
            </a:r>
            <a:r>
              <a:rPr kumimoji="0" lang="en-US" sz="40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work </a:t>
            </a:r>
            <a:r>
              <a:rPr kumimoji="0" lang="en-US" sz="4000" b="1" i="0" u="none" strike="noStrike" kern="1200" cap="none" spc="0" normalizeH="0" baseline="0" noProof="0" dirty="0">
                <a:ln/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 the past.</a:t>
            </a:r>
          </a:p>
          <a:p>
            <a:pPr marL="0" marR="0" lvl="0" indent="0" algn="l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/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/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4- List the difficulties they faced in these jobs.</a:t>
            </a:r>
            <a:endParaRPr lang="en-GB" sz="4000" b="1" cap="none" spc="0" dirty="0">
              <a:ln/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3148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B7F4C4F-65B1-4C64-8ABC-17859C99E606}"/>
              </a:ext>
            </a:extLst>
          </p:cNvPr>
          <p:cNvSpPr txBox="1">
            <a:spLocks/>
          </p:cNvSpPr>
          <p:nvPr/>
        </p:nvSpPr>
        <p:spPr>
          <a:xfrm>
            <a:off x="-174169" y="1216212"/>
            <a:ext cx="11887199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Read the article and answer this question:</a:t>
            </a:r>
          </a:p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What is the main idea of the article 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40C4FC5-2F45-4FDC-BF22-BEDAE657CF6A}"/>
              </a:ext>
            </a:extLst>
          </p:cNvPr>
          <p:cNvSpPr txBox="1">
            <a:spLocks/>
          </p:cNvSpPr>
          <p:nvPr/>
        </p:nvSpPr>
        <p:spPr>
          <a:xfrm>
            <a:off x="3754884" y="357230"/>
            <a:ext cx="3451762" cy="85898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Activity 1 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3ADA37-EA3C-4A40-8BDA-3EB511123D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972" r="1794"/>
          <a:stretch/>
        </p:blipFill>
        <p:spPr>
          <a:xfrm>
            <a:off x="9448800" y="2743199"/>
            <a:ext cx="2547559" cy="39736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9208156-A8E7-4495-85B8-92AA8F16D7D2}"/>
              </a:ext>
            </a:extLst>
          </p:cNvPr>
          <p:cNvSpPr txBox="1">
            <a:spLocks/>
          </p:cNvSpPr>
          <p:nvPr/>
        </p:nvSpPr>
        <p:spPr>
          <a:xfrm>
            <a:off x="290287" y="2743199"/>
            <a:ext cx="11713331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a- How people lived in the past.</a:t>
            </a:r>
          </a:p>
          <a:p>
            <a:pPr algn="l">
              <a:lnSpc>
                <a:spcPct val="150000"/>
              </a:lnSpc>
              <a:defRPr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b- The tradition of pearl diving in old Kuwait.</a:t>
            </a:r>
          </a:p>
          <a:p>
            <a:pPr algn="l">
              <a:lnSpc>
                <a:spcPct val="150000"/>
              </a:lnSpc>
              <a:defRPr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c- The different kinds of sea animals. </a:t>
            </a:r>
          </a:p>
          <a:p>
            <a:pPr algn="l">
              <a:lnSpc>
                <a:spcPct val="150000"/>
              </a:lnSpc>
              <a:defRPr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d- Building dhows and ships in the past.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394B493-2043-4FFE-BFFF-348706FFEDA9}"/>
              </a:ext>
            </a:extLst>
          </p:cNvPr>
          <p:cNvSpPr/>
          <p:nvPr/>
        </p:nvSpPr>
        <p:spPr>
          <a:xfrm>
            <a:off x="188381" y="3602181"/>
            <a:ext cx="9260419" cy="100984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1731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earning new vocabulary">
            <a:extLst>
              <a:ext uri="{FF2B5EF4-FFF2-40B4-BE49-F238E27FC236}">
                <a16:creationId xmlns:a16="http://schemas.microsoft.com/office/drawing/2014/main" id="{1D630471-A709-4242-B464-604C93332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82" y="649358"/>
            <a:ext cx="10482469" cy="559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60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CBC505-5836-47A9-9F35-E5494758FF9C}"/>
              </a:ext>
            </a:extLst>
          </p:cNvPr>
          <p:cNvSpPr txBox="1"/>
          <p:nvPr/>
        </p:nvSpPr>
        <p:spPr>
          <a:xfrm>
            <a:off x="-237440" y="1467929"/>
            <a:ext cx="66893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something bad causes difficult or unpleasant situation.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8D3275-D467-4195-8ACF-1F5EF7B73964}"/>
              </a:ext>
            </a:extLst>
          </p:cNvPr>
          <p:cNvSpPr txBox="1"/>
          <p:nvPr/>
        </p:nvSpPr>
        <p:spPr>
          <a:xfrm>
            <a:off x="2767224" y="498433"/>
            <a:ext cx="63325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hardship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(N)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HARDSHIP - meaning in the Cambridge English Dictionary">
            <a:hlinkClick r:id="" action="ppaction://media"/>
            <a:extLst>
              <a:ext uri="{FF2B5EF4-FFF2-40B4-BE49-F238E27FC236}">
                <a16:creationId xmlns:a16="http://schemas.microsoft.com/office/drawing/2014/main" id="{D9FAEE6F-ADC6-4E76-BBB9-D7090E92FF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84386" y="4700623"/>
            <a:ext cx="487363" cy="487363"/>
          </a:xfrm>
          <a:prstGeom prst="rect">
            <a:avLst/>
          </a:prstGeom>
        </p:spPr>
      </p:pic>
      <p:pic>
        <p:nvPicPr>
          <p:cNvPr id="6" name="Picture 17">
            <a:extLst>
              <a:ext uri="{FF2B5EF4-FFF2-40B4-BE49-F238E27FC236}">
                <a16:creationId xmlns:a16="http://schemas.microsoft.com/office/drawing/2014/main" id="{E7DEACDD-8D33-4CC3-BC0E-074FBD22E3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038" y="3591587"/>
            <a:ext cx="3021496" cy="15056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459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59F6D221-2E98-4191-848A-3995C956B494}"/>
              </a:ext>
            </a:extLst>
          </p:cNvPr>
          <p:cNvSpPr/>
          <p:nvPr/>
        </p:nvSpPr>
        <p:spPr>
          <a:xfrm>
            <a:off x="3872425" y="529368"/>
            <a:ext cx="4757530" cy="2199860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9DF043-A056-4342-9C88-A7C98781C23A}"/>
              </a:ext>
            </a:extLst>
          </p:cNvPr>
          <p:cNvSpPr txBox="1"/>
          <p:nvPr/>
        </p:nvSpPr>
        <p:spPr>
          <a:xfrm>
            <a:off x="4559861" y="1075300"/>
            <a:ext cx="33826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D8C543-287D-4E31-BB05-4D4D88DA37EF}"/>
              </a:ext>
            </a:extLst>
          </p:cNvPr>
          <p:cNvSpPr txBox="1"/>
          <p:nvPr/>
        </p:nvSpPr>
        <p:spPr>
          <a:xfrm>
            <a:off x="594574" y="3727712"/>
            <a:ext cx="1059136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Pearl divers faced many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hardships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such dangerous sea animals.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22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CBC505-5836-47A9-9F35-E5494758FF9C}"/>
              </a:ext>
            </a:extLst>
          </p:cNvPr>
          <p:cNvSpPr txBox="1"/>
          <p:nvPr/>
        </p:nvSpPr>
        <p:spPr>
          <a:xfrm>
            <a:off x="442053" y="1728091"/>
            <a:ext cx="5791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protected.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57B654-26EF-474B-B412-48C858CF6129}"/>
              </a:ext>
            </a:extLst>
          </p:cNvPr>
          <p:cNvSpPr/>
          <p:nvPr/>
        </p:nvSpPr>
        <p:spPr>
          <a:xfrm>
            <a:off x="2789278" y="363118"/>
            <a:ext cx="57059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securely     (Adv)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902147-83C1-45D2-9E22-BF8150F29F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42197"/>
            <a:ext cx="5653947" cy="49526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ECURELY - meaning in the Cambridge English Dictionary">
            <a:hlinkClick r:id="" action="ppaction://media"/>
            <a:extLst>
              <a:ext uri="{FF2B5EF4-FFF2-40B4-BE49-F238E27FC236}">
                <a16:creationId xmlns:a16="http://schemas.microsoft.com/office/drawing/2014/main" id="{CC6873B0-03DD-480E-9337-6E9745E914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25345" y="367842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86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7DD247DD39A441B9A3C26F7BBAABB2" ma:contentTypeVersion="16" ma:contentTypeDescription="Create a new document." ma:contentTypeScope="" ma:versionID="c2478e495dd32a29d57673e8b66c0a80">
  <xsd:schema xmlns:xsd="http://www.w3.org/2001/XMLSchema" xmlns:xs="http://www.w3.org/2001/XMLSchema" xmlns:p="http://schemas.microsoft.com/office/2006/metadata/properties" xmlns:ns2="b97b0aa8-1781-4c54-a774-0e389bbc798c" xmlns:ns3="c254ae3f-3131-48d8-b26b-ed44294e533b" targetNamespace="http://schemas.microsoft.com/office/2006/metadata/properties" ma:root="true" ma:fieldsID="139fe3e767cbbca2ea5ff339e74201c9" ns2:_="" ns3:_="">
    <xsd:import namespace="b97b0aa8-1781-4c54-a774-0e389bbc798c"/>
    <xsd:import namespace="c254ae3f-3131-48d8-b26b-ed44294e533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7b0aa8-1781-4c54-a774-0e389bbc798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daa6012f-6f76-4bd2-ba88-948f847b5d82}" ma:internalName="TaxCatchAll" ma:showField="CatchAllData" ma:web="b97b0aa8-1781-4c54-a774-0e389bbc79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54ae3f-3131-48d8-b26b-ed44294e53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71fa80e8-f9fa-49b3-9546-d5146fade0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97b0aa8-1781-4c54-a774-0e389bbc798c" xsi:nil="true"/>
    <lcf76f155ced4ddcb4097134ff3c332f xmlns="c254ae3f-3131-48d8-b26b-ed44294e533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5F41284-71B2-4D2B-B0BC-393E9D179B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6F2C0EC-C04D-441D-88B4-1DB322057E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7b0aa8-1781-4c54-a774-0e389bbc798c"/>
    <ds:schemaRef ds:uri="c254ae3f-3131-48d8-b26b-ed44294e53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E31E78E-F7A6-4BDC-8744-FDC1C16F4DF2}">
  <ds:schemaRefs>
    <ds:schemaRef ds:uri="http://schemas.microsoft.com/office/2006/metadata/properties"/>
    <ds:schemaRef ds:uri="http://schemas.microsoft.com/office/infopath/2007/PartnerControls"/>
    <ds:schemaRef ds:uri="b97b0aa8-1781-4c54-a774-0e389bbc798c"/>
    <ds:schemaRef ds:uri="c254ae3f-3131-48d8-b26b-ed44294e533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493</Words>
  <Application>Microsoft Office PowerPoint</Application>
  <PresentationFormat>شاشة عريضة</PresentationFormat>
  <Paragraphs>100</Paragraphs>
  <Slides>31</Slides>
  <Notes>0</Notes>
  <HiddenSlides>0</HiddenSlides>
  <MMClips>6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7</vt:i4>
      </vt:variant>
      <vt:variant>
        <vt:lpstr>عناوين الشرائح</vt:lpstr>
      </vt:variant>
      <vt:variant>
        <vt:i4>31</vt:i4>
      </vt:variant>
    </vt:vector>
  </HeadingPairs>
  <TitlesOfParts>
    <vt:vector size="45" baseType="lpstr">
      <vt:lpstr>Aharoni</vt:lpstr>
      <vt:lpstr>Arial</vt:lpstr>
      <vt:lpstr>Calibri</vt:lpstr>
      <vt:lpstr>Calibri Light</vt:lpstr>
      <vt:lpstr>Franklin Gothic Medium</vt:lpstr>
      <vt:lpstr>Garamond</vt:lpstr>
      <vt:lpstr>Times New Roman</vt:lpstr>
      <vt:lpstr>Office Theme</vt:lpstr>
      <vt:lpstr>2_Office Theme</vt:lpstr>
      <vt:lpstr>3_Office Theme</vt:lpstr>
      <vt:lpstr>4_Office Theme</vt:lpstr>
      <vt:lpstr>6_Office Theme</vt:lpstr>
      <vt:lpstr>7_Office Theme</vt:lpstr>
      <vt:lpstr>5_Office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وسام طاهر يوسف المرسى</dc:creator>
  <cp:lastModifiedBy>غزيل عامر سعود المرى</cp:lastModifiedBy>
  <cp:revision>102</cp:revision>
  <dcterms:created xsi:type="dcterms:W3CDTF">2020-07-07T20:11:54Z</dcterms:created>
  <dcterms:modified xsi:type="dcterms:W3CDTF">2023-10-26T06:45:21Z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0x010100BD7DD247DD39A441B9A3C26F7BBAABB2</vt:lpwstr>
  </property>
  <property fmtid="{D5CDD505-2E9C-101B-9397-08002B2CF9AE}" pid="3" name="MediaServiceImageTags">
    <vt:lpwstr/>
  </property>
</Properties>
</file>