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sldIdLst>
    <p:sldId id="256" r:id="rId2"/>
    <p:sldId id="475" r:id="rId3"/>
    <p:sldId id="489" r:id="rId4"/>
    <p:sldId id="257" r:id="rId5"/>
    <p:sldId id="493" r:id="rId6"/>
    <p:sldId id="258" r:id="rId7"/>
    <p:sldId id="259" r:id="rId8"/>
    <p:sldId id="260" r:id="rId9"/>
    <p:sldId id="448" r:id="rId10"/>
    <p:sldId id="261" r:id="rId11"/>
    <p:sldId id="470" r:id="rId12"/>
    <p:sldId id="450" r:id="rId13"/>
    <p:sldId id="456" r:id="rId14"/>
    <p:sldId id="262" r:id="rId15"/>
    <p:sldId id="263" r:id="rId16"/>
    <p:sldId id="459" r:id="rId17"/>
    <p:sldId id="265" r:id="rId18"/>
    <p:sldId id="264" r:id="rId19"/>
    <p:sldId id="434" r:id="rId20"/>
    <p:sldId id="469" r:id="rId21"/>
    <p:sldId id="269" r:id="rId22"/>
    <p:sldId id="268" r:id="rId23"/>
    <p:sldId id="267" r:id="rId24"/>
    <p:sldId id="266" r:id="rId25"/>
    <p:sldId id="270" r:id="rId26"/>
    <p:sldId id="271" r:id="rId27"/>
    <p:sldId id="272" r:id="rId28"/>
    <p:sldId id="488" r:id="rId29"/>
    <p:sldId id="490" r:id="rId30"/>
    <p:sldId id="471" r:id="rId31"/>
    <p:sldId id="372" r:id="rId32"/>
    <p:sldId id="472" r:id="rId33"/>
    <p:sldId id="374" r:id="rId34"/>
    <p:sldId id="474" r:id="rId35"/>
    <p:sldId id="473" r:id="rId36"/>
    <p:sldId id="492" r:id="rId37"/>
    <p:sldId id="499" r:id="rId38"/>
    <p:sldId id="464" r:id="rId39"/>
    <p:sldId id="460" r:id="rId40"/>
    <p:sldId id="465" r:id="rId41"/>
    <p:sldId id="501" r:id="rId42"/>
    <p:sldId id="500" r:id="rId43"/>
    <p:sldId id="427" r:id="rId44"/>
    <p:sldId id="454" r:id="rId45"/>
    <p:sldId id="505" r:id="rId46"/>
    <p:sldId id="506" r:id="rId47"/>
    <p:sldId id="457" r:id="rId48"/>
    <p:sldId id="453" r:id="rId49"/>
    <p:sldId id="497" r:id="rId50"/>
    <p:sldId id="498" r:id="rId51"/>
    <p:sldId id="496" r:id="rId52"/>
    <p:sldId id="428" r:id="rId53"/>
    <p:sldId id="494" r:id="rId54"/>
    <p:sldId id="495" r:id="rId55"/>
    <p:sldId id="476" r:id="rId56"/>
    <p:sldId id="502" r:id="rId57"/>
    <p:sldId id="455" r:id="rId58"/>
    <p:sldId id="491" r:id="rId59"/>
    <p:sldId id="445" r:id="rId60"/>
    <p:sldId id="503" r:id="rId61"/>
    <p:sldId id="477" r:id="rId62"/>
    <p:sldId id="507" r:id="rId63"/>
    <p:sldId id="508" r:id="rId64"/>
    <p:sldId id="509" r:id="rId65"/>
    <p:sldId id="510" r:id="rId66"/>
    <p:sldId id="511" r:id="rId67"/>
    <p:sldId id="512" r:id="rId68"/>
    <p:sldId id="513" r:id="rId69"/>
    <p:sldId id="514" r:id="rId70"/>
    <p:sldId id="478" r:id="rId71"/>
    <p:sldId id="504" r:id="rId72"/>
    <p:sldId id="479" r:id="rId73"/>
    <p:sldId id="480" r:id="rId74"/>
    <p:sldId id="481" r:id="rId75"/>
    <p:sldId id="515" r:id="rId76"/>
    <p:sldId id="482" r:id="rId77"/>
    <p:sldId id="483" r:id="rId78"/>
    <p:sldId id="516" r:id="rId79"/>
    <p:sldId id="485" r:id="rId80"/>
    <p:sldId id="484" r:id="rId81"/>
    <p:sldId id="486" r:id="rId82"/>
    <p:sldId id="487" r:id="rId83"/>
  </p:sldIdLst>
  <p:sldSz cx="12192000" cy="6858000"/>
  <p:notesSz cx="6858000" cy="9144000"/>
  <p:defaultTextStyle>
    <a:defPPr>
      <a:defRPr lang="en-K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028"/>
    <p:restoredTop sz="94679"/>
  </p:normalViewPr>
  <p:slideViewPr>
    <p:cSldViewPr snapToGrid="0" snapToObjects="1">
      <p:cViewPr varScale="1">
        <p:scale>
          <a:sx n="87" d="100"/>
          <a:sy n="87" d="100"/>
        </p:scale>
        <p:origin x="20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t>Thursday, May 12,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9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t>Thursday, May 12,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80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t>Thursday, May 12,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8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/>
              <a:t>Thursday, May 12,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409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t>Thursday, May 12,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12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t>Thursday, May 12,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5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/>
              <a:t>Thursday, May 12,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29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t>Thursday, May 12,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0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t>Thursday, May 12,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3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/>
              <a:t>Thursday, May 12,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84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/>
              <a:t>Thursday, May 12,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0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Thursday, May 12,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69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1z/ksl_v1l90mvb4tphfzy750280000gn/T/com.microsoft.Word/WebArchiveCopyPasteTempFiles/4071033032470001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1z/ksl_v1l90mvb4tphfzy750280000gn/T/com.microsoft.Word/WebArchiveCopyPasteTempFiles/4071033032470001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5.jpe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6.jpe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1.jp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955B3A-C08D-43E6-ABEF-A4F616FB6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19694A-8B4E-4127-9C08-9B8F39B6F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36E6B-D7EF-409B-B48D-1628C06EE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6D2053-BB10-4615-A38D-86EEC0D86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422144" cy="3599020"/>
          </a:xfrm>
          <a:prstGeom prst="rect">
            <a:avLst/>
          </a:prstGeom>
          <a:solidFill>
            <a:srgbClr val="2FB84F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54" r="-1" b="24301"/>
          <a:stretch/>
        </p:blipFill>
        <p:spPr>
          <a:xfrm>
            <a:off x="422145" y="10"/>
            <a:ext cx="11082529" cy="359901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2CC60F-C99A-48C5-856F-3C79856E9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2FB84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A2ED1C-4B10-41E7-9BF6-7447B99B9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2FB84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0606F3-F931-BDF7-45AF-AF0577D6F602}"/>
              </a:ext>
            </a:extLst>
          </p:cNvPr>
          <p:cNvSpPr txBox="1">
            <a:spLocks/>
          </p:cNvSpPr>
          <p:nvPr/>
        </p:nvSpPr>
        <p:spPr>
          <a:xfrm>
            <a:off x="3109357" y="763359"/>
            <a:ext cx="5278995" cy="4169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6000" dirty="0">
                <a:latin typeface="Comic Sans MS" panose="030F0902030302020204" pitchFamily="66" charset="0"/>
              </a:rPr>
              <a:t>U</a:t>
            </a:r>
            <a:r>
              <a:rPr lang="en-KW" sz="6000" dirty="0">
                <a:latin typeface="Comic Sans MS" panose="030F0902030302020204" pitchFamily="66" charset="0"/>
              </a:rPr>
              <a:t>nit 11</a:t>
            </a:r>
            <a:br>
              <a:rPr lang="en-KW" sz="6000" dirty="0">
                <a:latin typeface="Comic Sans MS" panose="030F0902030302020204" pitchFamily="66" charset="0"/>
              </a:rPr>
            </a:br>
            <a:r>
              <a:rPr lang="en-KW" sz="6000" dirty="0">
                <a:latin typeface="Comic Sans MS" panose="030F0902030302020204" pitchFamily="66" charset="0"/>
              </a:rPr>
              <a:t>lesson 1</a:t>
            </a:r>
            <a:br>
              <a:rPr lang="en-KW" sz="6000" dirty="0">
                <a:latin typeface="Comic Sans MS" panose="030F0902030302020204" pitchFamily="66" charset="0"/>
              </a:rPr>
            </a:br>
            <a:r>
              <a:rPr lang="en-KW" sz="6000" dirty="0">
                <a:latin typeface="Comic Sans MS" panose="030F0902030302020204" pitchFamily="66" charset="0"/>
              </a:rPr>
              <a:t>reading </a:t>
            </a:r>
            <a:br>
              <a:rPr lang="en-KW" sz="6000" dirty="0">
                <a:latin typeface="Comic Sans MS" panose="030F0902030302020204" pitchFamily="66" charset="0"/>
              </a:rPr>
            </a:br>
            <a:r>
              <a:rPr lang="en-KW" sz="6000" dirty="0">
                <a:latin typeface="Comic Sans MS" panose="030F0902030302020204" pitchFamily="66" charset="0"/>
              </a:rPr>
              <a:t>S.B p82</a:t>
            </a:r>
            <a:br>
              <a:rPr lang="en-KW" sz="6000" dirty="0">
                <a:latin typeface="Comic Sans MS" panose="030F0902030302020204" pitchFamily="66" charset="0"/>
              </a:rPr>
            </a:br>
            <a:r>
              <a:rPr lang="en-KW" sz="6000" dirty="0">
                <a:latin typeface="Comic Sans MS" panose="030F0902030302020204" pitchFamily="66" charset="0"/>
              </a:rPr>
              <a:t>W.B p31</a:t>
            </a:r>
          </a:p>
        </p:txBody>
      </p:sp>
    </p:spTree>
    <p:extLst>
      <p:ext uri="{BB962C8B-B14F-4D97-AF65-F5344CB8AC3E}">
        <p14:creationId xmlns:p14="http://schemas.microsoft.com/office/powerpoint/2010/main" val="941409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 dirty="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</a:blip>
          <a:srcRect t="25154" r="-1" b="24301"/>
          <a:stretch/>
        </p:blipFill>
        <p:spPr>
          <a:xfrm>
            <a:off x="-2115065" y="0"/>
            <a:ext cx="1642213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0D57271A-459D-E29F-81E1-A877D89A7928}"/>
              </a:ext>
            </a:extLst>
          </p:cNvPr>
          <p:cNvSpPr txBox="1">
            <a:spLocks/>
          </p:cNvSpPr>
          <p:nvPr/>
        </p:nvSpPr>
        <p:spPr>
          <a:xfrm>
            <a:off x="-1122234" y="-130466"/>
            <a:ext cx="9572368" cy="64694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KW" b="1" dirty="0">
                <a:latin typeface="Comic Sans MS" panose="030F0902030302020204" pitchFamily="66" charset="0"/>
              </a:rPr>
            </a:br>
            <a:r>
              <a:rPr lang="en-GB" b="1" dirty="0">
                <a:latin typeface="Comic Sans MS" panose="030F0902030302020204" pitchFamily="66" charset="0"/>
              </a:rPr>
              <a:t>4. combined </a:t>
            </a:r>
            <a:r>
              <a:rPr lang="en-KW" b="1" dirty="0">
                <a:latin typeface="Comic Sans MS" panose="030F0902030302020204" pitchFamily="66" charset="0"/>
              </a:rPr>
              <a:t>(v)</a:t>
            </a: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endParaRPr lang="en-KW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806DE7-5B01-49E0-59B5-3B75C63B4E10}"/>
              </a:ext>
            </a:extLst>
          </p:cNvPr>
          <p:cNvSpPr txBox="1">
            <a:spLocks/>
          </p:cNvSpPr>
          <p:nvPr/>
        </p:nvSpPr>
        <p:spPr>
          <a:xfrm>
            <a:off x="246743" y="4256007"/>
            <a:ext cx="11945257" cy="22768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Garamond" panose="02020404030301010803" pitchFamily="18" charset="0"/>
              </a:rPr>
              <a:t>Combining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yellow and</a:t>
            </a:r>
          </a:p>
          <a:p>
            <a:pPr algn="l"/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blue together.</a:t>
            </a:r>
            <a:endParaRPr lang="ar-KW" sz="6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D2B1C4-CF99-02FE-E6D7-B08E6F02E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10" y="1035629"/>
            <a:ext cx="5894592" cy="3935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60A950-703B-5E63-6273-301EF8517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3215086"/>
            <a:ext cx="2063552" cy="366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4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 dirty="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</a:blip>
          <a:srcRect t="25154" r="-1" b="24301"/>
          <a:stretch/>
        </p:blipFill>
        <p:spPr>
          <a:xfrm>
            <a:off x="-2115065" y="0"/>
            <a:ext cx="1642213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0D57271A-459D-E29F-81E1-A877D89A7928}"/>
              </a:ext>
            </a:extLst>
          </p:cNvPr>
          <p:cNvSpPr txBox="1">
            <a:spLocks/>
          </p:cNvSpPr>
          <p:nvPr/>
        </p:nvSpPr>
        <p:spPr>
          <a:xfrm>
            <a:off x="-1122234" y="-130466"/>
            <a:ext cx="9572368" cy="64694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KW" b="1" dirty="0">
                <a:latin typeface="Comic Sans MS" panose="030F0902030302020204" pitchFamily="66" charset="0"/>
              </a:rPr>
            </a:br>
            <a:r>
              <a:rPr lang="en-GB" b="1" dirty="0">
                <a:latin typeface="Comic Sans MS" panose="030F0902030302020204" pitchFamily="66" charset="0"/>
              </a:rPr>
              <a:t>4. combined </a:t>
            </a:r>
            <a:r>
              <a:rPr lang="en-KW" b="1" dirty="0">
                <a:latin typeface="Comic Sans MS" panose="030F0902030302020204" pitchFamily="66" charset="0"/>
              </a:rPr>
              <a:t>(v)</a:t>
            </a: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endParaRPr lang="en-KW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806DE7-5B01-49E0-59B5-3B75C63B4E10}"/>
              </a:ext>
            </a:extLst>
          </p:cNvPr>
          <p:cNvSpPr txBox="1">
            <a:spLocks/>
          </p:cNvSpPr>
          <p:nvPr/>
        </p:nvSpPr>
        <p:spPr>
          <a:xfrm>
            <a:off x="73745" y="4256007"/>
            <a:ext cx="11945257" cy="22768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Combine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Comic Sans MS" panose="030F0902030302020204" pitchFamily="66" charset="0"/>
              </a:rPr>
              <a:t> water and oil. </a:t>
            </a:r>
            <a:endParaRPr lang="ar-KW" sz="6600" b="1" dirty="0">
              <a:ln>
                <a:solidFill>
                  <a:sysClr val="windowText" lastClr="000000"/>
                </a:solidFill>
              </a:ln>
              <a:latin typeface="Comic Sans MS" panose="030F09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60A950-703B-5E63-6273-301EF8517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544" y="313189"/>
            <a:ext cx="3681456" cy="654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3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357430"/>
          </a:xfr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lang="en-US" sz="67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combine</a:t>
            </a:r>
            <a:br>
              <a:rPr lang="en-US" sz="4800" b="1" dirty="0">
                <a:latin typeface="Aharoni" pitchFamily="2" charset="-79"/>
                <a:cs typeface="Aharoni" pitchFamily="2" charset="-79"/>
              </a:rPr>
            </a:br>
            <a:r>
              <a:rPr lang="en-US" sz="4800" b="1" dirty="0">
                <a:latin typeface="Aharoni" pitchFamily="2" charset="-79"/>
                <a:cs typeface="Aharoni" pitchFamily="2" charset="-79"/>
              </a:rPr>
              <a:t>computer + network = Internet</a:t>
            </a:r>
            <a:endParaRPr lang="ar-KW" sz="4800" b="1" dirty="0">
              <a:latin typeface="Aharoni" pitchFamily="2" charset="-79"/>
            </a:endParaRPr>
          </a:p>
        </p:txBody>
      </p:sp>
      <p:pic>
        <p:nvPicPr>
          <p:cNvPr id="4" name="Content Placeholder 3" descr="Computer%20network%20L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5400" y="2357430"/>
            <a:ext cx="10729192" cy="4500570"/>
          </a:xfrm>
        </p:spPr>
      </p:pic>
    </p:spTree>
    <p:extLst>
      <p:ext uri="{BB962C8B-B14F-4D97-AF65-F5344CB8AC3E}">
        <p14:creationId xmlns:p14="http://schemas.microsoft.com/office/powerpoint/2010/main" val="358417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B3B2C43-5E36-4768-8319-6752D24B4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44326E-7BB3-4929-BE33-05CA64DBB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1CF4E0-AA2D-43CA-A528-C52FB1582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9319" y="576263"/>
            <a:ext cx="5054196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surgical operations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involve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many machines.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EDC5F5-5DD2-7FA5-E97F-7AF54E4D8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01" r="16299"/>
          <a:stretch/>
        </p:blipFill>
        <p:spPr>
          <a:xfrm>
            <a:off x="-6473" y="10"/>
            <a:ext cx="5773909" cy="685798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083774-A903-4B1B-BC6A-94C1F048E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79921" y="0"/>
            <a:ext cx="287517" cy="6857992"/>
          </a:xfrm>
          <a:prstGeom prst="rect">
            <a:avLst/>
          </a:prstGeom>
          <a:solidFill>
            <a:srgbClr val="2FB84F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5FB189-1F48-4A47-B036-6AF7E11A8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504676" y="-14198"/>
            <a:ext cx="0" cy="6858000"/>
          </a:xfrm>
          <a:prstGeom prst="line">
            <a:avLst/>
          </a:prstGeom>
          <a:ln w="9525" cap="rnd">
            <a:solidFill>
              <a:srgbClr val="2FB84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B335DD-3163-4EC5-8B6B-2AB53E64D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2FB84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53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 dirty="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1000"/>
          </a:blip>
          <a:srcRect t="25154" r="-1" b="24301"/>
          <a:stretch/>
        </p:blipFill>
        <p:spPr>
          <a:xfrm>
            <a:off x="-2115065" y="0"/>
            <a:ext cx="1642213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D94588F4-648A-E571-0DD5-7BF3BF164029}"/>
              </a:ext>
            </a:extLst>
          </p:cNvPr>
          <p:cNvSpPr txBox="1">
            <a:spLocks/>
          </p:cNvSpPr>
          <p:nvPr/>
        </p:nvSpPr>
        <p:spPr>
          <a:xfrm>
            <a:off x="275967" y="141383"/>
            <a:ext cx="9572368" cy="64694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KW" b="1" dirty="0">
                <a:latin typeface="Comic Sans MS" panose="030F0902030302020204" pitchFamily="66" charset="0"/>
              </a:rPr>
            </a:br>
            <a:r>
              <a:rPr lang="en-GB" b="1" dirty="0">
                <a:latin typeface="Comic Sans MS" panose="030F0902030302020204" pitchFamily="66" charset="0"/>
              </a:rPr>
              <a:t>5. involve </a:t>
            </a:r>
            <a:r>
              <a:rPr lang="en-KW" b="1" dirty="0">
                <a:latin typeface="Comic Sans MS" panose="030F0902030302020204" pitchFamily="66" charset="0"/>
              </a:rPr>
              <a:t>(v)</a:t>
            </a: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endParaRPr lang="en-KW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96C8CF-18B6-28F3-382C-659A0195277D}"/>
              </a:ext>
            </a:extLst>
          </p:cNvPr>
          <p:cNvSpPr txBox="1">
            <a:spLocks/>
          </p:cNvSpPr>
          <p:nvPr/>
        </p:nvSpPr>
        <p:spPr>
          <a:xfrm>
            <a:off x="1406451" y="5106088"/>
            <a:ext cx="6778173" cy="11294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to make necessary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haroni" pitchFamily="2" charset="-79"/>
            </a:endParaRPr>
          </a:p>
        </p:txBody>
      </p:sp>
      <p:pic>
        <p:nvPicPr>
          <p:cNvPr id="8" name="INVOLVE -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22E4A540-BE2D-2111-22EC-4E61EFEED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 dirty="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</a:blip>
          <a:srcRect t="25154" r="-1" b="24301"/>
          <a:stretch/>
        </p:blipFill>
        <p:spPr>
          <a:xfrm>
            <a:off x="-2115065" y="0"/>
            <a:ext cx="1642213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2BF38CF7-E3D1-8589-40D1-0F91D57A556D}"/>
              </a:ext>
            </a:extLst>
          </p:cNvPr>
          <p:cNvSpPr txBox="1">
            <a:spLocks/>
          </p:cNvSpPr>
          <p:nvPr/>
        </p:nvSpPr>
        <p:spPr>
          <a:xfrm>
            <a:off x="275967" y="141383"/>
            <a:ext cx="9572368" cy="64694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KW" b="1" dirty="0">
                <a:latin typeface="Comic Sans MS" panose="030F0902030302020204" pitchFamily="66" charset="0"/>
              </a:rPr>
            </a:br>
            <a:r>
              <a:rPr lang="en-GB" b="1" dirty="0">
                <a:latin typeface="Comic Sans MS" panose="030F0902030302020204" pitchFamily="66" charset="0"/>
              </a:rPr>
              <a:t>6. approach </a:t>
            </a:r>
            <a:r>
              <a:rPr lang="en-KW" b="1" dirty="0">
                <a:latin typeface="Comic Sans MS" panose="030F0902030302020204" pitchFamily="66" charset="0"/>
              </a:rPr>
              <a:t>(n)</a:t>
            </a: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endParaRPr lang="en-KW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750B93-A285-934B-F5F5-6213DECE120E}"/>
              </a:ext>
            </a:extLst>
          </p:cNvPr>
          <p:cNvSpPr txBox="1">
            <a:spLocks/>
          </p:cNvSpPr>
          <p:nvPr/>
        </p:nvSpPr>
        <p:spPr>
          <a:xfrm>
            <a:off x="1124396" y="4741605"/>
            <a:ext cx="7381852" cy="14176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latin typeface="Comic Sans MS" panose="030F0902030302020204" pitchFamily="66" charset="0"/>
                <a:cs typeface="Aharoni" pitchFamily="2" charset="-79"/>
              </a:rPr>
              <a:t>a way of doing something</a:t>
            </a:r>
            <a:endParaRPr lang="ar-KW" b="1" dirty="0">
              <a:ln>
                <a:solidFill>
                  <a:schemeClr val="tx1"/>
                </a:solidFill>
              </a:ln>
              <a:latin typeface="Comic Sans MS" panose="030F0902030302020204" pitchFamily="66" charset="0"/>
            </a:endParaRPr>
          </a:p>
        </p:txBody>
      </p:sp>
      <p:pic>
        <p:nvPicPr>
          <p:cNvPr id="8" name="Picture 7" descr="our_approach_1.jpg">
            <a:extLst>
              <a:ext uri="{FF2B5EF4-FFF2-40B4-BE49-F238E27FC236}">
                <a16:creationId xmlns:a16="http://schemas.microsoft.com/office/drawing/2014/main" id="{7860B2C3-EBF5-09AC-7168-C12B4488CD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5809" y="698757"/>
            <a:ext cx="3850224" cy="435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7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12192000" cy="18002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It’s a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creative approach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to take the old cars away for recycling.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Content Placeholder 3" descr="Junk-C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12192000" cy="5085185"/>
          </a:xfrm>
        </p:spPr>
      </p:pic>
    </p:spTree>
    <p:extLst>
      <p:ext uri="{BB962C8B-B14F-4D97-AF65-F5344CB8AC3E}">
        <p14:creationId xmlns:p14="http://schemas.microsoft.com/office/powerpoint/2010/main" val="31098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 dirty="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</a:blip>
          <a:srcRect t="25154" r="-1" b="24301"/>
          <a:stretch/>
        </p:blipFill>
        <p:spPr>
          <a:xfrm>
            <a:off x="-2115065" y="0"/>
            <a:ext cx="1642213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A9AFA1-4207-ADE9-BA21-A1D4FF73BEF0}"/>
              </a:ext>
            </a:extLst>
          </p:cNvPr>
          <p:cNvSpPr txBox="1">
            <a:spLocks/>
          </p:cNvSpPr>
          <p:nvPr/>
        </p:nvSpPr>
        <p:spPr>
          <a:xfrm>
            <a:off x="291199" y="1005003"/>
            <a:ext cx="11271663" cy="1844824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Focusing on solutions rather than problems is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a great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Garamond" panose="02020404030301010803" pitchFamily="18" charset="0"/>
                <a:cs typeface="Aharoni" pitchFamily="2" charset="-79"/>
              </a:rPr>
              <a:t>approach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35752-3065-CC4E-CC13-81BB184DF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32" y="3308381"/>
            <a:ext cx="4280586" cy="33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8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 dirty="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</a:blip>
          <a:srcRect t="25154" r="-1" b="24301"/>
          <a:stretch/>
        </p:blipFill>
        <p:spPr>
          <a:xfrm>
            <a:off x="-2115065" y="0"/>
            <a:ext cx="1642213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1AEC9B57-A4BF-6B57-4969-75F08722C91D}"/>
              </a:ext>
            </a:extLst>
          </p:cNvPr>
          <p:cNvSpPr txBox="1">
            <a:spLocks/>
          </p:cNvSpPr>
          <p:nvPr/>
        </p:nvSpPr>
        <p:spPr>
          <a:xfrm>
            <a:off x="275967" y="141383"/>
            <a:ext cx="9572368" cy="64694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KW" b="1" dirty="0">
                <a:latin typeface="Comic Sans MS" panose="030F0902030302020204" pitchFamily="66" charset="0"/>
              </a:rPr>
            </a:br>
            <a:r>
              <a:rPr lang="en-GB" b="1" dirty="0">
                <a:latin typeface="Comic Sans MS" panose="030F0902030302020204" pitchFamily="66" charset="0"/>
              </a:rPr>
              <a:t>7. restriction </a:t>
            </a:r>
            <a:r>
              <a:rPr lang="en-KW" b="1" dirty="0">
                <a:latin typeface="Comic Sans MS" panose="030F0902030302020204" pitchFamily="66" charset="0"/>
              </a:rPr>
              <a:t>(n)</a:t>
            </a: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3163963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نتيجة بحث الصور عن ‪speed restrictions‬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19" y="1458035"/>
            <a:ext cx="8326582" cy="539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941" y="0"/>
            <a:ext cx="6960568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restriction</a:t>
            </a:r>
            <a:endParaRPr lang="ar-KW" sz="8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69636"/>
            <a:ext cx="3865418" cy="1323439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an official limit on something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RESTRICTION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208" y="2924886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52" y="1454862"/>
            <a:ext cx="3636384" cy="39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F17CEDA3-AC9A-D9D9-9146-739E19D50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94" y="349134"/>
            <a:ext cx="245390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22" name="Picture 34" descr="Indefinite pronouns &amp;quantifieres worksheet">
            <a:extLst>
              <a:ext uri="{FF2B5EF4-FFF2-40B4-BE49-F238E27FC236}">
                <a16:creationId xmlns:a16="http://schemas.microsoft.com/office/drawing/2014/main" id="{F3B4F6FE-659E-5A8E-5C51-D33B4B905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29353" r="12096" b="33936"/>
          <a:stretch>
            <a:fillRect/>
          </a:stretch>
        </p:blipFill>
        <p:spPr bwMode="auto">
          <a:xfrm>
            <a:off x="343593" y="349134"/>
            <a:ext cx="13522037" cy="90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E6B427-7829-7C2B-647D-0CE49D8A47AD}"/>
              </a:ext>
            </a:extLst>
          </p:cNvPr>
          <p:cNvSpPr txBox="1"/>
          <p:nvPr/>
        </p:nvSpPr>
        <p:spPr>
          <a:xfrm>
            <a:off x="0" y="5340927"/>
            <a:ext cx="15494924" cy="51746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279032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s_Speed_limit_40_1024x7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93027" y="1418426"/>
            <a:ext cx="6198973" cy="5439574"/>
          </a:xfrm>
        </p:spPr>
      </p:pic>
      <p:pic>
        <p:nvPicPr>
          <p:cNvPr id="5" name="Picture 4" descr="downsl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47800"/>
            <a:ext cx="5721178" cy="5410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17814"/>
            <a:ext cx="116549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These are speed </a:t>
            </a:r>
            <a:r>
              <a:rPr lang="en-US" sz="44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Garamond" panose="02020404030301010803" pitchFamily="18" charset="0"/>
              </a:rPr>
              <a:t>restrictions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and signs. </a:t>
            </a:r>
            <a:endParaRPr lang="ar-KW" sz="4400" dirty="0"/>
          </a:p>
        </p:txBody>
      </p:sp>
    </p:spTree>
    <p:extLst>
      <p:ext uri="{BB962C8B-B14F-4D97-AF65-F5344CB8AC3E}">
        <p14:creationId xmlns:p14="http://schemas.microsoft.com/office/powerpoint/2010/main" val="25923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 dirty="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</a:blip>
          <a:srcRect t="25154" r="-1" b="24301"/>
          <a:stretch/>
        </p:blipFill>
        <p:spPr>
          <a:xfrm>
            <a:off x="-2054883" y="0"/>
            <a:ext cx="1642213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4665E4-6F20-8A84-67AE-B04EF1C8E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23" t="17117" r="39227" b="3784"/>
          <a:stretch/>
        </p:blipFill>
        <p:spPr>
          <a:xfrm>
            <a:off x="968628" y="0"/>
            <a:ext cx="6531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7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 dirty="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</a:blip>
          <a:srcRect t="25154" r="-1" b="24301"/>
          <a:stretch/>
        </p:blipFill>
        <p:spPr>
          <a:xfrm>
            <a:off x="-2054883" y="0"/>
            <a:ext cx="1642213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877AAFA-6F00-5D72-FA3E-9C3780EB38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8" t="27026" r="39452" b="10272"/>
          <a:stretch/>
        </p:blipFill>
        <p:spPr>
          <a:xfrm>
            <a:off x="251941" y="111211"/>
            <a:ext cx="10313086" cy="66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47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 dirty="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</a:blip>
          <a:srcRect t="25154" r="-1" b="24301"/>
          <a:stretch/>
        </p:blipFill>
        <p:spPr>
          <a:xfrm>
            <a:off x="-2115065" y="0"/>
            <a:ext cx="1642213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DB1A5951-D6BC-7EF4-0F75-1104377D5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49" y="223451"/>
            <a:ext cx="11775131" cy="654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54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 dirty="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</a:blip>
          <a:srcRect t="25154" r="-1" b="24301"/>
          <a:stretch/>
        </p:blipFill>
        <p:spPr>
          <a:xfrm>
            <a:off x="-2017811" y="0"/>
            <a:ext cx="1642213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1D86D2F-D2DA-2FB7-9B46-81E61C1C0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6955" cy="67715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DC7003-5804-C56E-0098-2688E68FEEDF}"/>
              </a:ext>
            </a:extLst>
          </p:cNvPr>
          <p:cNvSpPr txBox="1"/>
          <p:nvPr/>
        </p:nvSpPr>
        <p:spPr>
          <a:xfrm>
            <a:off x="1124465" y="2075935"/>
            <a:ext cx="48314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T</a:t>
            </a:r>
            <a:r>
              <a:rPr lang="en-KW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he evoluation of ideas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E0E58-4167-6882-065E-0C20C046F275}"/>
              </a:ext>
            </a:extLst>
          </p:cNvPr>
          <p:cNvSpPr txBox="1"/>
          <p:nvPr/>
        </p:nvSpPr>
        <p:spPr>
          <a:xfrm>
            <a:off x="1124465" y="3612516"/>
            <a:ext cx="483149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Changing how we do things</a:t>
            </a:r>
            <a:endParaRPr lang="en-KW" sz="32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641DE6-5F36-C490-D936-93EEFB9B5F8A}"/>
              </a:ext>
            </a:extLst>
          </p:cNvPr>
          <p:cNvSpPr txBox="1"/>
          <p:nvPr/>
        </p:nvSpPr>
        <p:spPr>
          <a:xfrm>
            <a:off x="6236043" y="2802348"/>
            <a:ext cx="48314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The internet</a:t>
            </a:r>
            <a:endParaRPr lang="en-KW" sz="32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CFDAC-FEA2-88CC-9FAC-CEF5A236A533}"/>
              </a:ext>
            </a:extLst>
          </p:cNvPr>
          <p:cNvSpPr txBox="1"/>
          <p:nvPr/>
        </p:nvSpPr>
        <p:spPr>
          <a:xfrm>
            <a:off x="980302" y="4802963"/>
            <a:ext cx="5568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Finding a new use of things</a:t>
            </a:r>
            <a:endParaRPr lang="en-KW" sz="32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B78DD6-72F2-6272-241E-1B3F02750A5C}"/>
              </a:ext>
            </a:extLst>
          </p:cNvPr>
          <p:cNvSpPr txBox="1"/>
          <p:nvPr/>
        </p:nvSpPr>
        <p:spPr>
          <a:xfrm>
            <a:off x="6193254" y="5464865"/>
            <a:ext cx="5446812" cy="1077218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No signs and traffic </a:t>
            </a:r>
          </a:p>
          <a:p>
            <a:r>
              <a:rPr lang="en-GB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restrictions</a:t>
            </a:r>
            <a:endParaRPr lang="en-KW" sz="32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991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 dirty="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</a:blip>
          <a:srcRect t="25154" r="-1" b="24301"/>
          <a:stretch/>
        </p:blipFill>
        <p:spPr>
          <a:xfrm>
            <a:off x="-2115065" y="0"/>
            <a:ext cx="1642213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685D6-B962-6787-84ED-CD0AF90E8C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16" t="19640" r="24024" b="13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21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 dirty="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</a:blip>
          <a:srcRect t="25154" r="-1" b="24301"/>
          <a:stretch/>
        </p:blipFill>
        <p:spPr>
          <a:xfrm>
            <a:off x="-2115065" y="0"/>
            <a:ext cx="1642213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FB663-9CAC-D746-A01C-420D2241D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16" t="19640" r="24024" b="46417"/>
          <a:stretch/>
        </p:blipFill>
        <p:spPr>
          <a:xfrm>
            <a:off x="-370704" y="365243"/>
            <a:ext cx="13370011" cy="564616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0D41E5A-2108-BE11-FCCC-AECB27D572E2}"/>
              </a:ext>
            </a:extLst>
          </p:cNvPr>
          <p:cNvSpPr/>
          <p:nvPr/>
        </p:nvSpPr>
        <p:spPr>
          <a:xfrm>
            <a:off x="3682313" y="1668162"/>
            <a:ext cx="1544595" cy="531341"/>
          </a:xfrm>
          <a:prstGeom prst="roundRect">
            <a:avLst/>
          </a:prstGeom>
          <a:solidFill>
            <a:srgbClr val="00B0F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A6F44D3-7B69-265B-801A-338F76AFFACD}"/>
              </a:ext>
            </a:extLst>
          </p:cNvPr>
          <p:cNvSpPr/>
          <p:nvPr/>
        </p:nvSpPr>
        <p:spPr>
          <a:xfrm>
            <a:off x="2759677" y="2766476"/>
            <a:ext cx="1132702" cy="531341"/>
          </a:xfrm>
          <a:prstGeom prst="roundRect">
            <a:avLst/>
          </a:prstGeom>
          <a:solidFill>
            <a:srgbClr val="00B0F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519BBF3-B3C2-ADC8-F755-4E3DABB014CE}"/>
              </a:ext>
            </a:extLst>
          </p:cNvPr>
          <p:cNvSpPr/>
          <p:nvPr/>
        </p:nvSpPr>
        <p:spPr>
          <a:xfrm>
            <a:off x="2347784" y="4455201"/>
            <a:ext cx="1544595" cy="531341"/>
          </a:xfrm>
          <a:prstGeom prst="roundRect">
            <a:avLst/>
          </a:prstGeom>
          <a:solidFill>
            <a:srgbClr val="00B0F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8134FBE-45FE-4805-D783-BC1691571B63}"/>
              </a:ext>
            </a:extLst>
          </p:cNvPr>
          <p:cNvSpPr/>
          <p:nvPr/>
        </p:nvSpPr>
        <p:spPr>
          <a:xfrm>
            <a:off x="7752263" y="5073041"/>
            <a:ext cx="1799510" cy="531341"/>
          </a:xfrm>
          <a:prstGeom prst="roundRect">
            <a:avLst/>
          </a:prstGeom>
          <a:solidFill>
            <a:srgbClr val="00B0F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039646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 dirty="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</a:blip>
          <a:srcRect t="25154" r="-1" b="24301"/>
          <a:stretch/>
        </p:blipFill>
        <p:spPr>
          <a:xfrm>
            <a:off x="-2115065" y="0"/>
            <a:ext cx="1642213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685D6-B962-6787-84ED-CD0AF90E8C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16" t="53994" r="24024" b="13694"/>
          <a:stretch/>
        </p:blipFill>
        <p:spPr>
          <a:xfrm>
            <a:off x="-395417" y="519419"/>
            <a:ext cx="13246444" cy="58191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7FA7F7-7DEF-7ACF-AE95-D3193D06952F}"/>
              </a:ext>
            </a:extLst>
          </p:cNvPr>
          <p:cNvSpPr txBox="1"/>
          <p:nvPr/>
        </p:nvSpPr>
        <p:spPr>
          <a:xfrm>
            <a:off x="4565014" y="1816444"/>
            <a:ext cx="23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W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improvement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E5CCCD-5C6F-6E66-4D24-432EA837F911}"/>
              </a:ext>
            </a:extLst>
          </p:cNvPr>
          <p:cNvSpPr txBox="1"/>
          <p:nvPr/>
        </p:nvSpPr>
        <p:spPr>
          <a:xfrm>
            <a:off x="3741230" y="3060155"/>
            <a:ext cx="1614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W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hopeless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BA9A2F-7471-DD84-3377-9B2660F4E80D}"/>
              </a:ext>
            </a:extLst>
          </p:cNvPr>
          <p:cNvSpPr txBox="1"/>
          <p:nvPr/>
        </p:nvSpPr>
        <p:spPr>
          <a:xfrm>
            <a:off x="9153489" y="1816444"/>
            <a:ext cx="1999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m</a:t>
            </a:r>
            <a:r>
              <a:rPr lang="en-KW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ore ideas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02B0B-FD2C-7D06-98FE-3D64C3377619}"/>
              </a:ext>
            </a:extLst>
          </p:cNvPr>
          <p:cNvSpPr txBox="1"/>
          <p:nvPr/>
        </p:nvSpPr>
        <p:spPr>
          <a:xfrm>
            <a:off x="8298536" y="3060155"/>
            <a:ext cx="2052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b</a:t>
            </a:r>
            <a:r>
              <a:rPr lang="en-KW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e hopefull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68A168-D3C2-7A45-291F-189732A6A8E6}"/>
              </a:ext>
            </a:extLst>
          </p:cNvPr>
          <p:cNvSpPr txBox="1"/>
          <p:nvPr/>
        </p:nvSpPr>
        <p:spPr>
          <a:xfrm>
            <a:off x="8506248" y="4345293"/>
            <a:ext cx="1508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W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suitable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3BAF1B-FC6E-5F3F-3355-00455D29F230}"/>
              </a:ext>
            </a:extLst>
          </p:cNvPr>
          <p:cNvSpPr txBox="1"/>
          <p:nvPr/>
        </p:nvSpPr>
        <p:spPr>
          <a:xfrm>
            <a:off x="3039272" y="4933119"/>
            <a:ext cx="3268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g</a:t>
            </a:r>
            <a:r>
              <a:rPr lang="en-KW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et more listeners</a:t>
            </a:r>
          </a:p>
        </p:txBody>
      </p:sp>
    </p:spTree>
    <p:extLst>
      <p:ext uri="{BB962C8B-B14F-4D97-AF65-F5344CB8AC3E}">
        <p14:creationId xmlns:p14="http://schemas.microsoft.com/office/powerpoint/2010/main" val="4107964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54" r="-1" b="24301"/>
          <a:stretch/>
        </p:blipFill>
        <p:spPr>
          <a:xfrm>
            <a:off x="422145" y="10"/>
            <a:ext cx="11082529" cy="359901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0606F3-F931-BDF7-45AF-AF0577D6F602}"/>
              </a:ext>
            </a:extLst>
          </p:cNvPr>
          <p:cNvSpPr txBox="1">
            <a:spLocks/>
          </p:cNvSpPr>
          <p:nvPr/>
        </p:nvSpPr>
        <p:spPr>
          <a:xfrm>
            <a:off x="1524000" y="832184"/>
            <a:ext cx="7989567" cy="4169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000" dirty="0">
                <a:latin typeface="Comic Sans MS" panose="030F0902030302020204" pitchFamily="66" charset="0"/>
              </a:rPr>
              <a:t>U</a:t>
            </a:r>
            <a:r>
              <a:rPr lang="en-KW" sz="6000" dirty="0">
                <a:latin typeface="Comic Sans MS" panose="030F0902030302020204" pitchFamily="66" charset="0"/>
              </a:rPr>
              <a:t>nit 11</a:t>
            </a:r>
            <a:br>
              <a:rPr lang="en-KW" sz="6000" dirty="0">
                <a:latin typeface="Comic Sans MS" panose="030F0902030302020204" pitchFamily="66" charset="0"/>
              </a:rPr>
            </a:br>
            <a:r>
              <a:rPr lang="en-KW" sz="6000" dirty="0">
                <a:latin typeface="Comic Sans MS" panose="030F0902030302020204" pitchFamily="66" charset="0"/>
              </a:rPr>
              <a:t>lesson 2</a:t>
            </a:r>
            <a:br>
              <a:rPr lang="en-KW" sz="6000" dirty="0">
                <a:latin typeface="Comic Sans MS" panose="030F0902030302020204" pitchFamily="66" charset="0"/>
              </a:rPr>
            </a:br>
            <a:r>
              <a:rPr lang="en-KW" sz="6000" dirty="0">
                <a:latin typeface="Comic Sans MS" panose="030F0902030302020204" pitchFamily="66" charset="0"/>
              </a:rPr>
              <a:t>grammar  </a:t>
            </a:r>
            <a:br>
              <a:rPr lang="en-KW" sz="6000" dirty="0">
                <a:latin typeface="Comic Sans MS" panose="030F0902030302020204" pitchFamily="66" charset="0"/>
              </a:rPr>
            </a:br>
            <a:r>
              <a:rPr lang="en-KW" sz="6000" dirty="0">
                <a:latin typeface="Comic Sans MS" panose="030F0902030302020204" pitchFamily="66" charset="0"/>
              </a:rPr>
              <a:t>Indefinite pronouns 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FB421A08-4D60-53A0-32ED-BE3B09D1BA23}"/>
              </a:ext>
            </a:extLst>
          </p:cNvPr>
          <p:cNvSpPr txBox="1">
            <a:spLocks/>
          </p:cNvSpPr>
          <p:nvPr/>
        </p:nvSpPr>
        <p:spPr>
          <a:xfrm>
            <a:off x="-342761" y="0"/>
            <a:ext cx="12997885" cy="99752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6900" b="1" dirty="0">
                <a:latin typeface="Comic Sans MS" panose="030F0902030302020204" pitchFamily="66" charset="0"/>
              </a:rPr>
              <a:t>   </a:t>
            </a:r>
            <a:r>
              <a:rPr lang="en-US" sz="6900" b="1" u="sng" dirty="0">
                <a:latin typeface="Comic Sans MS" panose="030F0902030302020204" pitchFamily="66" charset="0"/>
              </a:rPr>
              <a:t>N</a:t>
            </a:r>
            <a:r>
              <a:rPr lang="en-KW" sz="6900" b="1" u="sng" dirty="0">
                <a:latin typeface="Comic Sans MS" panose="030F0902030302020204" pitchFamily="66" charset="0"/>
              </a:rPr>
              <a:t>ew voc:-</a:t>
            </a:r>
            <a:br>
              <a:rPr lang="en-KW" sz="6900" b="1" u="sng" dirty="0">
                <a:latin typeface="Comic Sans MS" panose="030F0902030302020204" pitchFamily="66" charset="0"/>
              </a:rPr>
            </a:br>
            <a:br>
              <a:rPr lang="en-KW" sz="6900" b="1" u="sng" dirty="0">
                <a:latin typeface="Comic Sans MS" panose="030F0902030302020204" pitchFamily="66" charset="0"/>
              </a:rPr>
            </a:br>
            <a:r>
              <a:rPr lang="en-KW" sz="6900" b="1" dirty="0">
                <a:latin typeface="Comic Sans MS" panose="030F0902030302020204" pitchFamily="66" charset="0"/>
              </a:rPr>
              <a:t>    1. appearance  (n)</a:t>
            </a:r>
            <a:r>
              <a:rPr lang="en-US" sz="6900" dirty="0"/>
              <a:t> </a:t>
            </a:r>
          </a:p>
          <a:p>
            <a:pPr>
              <a:lnSpc>
                <a:spcPct val="170000"/>
              </a:lnSpc>
            </a:pPr>
            <a:r>
              <a:rPr lang="en-US" dirty="0"/>
              <a:t>the way that someone or something looks.</a:t>
            </a:r>
          </a:p>
          <a:p>
            <a:pPr>
              <a:lnSpc>
                <a:spcPct val="170000"/>
              </a:lnSpc>
            </a:pPr>
            <a:r>
              <a:rPr lang="en-US" dirty="0"/>
              <a:t>"she checked her appearance in the mirror</a:t>
            </a:r>
          </a:p>
          <a:p>
            <a:pPr algn="l"/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u="sng" dirty="0">
                <a:latin typeface="Comic Sans MS" panose="030F0902030302020204" pitchFamily="66" charset="0"/>
              </a:rPr>
            </a:br>
            <a:br>
              <a:rPr lang="en-KW" b="1" u="sng" dirty="0">
                <a:latin typeface="Comic Sans MS" panose="030F0902030302020204" pitchFamily="66" charset="0"/>
              </a:rPr>
            </a:br>
            <a:br>
              <a:rPr lang="en-KW" b="1" u="sng" dirty="0">
                <a:latin typeface="Comic Sans MS" panose="030F0902030302020204" pitchFamily="66" charset="0"/>
              </a:rPr>
            </a:br>
            <a:br>
              <a:rPr lang="en-KW" b="1" u="sng" dirty="0">
                <a:latin typeface="Comic Sans MS" panose="030F0902030302020204" pitchFamily="66" charset="0"/>
              </a:rPr>
            </a:br>
            <a:br>
              <a:rPr lang="en-KW" b="1" u="sng" dirty="0">
                <a:latin typeface="Comic Sans MS" panose="030F0902030302020204" pitchFamily="66" charset="0"/>
              </a:rPr>
            </a:br>
            <a:endParaRPr lang="en-KW" b="1" u="sng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856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54" r="-1" b="24301"/>
          <a:stretch/>
        </p:blipFill>
        <p:spPr>
          <a:xfrm>
            <a:off x="422145" y="10"/>
            <a:ext cx="11082529" cy="359901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0606F3-F931-BDF7-45AF-AF0577D6F602}"/>
              </a:ext>
            </a:extLst>
          </p:cNvPr>
          <p:cNvSpPr txBox="1">
            <a:spLocks/>
          </p:cNvSpPr>
          <p:nvPr/>
        </p:nvSpPr>
        <p:spPr>
          <a:xfrm>
            <a:off x="1524000" y="832184"/>
            <a:ext cx="7989567" cy="4169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000" dirty="0">
                <a:latin typeface="Comic Sans MS" panose="030F0902030302020204" pitchFamily="66" charset="0"/>
              </a:rPr>
              <a:t>U</a:t>
            </a:r>
            <a:r>
              <a:rPr lang="en-KW" sz="6000" dirty="0">
                <a:latin typeface="Comic Sans MS" panose="030F0902030302020204" pitchFamily="66" charset="0"/>
              </a:rPr>
              <a:t>nit 11</a:t>
            </a:r>
            <a:br>
              <a:rPr lang="en-KW" sz="6000" dirty="0">
                <a:latin typeface="Comic Sans MS" panose="030F0902030302020204" pitchFamily="66" charset="0"/>
              </a:rPr>
            </a:br>
            <a:r>
              <a:rPr lang="en-KW" sz="6000" dirty="0">
                <a:latin typeface="Comic Sans MS" panose="030F0902030302020204" pitchFamily="66" charset="0"/>
              </a:rPr>
              <a:t>lesson 2</a:t>
            </a:r>
            <a:br>
              <a:rPr lang="en-KW" sz="6000" dirty="0">
                <a:latin typeface="Comic Sans MS" panose="030F0902030302020204" pitchFamily="66" charset="0"/>
              </a:rPr>
            </a:br>
            <a:r>
              <a:rPr lang="en-KW" sz="6000" dirty="0">
                <a:latin typeface="Comic Sans MS" panose="030F0902030302020204" pitchFamily="66" charset="0"/>
              </a:rPr>
              <a:t>grammar  </a:t>
            </a:r>
            <a:br>
              <a:rPr lang="en-KW" sz="6000" dirty="0">
                <a:latin typeface="Comic Sans MS" panose="030F0902030302020204" pitchFamily="66" charset="0"/>
              </a:rPr>
            </a:br>
            <a:r>
              <a:rPr lang="en-KW" sz="6000" dirty="0">
                <a:latin typeface="Comic Sans MS" panose="030F0902030302020204" pitchFamily="66" charset="0"/>
              </a:rPr>
              <a:t>Indefinite pronouns 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FB421A08-4D60-53A0-32ED-BE3B09D1BA23}"/>
              </a:ext>
            </a:extLst>
          </p:cNvPr>
          <p:cNvSpPr txBox="1">
            <a:spLocks/>
          </p:cNvSpPr>
          <p:nvPr/>
        </p:nvSpPr>
        <p:spPr>
          <a:xfrm>
            <a:off x="83030" y="-1769437"/>
            <a:ext cx="11793561" cy="99752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6900" dirty="0"/>
          </a:p>
          <a:p>
            <a:pPr>
              <a:lnSpc>
                <a:spcPct val="170000"/>
              </a:lnSpc>
            </a:pPr>
            <a:r>
              <a:rPr lang="en-US" dirty="0">
                <a:latin typeface="Comic Sans MS" panose="030F0902030302020204" pitchFamily="66" charset="0"/>
              </a:rPr>
              <a:t>She checked her </a:t>
            </a:r>
            <a:r>
              <a:rPr lang="en-US" b="1" u="sng" dirty="0">
                <a:solidFill>
                  <a:srgbClr val="FF0000"/>
                </a:solidFill>
                <a:latin typeface="Comic Sans MS" panose="030F0902030302020204" pitchFamily="66" charset="0"/>
              </a:rPr>
              <a:t>appearance</a:t>
            </a:r>
            <a:r>
              <a:rPr lang="en-US" dirty="0">
                <a:latin typeface="Comic Sans MS" panose="030F0902030302020204" pitchFamily="66" charset="0"/>
              </a:rPr>
              <a:t> in </a:t>
            </a:r>
          </a:p>
          <a:p>
            <a:pPr algn="l">
              <a:lnSpc>
                <a:spcPct val="170000"/>
              </a:lnSpc>
            </a:pPr>
            <a:r>
              <a:rPr lang="en-US" dirty="0">
                <a:latin typeface="Comic Sans MS" panose="030F0902030302020204" pitchFamily="66" charset="0"/>
              </a:rPr>
              <a:t>       the mirror.</a:t>
            </a:r>
          </a:p>
          <a:p>
            <a:pPr algn="l"/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u="sng" dirty="0">
                <a:latin typeface="Comic Sans MS" panose="030F0902030302020204" pitchFamily="66" charset="0"/>
              </a:rPr>
            </a:br>
            <a:br>
              <a:rPr lang="en-KW" b="1" u="sng" dirty="0">
                <a:latin typeface="Comic Sans MS" panose="030F0902030302020204" pitchFamily="66" charset="0"/>
              </a:rPr>
            </a:br>
            <a:br>
              <a:rPr lang="en-KW" b="1" u="sng" dirty="0">
                <a:latin typeface="Comic Sans MS" panose="030F0902030302020204" pitchFamily="66" charset="0"/>
              </a:rPr>
            </a:br>
            <a:br>
              <a:rPr lang="en-KW" b="1" u="sng" dirty="0">
                <a:latin typeface="Comic Sans MS" panose="030F0902030302020204" pitchFamily="66" charset="0"/>
              </a:rPr>
            </a:br>
            <a:br>
              <a:rPr lang="en-KW" b="1" u="sng" dirty="0">
                <a:latin typeface="Comic Sans MS" panose="030F0902030302020204" pitchFamily="66" charset="0"/>
              </a:rPr>
            </a:br>
            <a:endParaRPr lang="en-KW" b="1" u="sng" dirty="0">
              <a:latin typeface="Comic Sans MS" panose="030F09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47A73-510F-EDA9-1ABC-6F082F11A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39" r="1539" b="7131"/>
          <a:stretch/>
        </p:blipFill>
        <p:spPr>
          <a:xfrm>
            <a:off x="7730836" y="1794875"/>
            <a:ext cx="4378134" cy="506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64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F17CEDA3-AC9A-D9D9-9146-739E19D50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94" y="349134"/>
            <a:ext cx="245390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KW"/>
          </a:p>
        </p:txBody>
      </p:sp>
      <p:pic>
        <p:nvPicPr>
          <p:cNvPr id="22" name="Picture 34" descr="Indefinite pronouns &amp;quantifieres worksheet">
            <a:extLst>
              <a:ext uri="{FF2B5EF4-FFF2-40B4-BE49-F238E27FC236}">
                <a16:creationId xmlns:a16="http://schemas.microsoft.com/office/drawing/2014/main" id="{F3B4F6FE-659E-5A8E-5C51-D33B4B905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29353" r="12096" b="33936"/>
          <a:stretch>
            <a:fillRect/>
          </a:stretch>
        </p:blipFill>
        <p:spPr bwMode="auto">
          <a:xfrm>
            <a:off x="343593" y="349134"/>
            <a:ext cx="13522037" cy="90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E6B427-7829-7C2B-647D-0CE49D8A47AD}"/>
              </a:ext>
            </a:extLst>
          </p:cNvPr>
          <p:cNvSpPr txBox="1"/>
          <p:nvPr/>
        </p:nvSpPr>
        <p:spPr>
          <a:xfrm>
            <a:off x="0" y="5340927"/>
            <a:ext cx="15494924" cy="51746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endParaRPr lang="en-KW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20280A-E41E-B6CF-80D2-0405D39F5860}"/>
              </a:ext>
            </a:extLst>
          </p:cNvPr>
          <p:cNvSpPr txBox="1"/>
          <p:nvPr/>
        </p:nvSpPr>
        <p:spPr>
          <a:xfrm>
            <a:off x="2078182" y="1243235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GB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anything</a:t>
            </a:r>
            <a:endParaRPr lang="en-KW" sz="28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B1FB7-3370-055F-FA5C-29765C549D97}"/>
              </a:ext>
            </a:extLst>
          </p:cNvPr>
          <p:cNvSpPr txBox="1"/>
          <p:nvPr/>
        </p:nvSpPr>
        <p:spPr>
          <a:xfrm>
            <a:off x="1864822" y="2091617"/>
            <a:ext cx="1826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GB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somebody</a:t>
            </a:r>
            <a:endParaRPr lang="en-KW" sz="28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B0830A-0782-5B30-D2FB-19EE633308EB}"/>
              </a:ext>
            </a:extLst>
          </p:cNvPr>
          <p:cNvSpPr txBox="1"/>
          <p:nvPr/>
        </p:nvSpPr>
        <p:spPr>
          <a:xfrm>
            <a:off x="2280459" y="2939999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GB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anything</a:t>
            </a:r>
            <a:endParaRPr lang="en-KW" sz="28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D0788C-7289-BA81-FF42-A02EC4726109}"/>
              </a:ext>
            </a:extLst>
          </p:cNvPr>
          <p:cNvSpPr txBox="1"/>
          <p:nvPr/>
        </p:nvSpPr>
        <p:spPr>
          <a:xfrm>
            <a:off x="7866611" y="3728741"/>
            <a:ext cx="154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GB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anybody</a:t>
            </a:r>
            <a:endParaRPr lang="en-KW" sz="28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4CEE86-0F42-06AD-4518-BDE80D18C3A6}"/>
              </a:ext>
            </a:extLst>
          </p:cNvPr>
          <p:cNvSpPr txBox="1"/>
          <p:nvPr/>
        </p:nvSpPr>
        <p:spPr>
          <a:xfrm>
            <a:off x="3690963" y="4534834"/>
            <a:ext cx="188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GB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something</a:t>
            </a:r>
            <a:endParaRPr lang="en-KW" sz="28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91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82F11BC-0096-4F9C-BAA6-E7D36C1E5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A1E615-6866-4975-BEB0-8A6DCCEFB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49980E-1F13-46BA-BFC3-59DA3D861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31D35-8666-3C77-FF50-B609034E4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7" y="539496"/>
            <a:ext cx="5228393" cy="269719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800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CE5AEFD4-7738-AEB0-41D0-1BF310AAD775}"/>
              </a:ext>
            </a:extLst>
          </p:cNvPr>
          <p:cNvSpPr txBox="1">
            <a:spLocks/>
          </p:cNvSpPr>
          <p:nvPr/>
        </p:nvSpPr>
        <p:spPr>
          <a:xfrm>
            <a:off x="422896" y="533886"/>
            <a:ext cx="7856579" cy="54033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800"/>
              </a:lnSpc>
              <a:spcAft>
                <a:spcPts val="600"/>
              </a:spcAft>
              <a:buClr>
                <a:schemeClr val="accent2"/>
              </a:buClr>
            </a:pPr>
            <a:endParaRPr lang="en-US" sz="3600" b="1" dirty="0">
              <a:latin typeface="Comic Sans MS" panose="030F0902030302020204" pitchFamily="66" charset="0"/>
              <a:ea typeface="+mn-ea"/>
              <a:cs typeface="+mn-cs"/>
            </a:endParaRPr>
          </a:p>
          <a:p>
            <a:pPr algn="l">
              <a:lnSpc>
                <a:spcPts val="2800"/>
              </a:lnSpc>
              <a:spcAft>
                <a:spcPts val="600"/>
              </a:spcAft>
              <a:buClr>
                <a:schemeClr val="accent2"/>
              </a:buClr>
            </a:pPr>
            <a:endParaRPr lang="en-US" sz="3600" b="1" dirty="0">
              <a:latin typeface="Comic Sans MS" panose="030F0902030302020204" pitchFamily="66" charset="0"/>
              <a:ea typeface="+mn-ea"/>
              <a:cs typeface="+mn-cs"/>
            </a:endParaRPr>
          </a:p>
          <a:p>
            <a:pPr algn="l">
              <a:lnSpc>
                <a:spcPts val="2800"/>
              </a:lnSpc>
              <a:spcAft>
                <a:spcPts val="600"/>
              </a:spcAft>
              <a:buClr>
                <a:schemeClr val="accent2"/>
              </a:buClr>
            </a:pPr>
            <a:endParaRPr lang="en-US" sz="3600" b="1" dirty="0">
              <a:latin typeface="Comic Sans MS" panose="030F0902030302020204" pitchFamily="66" charset="0"/>
              <a:ea typeface="+mn-ea"/>
              <a:cs typeface="+mn-cs"/>
            </a:endParaRPr>
          </a:p>
          <a:p>
            <a:pPr algn="l">
              <a:lnSpc>
                <a:spcPts val="2800"/>
              </a:lnSpc>
              <a:spcAft>
                <a:spcPts val="600"/>
              </a:spcAft>
              <a:buClr>
                <a:schemeClr val="accent2"/>
              </a:buClr>
            </a:pPr>
            <a:endParaRPr lang="en-US" sz="3600" b="1" dirty="0">
              <a:latin typeface="Comic Sans MS" panose="030F0902030302020204" pitchFamily="66" charset="0"/>
              <a:ea typeface="+mn-ea"/>
              <a:cs typeface="+mn-cs"/>
            </a:endParaRPr>
          </a:p>
          <a:p>
            <a:pPr algn="l">
              <a:lnSpc>
                <a:spcPts val="28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3600" b="1" dirty="0">
                <a:latin typeface="Comic Sans MS" panose="030F0902030302020204" pitchFamily="66" charset="0"/>
                <a:ea typeface="+mn-ea"/>
                <a:cs typeface="+mn-cs"/>
              </a:rPr>
              <a:t>2. expert (n)</a:t>
            </a:r>
          </a:p>
          <a:p>
            <a:pPr indent="-228600" algn="l">
              <a:lnSpc>
                <a:spcPts val="2800"/>
              </a:lnSpc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"/>
            </a:pPr>
            <a:endParaRPr lang="en-US" sz="1800" b="1" dirty="0">
              <a:latin typeface="+mn-lt"/>
              <a:ea typeface="+mn-ea"/>
              <a:cs typeface="+mn-cs"/>
            </a:endParaRPr>
          </a:p>
          <a:p>
            <a:pPr indent="-228600" algn="l">
              <a:lnSpc>
                <a:spcPts val="2800"/>
              </a:lnSpc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"/>
            </a:pPr>
            <a:endParaRPr lang="en-US" sz="1800" b="1" dirty="0">
              <a:latin typeface="+mn-lt"/>
              <a:ea typeface="+mn-ea"/>
              <a:cs typeface="+mn-cs"/>
            </a:endParaRPr>
          </a:p>
          <a:p>
            <a:pPr indent="-228600" algn="l">
              <a:lnSpc>
                <a:spcPts val="2800"/>
              </a:lnSpc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"/>
            </a:pPr>
            <a:endParaRPr lang="en-US" sz="1800" b="1" dirty="0">
              <a:latin typeface="+mn-lt"/>
              <a:ea typeface="+mn-ea"/>
              <a:cs typeface="+mn-cs"/>
            </a:endParaRPr>
          </a:p>
          <a:p>
            <a:pPr indent="-228600" algn="l">
              <a:lnSpc>
                <a:spcPts val="2800"/>
              </a:lnSpc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"/>
            </a:pPr>
            <a:endParaRPr lang="en-US" sz="1800" b="1" dirty="0">
              <a:latin typeface="+mn-lt"/>
              <a:ea typeface="+mn-ea"/>
              <a:cs typeface="+mn-cs"/>
            </a:endParaRPr>
          </a:p>
          <a:p>
            <a:pPr indent="-228600" algn="l">
              <a:lnSpc>
                <a:spcPts val="2800"/>
              </a:lnSpc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"/>
            </a:pPr>
            <a:endParaRPr lang="en-US" sz="1800" b="1" u="sng" dirty="0">
              <a:latin typeface="+mn-lt"/>
              <a:ea typeface="+mn-ea"/>
              <a:cs typeface="+mn-cs"/>
            </a:endParaRPr>
          </a:p>
          <a:p>
            <a:pPr indent="-228600" algn="l">
              <a:lnSpc>
                <a:spcPts val="2800"/>
              </a:lnSpc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"/>
            </a:pPr>
            <a:endParaRPr lang="en-US" sz="1800" b="1" u="sng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2E7D1F-2146-4351-B555-F7AD66F91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95999" y="695340"/>
            <a:ext cx="5391683" cy="5476855"/>
          </a:xfrm>
          <a:prstGeom prst="rect">
            <a:avLst/>
          </a:prstGeom>
          <a:solidFill>
            <a:srgbClr val="2FB84F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Content Placeholder 4" descr="A person holding a toothbrush&#10;&#10;Description automatically generated with low confidence">
            <a:extLst>
              <a:ext uri="{FF2B5EF4-FFF2-40B4-BE49-F238E27FC236}">
                <a16:creationId xmlns:a16="http://schemas.microsoft.com/office/drawing/2014/main" id="{0E37BA84-3AC0-2238-3C5E-2DAE0EB93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00" r="32750"/>
          <a:stretch/>
        </p:blipFill>
        <p:spPr>
          <a:xfrm>
            <a:off x="6620386" y="1246946"/>
            <a:ext cx="4364109" cy="436410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8C7CAC-1828-45F3-9C70-DE1294FA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2FB84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52D459-9D8C-45C6-9998-FE9189062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2FB84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576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7805" y="17255"/>
            <a:ext cx="8007926" cy="12003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expert</a:t>
            </a:r>
            <a:endParaRPr lang="ar-KW" sz="72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974" y="5240878"/>
            <a:ext cx="11942554" cy="1446550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a person with a high level of knowledge or skill in something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EXPERT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5720" y="2498187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01411B-E0AF-FA6F-5EB4-301FDBFC4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373" y="1587802"/>
            <a:ext cx="3977755" cy="37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63A5E-463E-17C0-98EA-9BCE4C9AD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0A8E5C-8616-F9FB-6320-83C8295F6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9161" y="1825625"/>
            <a:ext cx="3905641" cy="4206875"/>
          </a:xfr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2765762A-E0E2-87CB-D6EC-8DC6FBFD7176}"/>
              </a:ext>
            </a:extLst>
          </p:cNvPr>
          <p:cNvSpPr txBox="1">
            <a:spLocks/>
          </p:cNvSpPr>
          <p:nvPr/>
        </p:nvSpPr>
        <p:spPr>
          <a:xfrm>
            <a:off x="262969" y="-1080641"/>
            <a:ext cx="9144000" cy="77058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Comic Sans MS" panose="030F0902030302020204" pitchFamily="66" charset="0"/>
              </a:rPr>
              <a:t>3.attitude (n)</a:t>
            </a:r>
          </a:p>
          <a:p>
            <a:pPr algn="l"/>
            <a:endParaRPr lang="en-GB" b="1" dirty="0">
              <a:latin typeface="Comic Sans MS" panose="030F0902030302020204" pitchFamily="66" charset="0"/>
            </a:endParaRPr>
          </a:p>
          <a:p>
            <a:pPr algn="l"/>
            <a:endParaRPr lang="en-GB" b="1" dirty="0">
              <a:latin typeface="Comic Sans MS" panose="030F0902030302020204" pitchFamily="66" charset="0"/>
            </a:endParaRPr>
          </a:p>
          <a:p>
            <a:pPr algn="l"/>
            <a:endParaRPr lang="en-GB" b="1" dirty="0">
              <a:latin typeface="Comic Sans MS" panose="030F0902030302020204" pitchFamily="66" charset="0"/>
            </a:endParaRPr>
          </a:p>
          <a:p>
            <a:endParaRPr lang="en-GB" b="1" dirty="0">
              <a:latin typeface="Comic Sans MS" panose="030F0902030302020204" pitchFamily="66" charset="0"/>
            </a:endParaRPr>
          </a:p>
          <a:p>
            <a:pPr algn="l"/>
            <a:endParaRPr lang="en-GB" b="1" u="sng" dirty="0">
              <a:latin typeface="Comic Sans MS" panose="030F0902030302020204" pitchFamily="66" charset="0"/>
            </a:endParaRPr>
          </a:p>
          <a:p>
            <a:pPr algn="l"/>
            <a:endParaRPr lang="en-KW" b="1" u="sng" dirty="0">
              <a:latin typeface="Comic Sans MS" panose="030F09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6CA50F-F9F7-3CE3-71A2-8D117342ECE5}"/>
              </a:ext>
            </a:extLst>
          </p:cNvPr>
          <p:cNvSpPr/>
          <p:nvPr/>
        </p:nvSpPr>
        <p:spPr>
          <a:xfrm>
            <a:off x="420624" y="2705762"/>
            <a:ext cx="11291299" cy="1938992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Garamond" panose="02020404030301010803" pitchFamily="18" charset="0"/>
              </a:rPr>
              <a:t>It's often very difficult to change people's 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Garamond" panose="02020404030301010803" pitchFamily="18" charset="0"/>
              </a:rPr>
              <a:t>attitudes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Garamond" panose="02020404030301010803" pitchFamily="18" charset="0"/>
              </a:rPr>
              <a:t>.</a:t>
            </a:r>
            <a:endParaRPr lang="en-US" sz="6000" b="1" dirty="0">
              <a:ln>
                <a:solidFill>
                  <a:prstClr val="black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66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351" y="1369493"/>
            <a:ext cx="8007926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attitude</a:t>
            </a:r>
            <a:endParaRPr lang="ar-KW" sz="8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238" y="3811385"/>
            <a:ext cx="11099316" cy="1938992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a feeling or opinion about </a:t>
            </a:r>
          </a:p>
          <a:p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something or someone, </a:t>
            </a:r>
          </a:p>
          <a:p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or a way of behaving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ATTITUD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737" y="711208"/>
            <a:ext cx="431839" cy="431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EDD954-69C6-5FFC-B655-3E04B50D04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510" b="6096"/>
          <a:stretch/>
        </p:blipFill>
        <p:spPr>
          <a:xfrm>
            <a:off x="6267796" y="711208"/>
            <a:ext cx="5771966" cy="513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8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1E068-DF88-15AD-83F0-5C9410D5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9FC916-FA7B-FE96-7513-19C69E4DA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848"/>
          <a:stretch/>
        </p:blipFill>
        <p:spPr>
          <a:xfrm>
            <a:off x="0" y="86497"/>
            <a:ext cx="12192000" cy="6771503"/>
          </a:xfrm>
        </p:spPr>
      </p:pic>
    </p:spTree>
    <p:extLst>
      <p:ext uri="{BB962C8B-B14F-4D97-AF65-F5344CB8AC3E}">
        <p14:creationId xmlns:p14="http://schemas.microsoft.com/office/powerpoint/2010/main" val="29270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AA2FA-05A6-22DC-3C77-F3C7D6B2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514BE491-6ADD-D23A-5F12-9DFBB02E5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35" y="260022"/>
            <a:ext cx="11744568" cy="6435068"/>
          </a:xfrm>
        </p:spPr>
      </p:pic>
    </p:spTree>
    <p:extLst>
      <p:ext uri="{BB962C8B-B14F-4D97-AF65-F5344CB8AC3E}">
        <p14:creationId xmlns:p14="http://schemas.microsoft.com/office/powerpoint/2010/main" val="3105125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AA2FA-05A6-22DC-3C77-F3C7D6B2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514BE491-6ADD-D23A-5F12-9DFBB02E5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35" y="260022"/>
            <a:ext cx="11744568" cy="6435068"/>
          </a:xfrm>
        </p:spPr>
      </p:pic>
    </p:spTree>
    <p:extLst>
      <p:ext uri="{BB962C8B-B14F-4D97-AF65-F5344CB8AC3E}">
        <p14:creationId xmlns:p14="http://schemas.microsoft.com/office/powerpoint/2010/main" val="4187696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54" r="-1" b="24301"/>
          <a:stretch/>
        </p:blipFill>
        <p:spPr>
          <a:xfrm>
            <a:off x="422145" y="10"/>
            <a:ext cx="11082529" cy="359901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0606F3-F931-BDF7-45AF-AF0577D6F602}"/>
              </a:ext>
            </a:extLst>
          </p:cNvPr>
          <p:cNvSpPr txBox="1">
            <a:spLocks/>
          </p:cNvSpPr>
          <p:nvPr/>
        </p:nvSpPr>
        <p:spPr>
          <a:xfrm>
            <a:off x="3109357" y="763359"/>
            <a:ext cx="5278995" cy="4169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6000" dirty="0">
                <a:latin typeface="Comic Sans MS" panose="030F0902030302020204" pitchFamily="66" charset="0"/>
              </a:rPr>
              <a:t>U</a:t>
            </a:r>
            <a:r>
              <a:rPr lang="en-KW" sz="6000" dirty="0">
                <a:latin typeface="Comic Sans MS" panose="030F0902030302020204" pitchFamily="66" charset="0"/>
              </a:rPr>
              <a:t>nit 11</a:t>
            </a:r>
            <a:br>
              <a:rPr lang="en-KW" sz="6000" dirty="0">
                <a:latin typeface="Comic Sans MS" panose="030F0902030302020204" pitchFamily="66" charset="0"/>
              </a:rPr>
            </a:br>
            <a:r>
              <a:rPr lang="en-KW" sz="6000" dirty="0">
                <a:latin typeface="Comic Sans MS" panose="030F0902030302020204" pitchFamily="66" charset="0"/>
              </a:rPr>
              <a:t>lesson </a:t>
            </a:r>
            <a:r>
              <a:rPr lang="en-GB" sz="6000" dirty="0">
                <a:latin typeface="Comic Sans MS" panose="030F0902030302020204" pitchFamily="66" charset="0"/>
              </a:rPr>
              <a:t>3</a:t>
            </a:r>
            <a:br>
              <a:rPr lang="en-KW" sz="6000" dirty="0">
                <a:latin typeface="Comic Sans MS" panose="030F0902030302020204" pitchFamily="66" charset="0"/>
              </a:rPr>
            </a:br>
            <a:r>
              <a:rPr lang="en-KW" sz="6000" dirty="0">
                <a:latin typeface="Comic Sans MS" panose="030F0902030302020204" pitchFamily="66" charset="0"/>
              </a:rPr>
              <a:t>grammar  </a:t>
            </a:r>
            <a:br>
              <a:rPr lang="en-KW" sz="6000" dirty="0">
                <a:latin typeface="Comic Sans MS" panose="030F0902030302020204" pitchFamily="66" charset="0"/>
              </a:rPr>
            </a:br>
            <a:r>
              <a:rPr lang="en-KW" sz="6000" dirty="0">
                <a:latin typeface="Comic Sans MS" panose="030F0902030302020204" pitchFamily="66" charset="0"/>
              </a:rPr>
              <a:t>S.B p82</a:t>
            </a:r>
            <a:br>
              <a:rPr lang="en-KW" sz="6000" dirty="0">
                <a:latin typeface="Comic Sans MS" panose="030F0902030302020204" pitchFamily="66" charset="0"/>
              </a:rPr>
            </a:br>
            <a:r>
              <a:rPr lang="en-KW" sz="6000" dirty="0">
                <a:latin typeface="Comic Sans MS" panose="030F0902030302020204" pitchFamily="66" charset="0"/>
              </a:rPr>
              <a:t>W.B p31</a:t>
            </a:r>
          </a:p>
        </p:txBody>
      </p:sp>
    </p:spTree>
    <p:extLst>
      <p:ext uri="{BB962C8B-B14F-4D97-AF65-F5344CB8AC3E}">
        <p14:creationId xmlns:p14="http://schemas.microsoft.com/office/powerpoint/2010/main" val="777669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526" y="599253"/>
            <a:ext cx="11720947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 teacher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assumed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that the students have great ideas to do the.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0"/>
          <a:stretch/>
        </p:blipFill>
        <p:spPr>
          <a:xfrm>
            <a:off x="3615801" y="2265571"/>
            <a:ext cx="4655840" cy="510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4237" y="1266589"/>
            <a:ext cx="8007926" cy="12003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assume (v)</a:t>
            </a:r>
            <a:endParaRPr lang="ar-KW" sz="72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9309" y="5157192"/>
            <a:ext cx="10911794" cy="1446550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to accept or believe that something is true without question or proof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ASSUM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2184" y="32012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 dirty="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1000"/>
          </a:blip>
          <a:srcRect t="25154" r="-1" b="24301"/>
          <a:stretch/>
        </p:blipFill>
        <p:spPr>
          <a:xfrm>
            <a:off x="-2115065" y="0"/>
            <a:ext cx="1642213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2" name="WhatsApp Video 2022-05-08 at 7.58.49 PM" descr="WhatsApp Video 2022-05-08 at 7.58.49 PM">
            <a:hlinkClick r:id="" action="ppaction://media"/>
            <a:extLst>
              <a:ext uri="{FF2B5EF4-FFF2-40B4-BE49-F238E27FC236}">
                <a16:creationId xmlns:a16="http://schemas.microsoft.com/office/drawing/2014/main" id="{64A81F6A-6F68-C432-23FB-7999328C75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2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3FD919-CA7F-7157-3E1D-AC9611C99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10" y="355442"/>
            <a:ext cx="11243105" cy="63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6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7BB5F1-9327-394E-B881-363935030AC6}"/>
              </a:ext>
            </a:extLst>
          </p:cNvPr>
          <p:cNvSpPr txBox="1"/>
          <p:nvPr/>
        </p:nvSpPr>
        <p:spPr>
          <a:xfrm>
            <a:off x="1870859" y="1668163"/>
            <a:ext cx="880401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Comic Sans MS" panose="030F0902030302020204" pitchFamily="66" charset="0"/>
              </a:rPr>
              <a:t>W</a:t>
            </a:r>
            <a:r>
              <a:rPr lang="en-KW" sz="8000" dirty="0">
                <a:latin typeface="Comic Sans MS" panose="030F0902030302020204" pitchFamily="66" charset="0"/>
              </a:rPr>
              <a:t>hat did you see </a:t>
            </a:r>
          </a:p>
          <a:p>
            <a:r>
              <a:rPr lang="en-KW" sz="8000" dirty="0">
                <a:latin typeface="Comic Sans MS" panose="030F0902030302020204" pitchFamily="66" charset="0"/>
              </a:rPr>
              <a:t>previously?</a:t>
            </a:r>
          </a:p>
        </p:txBody>
      </p:sp>
    </p:spTree>
    <p:extLst>
      <p:ext uri="{BB962C8B-B14F-4D97-AF65-F5344CB8AC3E}">
        <p14:creationId xmlns:p14="http://schemas.microsoft.com/office/powerpoint/2010/main" val="2155370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VIOUSLY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9459" y="131935"/>
            <a:ext cx="8007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Previously (adv)</a:t>
            </a:r>
            <a:endParaRPr lang="ar-KW" sz="7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9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089" y="2864502"/>
            <a:ext cx="7848872" cy="447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881" y="1713662"/>
            <a:ext cx="1159328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before the present time</a:t>
            </a:r>
          </a:p>
        </p:txBody>
      </p:sp>
    </p:spTree>
    <p:extLst>
      <p:ext uri="{BB962C8B-B14F-4D97-AF65-F5344CB8AC3E}">
        <p14:creationId xmlns:p14="http://schemas.microsoft.com/office/powerpoint/2010/main" val="389707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USUAL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77368" y="1462086"/>
            <a:ext cx="850161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Unusual (adj)</a:t>
            </a:r>
            <a:endParaRPr lang="ar-KW" sz="88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655" y="5240879"/>
            <a:ext cx="11623963" cy="1323439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different from others of the same type in a way that is surprising, interesting, or attractive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18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9689" y="1016957"/>
            <a:ext cx="8007926" cy="12003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detail (n)</a:t>
            </a:r>
            <a:endParaRPr lang="ar-KW" sz="7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3392" y="5240879"/>
            <a:ext cx="10911794" cy="1446550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a single piece of information or fact about something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DETAIL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289" y="3101398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92"/>
          <a:stretch/>
        </p:blipFill>
        <p:spPr>
          <a:xfrm>
            <a:off x="6079288" y="1217583"/>
            <a:ext cx="6112712" cy="402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80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ENERALLY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5067" y="2803622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06905" y="1013298"/>
            <a:ext cx="8373795" cy="144655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generally (adv)</a:t>
            </a:r>
            <a:endParaRPr lang="ar-KW" sz="8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7906" y="5929537"/>
            <a:ext cx="10911794" cy="769441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usually, or in most situations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4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6905" y="1013298"/>
            <a:ext cx="8373795" cy="144655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8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vote</a:t>
            </a:r>
            <a:r>
              <a:rPr lang="en-US" sz="8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 (v)</a:t>
            </a:r>
            <a:endParaRPr lang="ar-KW" sz="8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E7D77-27DE-D38C-037D-C90E2137C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302" y="2600315"/>
            <a:ext cx="3003027" cy="46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1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2171" y="187144"/>
            <a:ext cx="109873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People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generally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smile back if you smile at them.</a:t>
            </a:r>
            <a:endParaRPr lang="ar-KW" sz="44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54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ENERALLY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5067" y="2803622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7804" y="17255"/>
            <a:ext cx="8373795" cy="12003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generally</a:t>
            </a:r>
            <a:endParaRPr lang="ar-KW" sz="72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7906" y="5929537"/>
            <a:ext cx="10911794" cy="769441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usually, or in most situations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8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53F07-558B-5215-FFBB-DE9EDB05F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WhatsApp Video 2022-05-08 at 10.24.20 PM" descr="WhatsApp Video 2022-05-08 at 10.24.20 PM">
            <a:hlinkClick r:id="" action="ppaction://media"/>
            <a:extLst>
              <a:ext uri="{FF2B5EF4-FFF2-40B4-BE49-F238E27FC236}">
                <a16:creationId xmlns:a16="http://schemas.microsoft.com/office/drawing/2014/main" id="{EDC0B8C0-B4F8-CCF8-46E6-2CDD8E8B805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3779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2182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CD1B6-2023-5B61-7A44-E9F94D6DF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WhatsApp Video 2022-05-08 at 7.58.05 PM (1)" descr="WhatsApp Video 2022-05-08 at 7.58.05 PM (1)">
            <a:hlinkClick r:id="" action="ppaction://media"/>
            <a:extLst>
              <a:ext uri="{FF2B5EF4-FFF2-40B4-BE49-F238E27FC236}">
                <a16:creationId xmlns:a16="http://schemas.microsoft.com/office/drawing/2014/main" id="{A366CC70-6732-69FE-39F9-D3BFC1125B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8260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232A7-144C-C369-1B04-16EEAAA9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5ABB0-27EF-F332-8B7F-1AA9C4D0A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804163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4378" y="1335970"/>
            <a:ext cx="13238335" cy="13080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5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(The + </a:t>
            </a:r>
            <a:r>
              <a:rPr lang="en-US" sz="35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comparative adjective</a:t>
            </a:r>
            <a:r>
              <a:rPr lang="en-US" sz="35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, the + </a:t>
            </a:r>
            <a:r>
              <a:rPr lang="en-US" sz="35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comparative adjective</a:t>
            </a:r>
            <a:r>
              <a:rPr lang="en-US" sz="35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)</a:t>
            </a:r>
          </a:p>
          <a:p>
            <a:pPr algn="l"/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63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352" y="-678465"/>
            <a:ext cx="11928648" cy="2923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</a:p>
          <a:p>
            <a:pPr algn="l"/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The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more</a:t>
            </a:r>
            <a:r>
              <a:rPr lang="en-US" sz="4800" b="1" i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Comic Sans MS" panose="030F0902030302020204" pitchFamily="66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you eat, the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more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weight you gain.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FB2CC-6AC6-2DF7-DB88-1E9433ADA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76" y="2826299"/>
            <a:ext cx="4419843" cy="3294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EE264B-C04A-2DBA-F708-760E0B1E9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767" y="2826299"/>
            <a:ext cx="5813430" cy="316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443" y="260648"/>
            <a:ext cx="11928648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The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happier</a:t>
            </a:r>
            <a:r>
              <a:rPr lang="en-US" sz="4800" b="1" i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Comic Sans MS" panose="030F0902030302020204" pitchFamily="66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you are, the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healthier</a:t>
            </a:r>
            <a:r>
              <a:rPr lang="en-US" sz="4800" b="1" i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Comic Sans MS" panose="030F0902030302020204" pitchFamily="66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you get.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73A7D-10BC-301B-15F7-1F7CCC5B4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51" y="2786449"/>
            <a:ext cx="5115697" cy="2877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F9DB22-BBCD-92A8-6BBD-5CF551A67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119" y="2888564"/>
            <a:ext cx="5588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4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352" y="-208909"/>
            <a:ext cx="11928648" cy="21852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The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more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 you study, the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Comic Sans MS" panose="030F0902030302020204" pitchFamily="66" charset="0"/>
              </a:rPr>
              <a:t>more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Comic Sans MS" panose="030F0902030302020204" pitchFamily="66" charset="0"/>
              </a:rPr>
              <a:t> you learn.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01B96-2E83-DF00-ADC6-4085C363C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7480" y="2384306"/>
            <a:ext cx="6056355" cy="3822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AD992A-652D-C42B-98DF-D047C9522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108" y="2611811"/>
            <a:ext cx="6394038" cy="35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1D854-8F8E-0F03-1050-DCE12F31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67" y="-116789"/>
            <a:ext cx="10543032" cy="1325563"/>
          </a:xfrm>
        </p:spPr>
        <p:txBody>
          <a:bodyPr/>
          <a:lstStyle/>
          <a:p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S.B p85</a:t>
            </a:r>
          </a:p>
        </p:txBody>
      </p:sp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7DE08F9-5534-0D41-0A3D-6418D9D83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09" t="43547" r="23131" b="39788"/>
          <a:stretch/>
        </p:blipFill>
        <p:spPr>
          <a:xfrm>
            <a:off x="160636" y="924569"/>
            <a:ext cx="12159050" cy="2757746"/>
          </a:xfrm>
        </p:spPr>
      </p:pic>
    </p:spTree>
    <p:extLst>
      <p:ext uri="{BB962C8B-B14F-4D97-AF65-F5344CB8AC3E}">
        <p14:creationId xmlns:p14="http://schemas.microsoft.com/office/powerpoint/2010/main" val="22303166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1D854-8F8E-0F03-1050-DCE12F31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67" y="-116789"/>
            <a:ext cx="10543032" cy="1325563"/>
          </a:xfrm>
        </p:spPr>
        <p:txBody>
          <a:bodyPr/>
          <a:lstStyle/>
          <a:p>
            <a:r>
              <a:rPr lang="en-KW" dirty="0">
                <a:solidFill>
                  <a:srgbClr val="FF0000"/>
                </a:solidFill>
                <a:latin typeface="Comic Sans MS" panose="030F0902030302020204" pitchFamily="66" charset="0"/>
              </a:rPr>
              <a:t>S.B p85</a:t>
            </a:r>
          </a:p>
        </p:txBody>
      </p:sp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7DE08F9-5534-0D41-0A3D-6418D9D83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09" t="43547" r="23131" b="39490"/>
          <a:stretch/>
        </p:blipFill>
        <p:spPr>
          <a:xfrm>
            <a:off x="160636" y="924568"/>
            <a:ext cx="12159050" cy="280717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D4F0E7-B019-0484-B6F1-8C1454DAC48F}"/>
              </a:ext>
            </a:extLst>
          </p:cNvPr>
          <p:cNvSpPr txBox="1"/>
          <p:nvPr/>
        </p:nvSpPr>
        <p:spPr>
          <a:xfrm>
            <a:off x="902044" y="1470454"/>
            <a:ext cx="3956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T</a:t>
            </a:r>
            <a:r>
              <a:rPr lang="en-KW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he more you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FE7851-E970-9E9A-C565-6DA53E7602FB}"/>
              </a:ext>
            </a:extLst>
          </p:cNvPr>
          <p:cNvSpPr txBox="1"/>
          <p:nvPr/>
        </p:nvSpPr>
        <p:spPr>
          <a:xfrm>
            <a:off x="6240161" y="2141837"/>
            <a:ext cx="4172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the happier I will be.</a:t>
            </a:r>
            <a:endParaRPr lang="en-KW" sz="32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082C0-9B87-0832-5D4A-99A7D5D2EF25}"/>
              </a:ext>
            </a:extLst>
          </p:cNvPr>
          <p:cNvSpPr txBox="1"/>
          <p:nvPr/>
        </p:nvSpPr>
        <p:spPr>
          <a:xfrm>
            <a:off x="972536" y="2844225"/>
            <a:ext cx="4190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T</a:t>
            </a:r>
            <a:r>
              <a:rPr lang="en-KW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he earlier you leave</a:t>
            </a:r>
          </a:p>
        </p:txBody>
      </p:sp>
    </p:spTree>
    <p:extLst>
      <p:ext uri="{BB962C8B-B14F-4D97-AF65-F5344CB8AC3E}">
        <p14:creationId xmlns:p14="http://schemas.microsoft.com/office/powerpoint/2010/main" val="19632498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080" y="5686858"/>
            <a:ext cx="715543" cy="117114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-1" y="953590"/>
            <a:ext cx="12219533" cy="4480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27CACD-1D73-996E-53AB-A52FB69AD106}"/>
              </a:ext>
            </a:extLst>
          </p:cNvPr>
          <p:cNvSpPr txBox="1"/>
          <p:nvPr/>
        </p:nvSpPr>
        <p:spPr>
          <a:xfrm>
            <a:off x="580767" y="285383"/>
            <a:ext cx="2634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>
                <a:solidFill>
                  <a:srgbClr val="FF0000"/>
                </a:solidFill>
                <a:latin typeface="Comic Sans MS" panose="030F0902030302020204" pitchFamily="66" charset="0"/>
              </a:rPr>
              <a:t>W.B p32</a:t>
            </a:r>
            <a:endParaRPr lang="en-KW" sz="4800" b="1" u="sng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99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080" y="5686858"/>
            <a:ext cx="715543" cy="117114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-1" y="953590"/>
            <a:ext cx="12219533" cy="44805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624423-9795-44A8-5159-E68AF6793371}"/>
              </a:ext>
            </a:extLst>
          </p:cNvPr>
          <p:cNvSpPr/>
          <p:nvPr/>
        </p:nvSpPr>
        <p:spPr>
          <a:xfrm>
            <a:off x="4652966" y="2132041"/>
            <a:ext cx="66425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the better life I will have. 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65DAF0-7257-9D36-8CCE-EED63912AA2F}"/>
              </a:ext>
            </a:extLst>
          </p:cNvPr>
          <p:cNvSpPr/>
          <p:nvPr/>
        </p:nvSpPr>
        <p:spPr>
          <a:xfrm>
            <a:off x="4166161" y="2933909"/>
            <a:ext cx="72424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the more you will learn.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97DE9A-6F61-35C4-17CB-AF6DE82745B6}"/>
              </a:ext>
            </a:extLst>
          </p:cNvPr>
          <p:cNvSpPr/>
          <p:nvPr/>
        </p:nvSpPr>
        <p:spPr>
          <a:xfrm>
            <a:off x="1716219" y="3710258"/>
            <a:ext cx="6576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The faster you drive,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5DD436-8370-6868-AA8B-02AFCEB6CFE6}"/>
              </a:ext>
            </a:extLst>
          </p:cNvPr>
          <p:cNvSpPr/>
          <p:nvPr/>
        </p:nvSpPr>
        <p:spPr>
          <a:xfrm>
            <a:off x="776211" y="4621632"/>
            <a:ext cx="117209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The more you smile, 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50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43380" b="1515"/>
          <a:stretch/>
        </p:blipFill>
        <p:spPr>
          <a:xfrm>
            <a:off x="26425" y="980728"/>
            <a:ext cx="14035564" cy="4248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4941168"/>
            <a:ext cx="191683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4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 dirty="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</a:blip>
          <a:srcRect t="25154" r="-1" b="24301"/>
          <a:stretch/>
        </p:blipFill>
        <p:spPr>
          <a:xfrm>
            <a:off x="-2115065" y="0"/>
            <a:ext cx="1642213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973" y="1924"/>
            <a:ext cx="9144000" cy="7705811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b="1" dirty="0">
                <a:latin typeface="Comic Sans MS" panose="030F0902030302020204" pitchFamily="66" charset="0"/>
              </a:rPr>
              <a:t>   </a:t>
            </a:r>
            <a:r>
              <a:rPr lang="en-US" b="1" u="sng" dirty="0">
                <a:latin typeface="Comic Sans MS" panose="030F0902030302020204" pitchFamily="66" charset="0"/>
              </a:rPr>
              <a:t>N</a:t>
            </a:r>
            <a:r>
              <a:rPr lang="en-KW" b="1" u="sng" dirty="0">
                <a:latin typeface="Comic Sans MS" panose="030F0902030302020204" pitchFamily="66" charset="0"/>
              </a:rPr>
              <a:t>ew voc:-</a:t>
            </a:r>
            <a:br>
              <a:rPr lang="en-KW" b="1" u="sng" dirty="0">
                <a:latin typeface="Comic Sans MS" panose="030F0902030302020204" pitchFamily="66" charset="0"/>
              </a:rPr>
            </a:br>
            <a:br>
              <a:rPr lang="en-KW" b="1" u="sng" dirty="0">
                <a:latin typeface="Comic Sans MS" panose="030F0902030302020204" pitchFamily="66" charset="0"/>
              </a:rPr>
            </a:br>
            <a:r>
              <a:rPr lang="en-KW" b="1" dirty="0">
                <a:latin typeface="Comic Sans MS" panose="030F0902030302020204" pitchFamily="66" charset="0"/>
              </a:rPr>
              <a:t>    1. intended (adj)</a:t>
            </a: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u="sng" dirty="0">
                <a:latin typeface="Comic Sans MS" panose="030F0902030302020204" pitchFamily="66" charset="0"/>
              </a:rPr>
            </a:br>
            <a:br>
              <a:rPr lang="en-KW" b="1" u="sng" dirty="0">
                <a:latin typeface="Comic Sans MS" panose="030F0902030302020204" pitchFamily="66" charset="0"/>
              </a:rPr>
            </a:br>
            <a:br>
              <a:rPr lang="en-KW" b="1" u="sng" dirty="0">
                <a:latin typeface="Comic Sans MS" panose="030F0902030302020204" pitchFamily="66" charset="0"/>
              </a:rPr>
            </a:br>
            <a:br>
              <a:rPr lang="en-KW" b="1" u="sng" dirty="0">
                <a:latin typeface="Comic Sans MS" panose="030F0902030302020204" pitchFamily="66" charset="0"/>
              </a:rPr>
            </a:br>
            <a:br>
              <a:rPr lang="en-KW" b="1" u="sng" dirty="0">
                <a:latin typeface="Comic Sans MS" panose="030F0902030302020204" pitchFamily="66" charset="0"/>
              </a:rPr>
            </a:br>
            <a:endParaRPr lang="en-KW" b="1" u="sng" dirty="0">
              <a:latin typeface="Comic Sans MS" panose="030F09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E94F28-7719-7DE8-873B-22F026C3EC66}"/>
              </a:ext>
            </a:extLst>
          </p:cNvPr>
          <p:cNvSpPr/>
          <p:nvPr/>
        </p:nvSpPr>
        <p:spPr>
          <a:xfrm>
            <a:off x="465406" y="4548398"/>
            <a:ext cx="10390909" cy="769441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purposed, expected, designed or planned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39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43380" b="1515"/>
          <a:stretch/>
        </p:blipFill>
        <p:spPr>
          <a:xfrm>
            <a:off x="26425" y="980728"/>
            <a:ext cx="14035564" cy="4248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4941168"/>
            <a:ext cx="1916832" cy="19168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2F24C6-6A49-5085-D677-60877E0EDE4B}"/>
              </a:ext>
            </a:extLst>
          </p:cNvPr>
          <p:cNvSpPr/>
          <p:nvPr/>
        </p:nvSpPr>
        <p:spPr>
          <a:xfrm>
            <a:off x="182343" y="2781798"/>
            <a:ext cx="1182731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The more you exercise, the healthier you will become.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EC4439-FCC2-72AC-3D13-B862A1D071C7}"/>
              </a:ext>
            </a:extLst>
          </p:cNvPr>
          <p:cNvSpPr/>
          <p:nvPr/>
        </p:nvSpPr>
        <p:spPr>
          <a:xfrm>
            <a:off x="182343" y="4397774"/>
            <a:ext cx="11827314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The more you exercise, the healthier you will become.</a:t>
            </a:r>
          </a:p>
          <a:p>
            <a:pPr algn="l"/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pPr algn="l"/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04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70202-D616-FBDE-A369-31C40E823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8AEF8A-C3C9-3581-ACCB-10984F8BA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13" t="19755" r="23865" b="30017"/>
          <a:stretch/>
        </p:blipFill>
        <p:spPr>
          <a:xfrm>
            <a:off x="148280" y="209579"/>
            <a:ext cx="12043719" cy="637657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E3D6BD-E2D6-0F6C-663A-891D7C9DE8D4}"/>
              </a:ext>
            </a:extLst>
          </p:cNvPr>
          <p:cNvSpPr txBox="1"/>
          <p:nvPr/>
        </p:nvSpPr>
        <p:spPr>
          <a:xfrm>
            <a:off x="4731684" y="3264038"/>
            <a:ext cx="2728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omic Sans MS" panose="030F0902030302020204" pitchFamily="66" charset="0"/>
              </a:rPr>
              <a:t>C</a:t>
            </a:r>
            <a:r>
              <a:rPr lang="en-KW" sz="4000" dirty="0">
                <a:solidFill>
                  <a:srgbClr val="00B0F0"/>
                </a:solidFill>
                <a:latin typeface="Comic Sans MS" panose="030F0902030302020204" pitchFamily="66" charset="0"/>
              </a:rPr>
              <a:t>reativity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262111-D491-34CB-3578-3F81B9A041A0}"/>
              </a:ext>
            </a:extLst>
          </p:cNvPr>
          <p:cNvSpPr txBox="1"/>
          <p:nvPr/>
        </p:nvSpPr>
        <p:spPr>
          <a:xfrm>
            <a:off x="669893" y="5545274"/>
            <a:ext cx="4719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B0F0"/>
                </a:solidFill>
                <a:latin typeface="Comic Sans MS" panose="030F0902030302020204" pitchFamily="66" charset="0"/>
              </a:rPr>
              <a:t>What creativity is </a:t>
            </a:r>
            <a:endParaRPr lang="en-KW" sz="4000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DCF726-14BF-80D1-AC2F-E0B6737A2DEB}"/>
              </a:ext>
            </a:extLst>
          </p:cNvPr>
          <p:cNvSpPr txBox="1"/>
          <p:nvPr/>
        </p:nvSpPr>
        <p:spPr>
          <a:xfrm>
            <a:off x="6539450" y="5671170"/>
            <a:ext cx="5732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B0F0"/>
                </a:solidFill>
                <a:latin typeface="Comic Sans MS" panose="030F0902030302020204" pitchFamily="66" charset="0"/>
              </a:rPr>
              <a:t>Ways of being </a:t>
            </a:r>
            <a:r>
              <a:rPr lang="en-GB" sz="3600" dirty="0">
                <a:solidFill>
                  <a:srgbClr val="00B0F0"/>
                </a:solidFill>
                <a:latin typeface="Comic Sans MS" panose="030F0902030302020204" pitchFamily="66" charset="0"/>
              </a:rPr>
              <a:t>creative</a:t>
            </a:r>
            <a:endParaRPr lang="en-KW" sz="3600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1706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DD73D0-9AEF-D16C-F50F-10AF0CFA2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2090" y="1827883"/>
            <a:ext cx="7947819" cy="446591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8CDB34-D300-27B4-1A9D-46067FE9F5F3}"/>
              </a:ext>
            </a:extLst>
          </p:cNvPr>
          <p:cNvSpPr txBox="1"/>
          <p:nvPr/>
        </p:nvSpPr>
        <p:spPr>
          <a:xfrm>
            <a:off x="3068548" y="564200"/>
            <a:ext cx="66030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B0F0"/>
                </a:solidFill>
                <a:latin typeface="Comic Sans MS" panose="030F0902030302020204" pitchFamily="66" charset="0"/>
              </a:rPr>
              <a:t>Use imagination</a:t>
            </a:r>
            <a:r>
              <a:rPr lang="en-KW" sz="6600" dirty="0">
                <a:solidFill>
                  <a:srgbClr val="00B0F0"/>
                </a:solidFill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62925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80836B-909A-BF53-F75F-A953304F0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590" y="1841655"/>
            <a:ext cx="9293001" cy="484010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DA21CF-67F2-7604-224B-AEB7CD009CC8}"/>
              </a:ext>
            </a:extLst>
          </p:cNvPr>
          <p:cNvSpPr txBox="1"/>
          <p:nvPr/>
        </p:nvSpPr>
        <p:spPr>
          <a:xfrm>
            <a:off x="3620899" y="825992"/>
            <a:ext cx="6112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srgbClr val="00B0F0"/>
                </a:solidFill>
                <a:latin typeface="Comic Sans MS" panose="030F0902030302020204" pitchFamily="66" charset="0"/>
              </a:rPr>
              <a:t>Make new things</a:t>
            </a:r>
            <a:endParaRPr lang="en-KW" sz="6000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8015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97E1B-DF1C-575D-DD54-E89A0484B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A9E49B-8611-75BB-8E3A-6A6FF7FC3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7298" y="1899188"/>
            <a:ext cx="6887239" cy="495881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A2CFB0-6632-C177-22EA-7BFFFF4DDF55}"/>
              </a:ext>
            </a:extLst>
          </p:cNvPr>
          <p:cNvSpPr txBox="1"/>
          <p:nvPr/>
        </p:nvSpPr>
        <p:spPr>
          <a:xfrm>
            <a:off x="4085770" y="696328"/>
            <a:ext cx="42707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rgbClr val="00B0F0"/>
                </a:solidFill>
                <a:latin typeface="Comic Sans MS" panose="030F0902030302020204" pitchFamily="66" charset="0"/>
              </a:rPr>
              <a:t>Reuse things</a:t>
            </a:r>
            <a:endParaRPr lang="en-KW" sz="5400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7936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9BB71-54FD-5871-82F1-69D9C55A9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694B14-E693-1F10-3870-B98CD5000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344" y="2308365"/>
            <a:ext cx="4206875" cy="420687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03659C-FDF4-9D46-86C8-2E250F718E43}"/>
              </a:ext>
            </a:extLst>
          </p:cNvPr>
          <p:cNvSpPr txBox="1"/>
          <p:nvPr/>
        </p:nvSpPr>
        <p:spPr>
          <a:xfrm>
            <a:off x="4411083" y="982802"/>
            <a:ext cx="4956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srgbClr val="00B0F0"/>
                </a:solidFill>
                <a:latin typeface="Comic Sans MS" panose="030F0902030302020204" pitchFamily="66" charset="0"/>
              </a:rPr>
              <a:t>Find new use </a:t>
            </a:r>
            <a:endParaRPr lang="en-KW" sz="6000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E3DD80-70E4-2411-7304-E6C8DA6A7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092" y="3786742"/>
            <a:ext cx="4821594" cy="270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269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02E8-BEB8-2066-648D-E3B6A506C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957857-0289-603A-2A18-9370AB870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6989" y="1825625"/>
            <a:ext cx="7489985" cy="420687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1C56E9-094B-E22D-6B87-56C4805B0EA1}"/>
              </a:ext>
            </a:extLst>
          </p:cNvPr>
          <p:cNvSpPr txBox="1"/>
          <p:nvPr/>
        </p:nvSpPr>
        <p:spPr>
          <a:xfrm>
            <a:off x="3821178" y="742493"/>
            <a:ext cx="4549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srgbClr val="00B0F0"/>
                </a:solidFill>
                <a:latin typeface="Comic Sans MS" panose="030F0902030302020204" pitchFamily="66" charset="0"/>
              </a:rPr>
              <a:t>Write notes</a:t>
            </a:r>
            <a:endParaRPr lang="en-KW" sz="6000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268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BE3D2-CB9A-6C78-A681-1BFC9808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7EC68C-2000-EDA2-5854-3FAF6A5FF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4201" y="1946202"/>
            <a:ext cx="9823596" cy="491179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827902-C6E0-DE8A-2033-804D0B9DA2B9}"/>
              </a:ext>
            </a:extLst>
          </p:cNvPr>
          <p:cNvSpPr txBox="1"/>
          <p:nvPr/>
        </p:nvSpPr>
        <p:spPr>
          <a:xfrm>
            <a:off x="3484547" y="809962"/>
            <a:ext cx="52229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srgbClr val="00B0F0"/>
                </a:solidFill>
                <a:latin typeface="Comic Sans MS" panose="030F0902030302020204" pitchFamily="66" charset="0"/>
              </a:rPr>
              <a:t>Start a hobby</a:t>
            </a:r>
            <a:endParaRPr lang="en-KW" sz="6000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4449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ABFF3-9A62-04E7-4D8A-2D9A4EA7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4F6F5F-616F-CFDF-354B-927E2E810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3993" y="1744773"/>
            <a:ext cx="7664013" cy="510934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0101DA-AD4F-AB0C-30F4-F2326C36974A}"/>
              </a:ext>
            </a:extLst>
          </p:cNvPr>
          <p:cNvSpPr txBox="1"/>
          <p:nvPr/>
        </p:nvSpPr>
        <p:spPr>
          <a:xfrm>
            <a:off x="4116131" y="809962"/>
            <a:ext cx="39597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srgbClr val="00B0F0"/>
                </a:solidFill>
                <a:latin typeface="Comic Sans MS" panose="030F0902030302020204" pitchFamily="66" charset="0"/>
              </a:rPr>
              <a:t>Read more</a:t>
            </a:r>
            <a:endParaRPr lang="en-KW" sz="6000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3326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D773-6D74-377F-EDBD-E9FE0A06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67E1E9-F0C3-F3D7-E7FE-745E9D46C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8139" y="2519265"/>
            <a:ext cx="3765694" cy="433873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75FF58-EF73-A081-BE68-77B8358EADC5}"/>
              </a:ext>
            </a:extLst>
          </p:cNvPr>
          <p:cNvSpPr txBox="1"/>
          <p:nvPr/>
        </p:nvSpPr>
        <p:spPr>
          <a:xfrm>
            <a:off x="783771" y="1027906"/>
            <a:ext cx="1123405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00B0F0"/>
                </a:solidFill>
                <a:latin typeface="Comic Sans MS" panose="030F0902030302020204" pitchFamily="66" charset="0"/>
              </a:rPr>
              <a:t>Ask my teachers and parents</a:t>
            </a:r>
            <a:endParaRPr lang="en-KW" sz="6000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63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 dirty="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</a:blip>
          <a:srcRect t="25154" r="-1" b="24301"/>
          <a:stretch/>
        </p:blipFill>
        <p:spPr>
          <a:xfrm>
            <a:off x="-2115065" y="0"/>
            <a:ext cx="1642213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967" y="141383"/>
            <a:ext cx="9572368" cy="6469481"/>
          </a:xfrm>
          <a:solidFill>
            <a:schemeClr val="bg1"/>
          </a:solidFill>
        </p:spPr>
        <p:txBody>
          <a:bodyPr>
            <a:normAutofit/>
          </a:bodyPr>
          <a:lstStyle/>
          <a:p>
            <a:br>
              <a:rPr lang="en-KW" b="1" dirty="0">
                <a:latin typeface="Comic Sans MS" panose="030F0902030302020204" pitchFamily="66" charset="0"/>
              </a:rPr>
            </a:br>
            <a:r>
              <a:rPr lang="en-KW" b="1" dirty="0">
                <a:latin typeface="Comic Sans MS" panose="030F0902030302020204" pitchFamily="66" charset="0"/>
              </a:rPr>
              <a:t>2. </a:t>
            </a:r>
            <a:r>
              <a:rPr lang="en-US" b="1" dirty="0">
                <a:latin typeface="Comic Sans MS" panose="030F0902030302020204" pitchFamily="66" charset="0"/>
              </a:rPr>
              <a:t>O</a:t>
            </a:r>
            <a:r>
              <a:rPr lang="en-KW" b="1" dirty="0">
                <a:latin typeface="Comic Sans MS" panose="030F0902030302020204" pitchFamily="66" charset="0"/>
              </a:rPr>
              <a:t>riginal (adj)</a:t>
            </a: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endParaRPr lang="en-KW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E91586-2DA3-BD5E-EF54-AEB587FC9ECB}"/>
              </a:ext>
            </a:extLst>
          </p:cNvPr>
          <p:cNvSpPr/>
          <p:nvPr/>
        </p:nvSpPr>
        <p:spPr>
          <a:xfrm>
            <a:off x="1385598" y="4980816"/>
            <a:ext cx="7353105" cy="769441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existing since the beginning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3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75D00-DF60-775F-26FC-B02FB2BF0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5843663-DA17-B97E-BA53-CE9750EC6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99235" cy="746097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57D393-6E33-8375-2235-756C550EBCAC}"/>
              </a:ext>
            </a:extLst>
          </p:cNvPr>
          <p:cNvSpPr txBox="1"/>
          <p:nvPr/>
        </p:nvSpPr>
        <p:spPr>
          <a:xfrm>
            <a:off x="1518044" y="673963"/>
            <a:ext cx="40815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omic Sans MS" panose="030F0902030302020204" pitchFamily="66" charset="0"/>
              </a:rPr>
              <a:t>Use imagination</a:t>
            </a:r>
            <a:r>
              <a:rPr lang="en-KW" sz="4000" dirty="0">
                <a:solidFill>
                  <a:srgbClr val="00B0F0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55AE8B-1ACF-7219-6EE3-AF777E5A6D1F}"/>
              </a:ext>
            </a:extLst>
          </p:cNvPr>
          <p:cNvSpPr txBox="1"/>
          <p:nvPr/>
        </p:nvSpPr>
        <p:spPr>
          <a:xfrm>
            <a:off x="1319012" y="2284324"/>
            <a:ext cx="4142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B0F0"/>
                </a:solidFill>
                <a:latin typeface="Comic Sans MS" panose="030F0902030302020204" pitchFamily="66" charset="0"/>
              </a:rPr>
              <a:t>Make new things</a:t>
            </a:r>
            <a:endParaRPr lang="en-KW" sz="4000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4DF7C9-466D-0E39-2768-92641FC039B6}"/>
              </a:ext>
            </a:extLst>
          </p:cNvPr>
          <p:cNvSpPr txBox="1"/>
          <p:nvPr/>
        </p:nvSpPr>
        <p:spPr>
          <a:xfrm>
            <a:off x="1128512" y="4020596"/>
            <a:ext cx="3212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B0F0"/>
                </a:solidFill>
                <a:latin typeface="Comic Sans MS" panose="030F0902030302020204" pitchFamily="66" charset="0"/>
              </a:rPr>
              <a:t>Reuse things</a:t>
            </a:r>
            <a:endParaRPr lang="en-KW" sz="4000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A75A27-D533-D503-A27A-DA12D0328681}"/>
              </a:ext>
            </a:extLst>
          </p:cNvPr>
          <p:cNvSpPr txBox="1"/>
          <p:nvPr/>
        </p:nvSpPr>
        <p:spPr>
          <a:xfrm>
            <a:off x="654983" y="5590451"/>
            <a:ext cx="3369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B0F0"/>
                </a:solidFill>
                <a:latin typeface="Comic Sans MS" panose="030F0902030302020204" pitchFamily="66" charset="0"/>
              </a:rPr>
              <a:t>Find new use </a:t>
            </a:r>
            <a:endParaRPr lang="en-KW" sz="4000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2430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75D00-DF60-775F-26FC-B02FB2BF0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W" dirty="0"/>
              <a:t>3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5843663-DA17-B97E-BA53-CE9750EC6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99235" cy="746097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57D393-6E33-8375-2235-756C550EBCAC}"/>
              </a:ext>
            </a:extLst>
          </p:cNvPr>
          <p:cNvSpPr txBox="1"/>
          <p:nvPr/>
        </p:nvSpPr>
        <p:spPr>
          <a:xfrm>
            <a:off x="7109716" y="673963"/>
            <a:ext cx="3097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B0F0"/>
                </a:solidFill>
                <a:latin typeface="Comic Sans MS" panose="030F0902030302020204" pitchFamily="66" charset="0"/>
              </a:rPr>
              <a:t>Write notes</a:t>
            </a:r>
            <a:endParaRPr lang="en-KW" sz="4000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55AE8B-1ACF-7219-6EE3-AF777E5A6D1F}"/>
              </a:ext>
            </a:extLst>
          </p:cNvPr>
          <p:cNvSpPr txBox="1"/>
          <p:nvPr/>
        </p:nvSpPr>
        <p:spPr>
          <a:xfrm>
            <a:off x="7785126" y="2316981"/>
            <a:ext cx="3547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B0F0"/>
                </a:solidFill>
                <a:latin typeface="Comic Sans MS" panose="030F0902030302020204" pitchFamily="66" charset="0"/>
              </a:rPr>
              <a:t>Start a hobby</a:t>
            </a:r>
            <a:endParaRPr lang="en-KW" sz="4000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4DF7C9-466D-0E39-2768-92641FC039B6}"/>
              </a:ext>
            </a:extLst>
          </p:cNvPr>
          <p:cNvSpPr txBox="1"/>
          <p:nvPr/>
        </p:nvSpPr>
        <p:spPr>
          <a:xfrm>
            <a:off x="8120955" y="4007669"/>
            <a:ext cx="2701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B0F0"/>
                </a:solidFill>
                <a:latin typeface="Comic Sans MS" panose="030F0902030302020204" pitchFamily="66" charset="0"/>
              </a:rPr>
              <a:t>Read more</a:t>
            </a:r>
            <a:endParaRPr lang="en-KW" sz="4000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A75A27-D533-D503-A27A-DA12D0328681}"/>
              </a:ext>
            </a:extLst>
          </p:cNvPr>
          <p:cNvSpPr txBox="1"/>
          <p:nvPr/>
        </p:nvSpPr>
        <p:spPr>
          <a:xfrm>
            <a:off x="7020391" y="5630235"/>
            <a:ext cx="5171609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B0F0"/>
                </a:solidFill>
                <a:latin typeface="Comic Sans MS" panose="030F0902030302020204" pitchFamily="66" charset="0"/>
              </a:rPr>
              <a:t>Ask my teachers and</a:t>
            </a:r>
          </a:p>
          <a:p>
            <a:r>
              <a:rPr lang="en-GB" sz="4000" dirty="0">
                <a:solidFill>
                  <a:srgbClr val="00B0F0"/>
                </a:solidFill>
                <a:latin typeface="Comic Sans MS" panose="030F0902030302020204" pitchFamily="66" charset="0"/>
              </a:rPr>
              <a:t> parents</a:t>
            </a:r>
            <a:endParaRPr lang="en-KW" sz="4000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936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4B50F-4656-3443-ABDF-C96868D37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826" y="23750"/>
            <a:ext cx="11675626" cy="68580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KW" sz="3600" dirty="0">
                <a:latin typeface="Comic Sans MS" panose="030F0902030302020204" pitchFamily="66" charset="0"/>
              </a:rPr>
              <a:t>	</a:t>
            </a:r>
          </a:p>
          <a:p>
            <a:pPr marL="0" indent="0" algn="ctr">
              <a:buNone/>
            </a:pPr>
            <a:r>
              <a:rPr lang="en-KW" sz="4300" b="1" u="sng" dirty="0">
                <a:latin typeface="Comic Sans MS" panose="030F0902030302020204" pitchFamily="66" charset="0"/>
              </a:rPr>
              <a:t>Creativity</a:t>
            </a:r>
            <a:r>
              <a:rPr lang="en-KW" sz="3600" dirty="0">
                <a:latin typeface="Comic Sans MS" panose="030F0902030302020204" pitchFamily="66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KW" sz="3600" dirty="0">
                <a:solidFill>
                  <a:srgbClr val="00B0F0"/>
                </a:solidFill>
                <a:latin typeface="Comic Sans MS" panose="030F0902030302020204" pitchFamily="66" charset="0"/>
              </a:rPr>
              <a:t>	</a:t>
            </a:r>
            <a:r>
              <a:rPr lang="en-GB" sz="3600" dirty="0">
                <a:solidFill>
                  <a:srgbClr val="00B0F0"/>
                </a:solidFill>
                <a:latin typeface="Comic Sans MS" panose="030F0902030302020204" pitchFamily="66" charset="0"/>
              </a:rPr>
              <a:t>Today I will write about creativity. I can use my imagination. I can reuse things to make new things. I can find a new use for something, for example, I can use empty bottles as vase.</a:t>
            </a:r>
            <a:endParaRPr lang="en-KW" sz="3600" dirty="0">
              <a:solidFill>
                <a:srgbClr val="00B0F0"/>
              </a:solidFill>
              <a:latin typeface="Comic Sans MS" panose="030F0902030302020204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>
                <a:latin typeface="Comic Sans MS" panose="030F0902030302020204" pitchFamily="66" charset="0"/>
              </a:rPr>
              <a:t> </a:t>
            </a:r>
            <a:endParaRPr lang="en-KW" sz="3600" dirty="0">
              <a:latin typeface="Comic Sans MS" panose="030F0902030302020204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I need to write notes. I need to start a hobby. I need to read more. I need to search for new things. I need to ask my teachers and my parents.</a:t>
            </a:r>
            <a:endParaRPr lang="en-KW" sz="3600" dirty="0">
              <a:solidFill>
                <a:schemeClr val="accent2">
                  <a:lumMod val="75000"/>
                </a:schemeClr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35935329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B0854-0D46-2C2D-FBB1-73C1874A9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14340-A364-EEBD-5148-328477DFE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FAB59-4A4A-0B28-2537-119E6DF35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856" y="0"/>
            <a:ext cx="5852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171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ECB6-CC61-9D3A-8B5A-0463A8BDA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A6FCF-2143-A45C-F29B-DA15CA425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19AD2-05E6-11C4-6016-943F8AA35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961" y="0"/>
            <a:ext cx="5852288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0FEED6E-94C6-37DE-4C1C-C605383DAFAA}"/>
              </a:ext>
            </a:extLst>
          </p:cNvPr>
          <p:cNvSpPr/>
          <p:nvPr/>
        </p:nvSpPr>
        <p:spPr>
          <a:xfrm>
            <a:off x="8966423" y="591274"/>
            <a:ext cx="750627" cy="77792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W" sz="5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DAF4FA-94F9-5AFD-8D17-C893337A50B3}"/>
              </a:ext>
            </a:extLst>
          </p:cNvPr>
          <p:cNvSpPr/>
          <p:nvPr/>
        </p:nvSpPr>
        <p:spPr>
          <a:xfrm>
            <a:off x="8966423" y="1825625"/>
            <a:ext cx="750627" cy="77792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W" sz="5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C73E5E-FF41-B98A-95C1-7FBE2230DECE}"/>
              </a:ext>
            </a:extLst>
          </p:cNvPr>
          <p:cNvSpPr/>
          <p:nvPr/>
        </p:nvSpPr>
        <p:spPr>
          <a:xfrm>
            <a:off x="8916018" y="3040039"/>
            <a:ext cx="750627" cy="77792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W" sz="5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F9E443-FB02-4F82-8EA4-F824DE7B363A}"/>
              </a:ext>
            </a:extLst>
          </p:cNvPr>
          <p:cNvSpPr/>
          <p:nvPr/>
        </p:nvSpPr>
        <p:spPr>
          <a:xfrm>
            <a:off x="8879107" y="4254453"/>
            <a:ext cx="750627" cy="77792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W" sz="5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FEE59F3-68EE-C1A5-7510-F91BC6FC261E}"/>
              </a:ext>
            </a:extLst>
          </p:cNvPr>
          <p:cNvSpPr/>
          <p:nvPr/>
        </p:nvSpPr>
        <p:spPr>
          <a:xfrm>
            <a:off x="9013178" y="5877765"/>
            <a:ext cx="750627" cy="77792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W" sz="54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505250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BA64D-D513-5BF6-40A8-F59D5EEA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523A7EF5-5104-13AF-AE18-FB27275ED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l="25951" t="12425" r="40522" b="40413"/>
          <a:stretch/>
        </p:blipFill>
        <p:spPr>
          <a:xfrm>
            <a:off x="240448" y="-332707"/>
            <a:ext cx="11530928" cy="7190707"/>
          </a:xfr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D7BB839-190C-E914-D4F5-942A4493ACE4}"/>
              </a:ext>
            </a:extLst>
          </p:cNvPr>
          <p:cNvSpPr/>
          <p:nvPr/>
        </p:nvSpPr>
        <p:spPr>
          <a:xfrm>
            <a:off x="1467853" y="2815389"/>
            <a:ext cx="6858000" cy="312822"/>
          </a:xfrm>
          <a:prstGeom prst="round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2064116-6C60-D6E7-BAAF-5DBAF50C3F04}"/>
              </a:ext>
            </a:extLst>
          </p:cNvPr>
          <p:cNvSpPr/>
          <p:nvPr/>
        </p:nvSpPr>
        <p:spPr>
          <a:xfrm>
            <a:off x="1467853" y="4379493"/>
            <a:ext cx="1660358" cy="312822"/>
          </a:xfrm>
          <a:prstGeom prst="round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6328956-409A-D0A3-9235-963507DD1F73}"/>
              </a:ext>
            </a:extLst>
          </p:cNvPr>
          <p:cNvSpPr/>
          <p:nvPr/>
        </p:nvSpPr>
        <p:spPr>
          <a:xfrm>
            <a:off x="1467853" y="6499140"/>
            <a:ext cx="3753852" cy="312822"/>
          </a:xfrm>
          <a:prstGeom prst="round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6842618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BA64D-D513-5BF6-40A8-F59D5EEA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523A7EF5-5104-13AF-AE18-FB27275ED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51" t="59828" r="43404" b="12982"/>
          <a:stretch/>
        </p:blipFill>
        <p:spPr>
          <a:xfrm>
            <a:off x="210312" y="206625"/>
            <a:ext cx="11771376" cy="6492875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C0F2006-87BD-10F1-FB19-D8107B43D989}"/>
              </a:ext>
            </a:extLst>
          </p:cNvPr>
          <p:cNvSpPr/>
          <p:nvPr/>
        </p:nvSpPr>
        <p:spPr>
          <a:xfrm>
            <a:off x="1443790" y="2671010"/>
            <a:ext cx="2695073" cy="409074"/>
          </a:xfrm>
          <a:prstGeom prst="round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A282663-3502-3962-6E19-42C014AE2BE5}"/>
              </a:ext>
            </a:extLst>
          </p:cNvPr>
          <p:cNvSpPr/>
          <p:nvPr/>
        </p:nvSpPr>
        <p:spPr>
          <a:xfrm>
            <a:off x="1612232" y="5654840"/>
            <a:ext cx="4483768" cy="409073"/>
          </a:xfrm>
          <a:prstGeom prst="round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4684983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E1010-983E-5330-BAAF-EDCC8B52D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6E95DFBE-5628-D75C-06B4-94FBA938F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53" t="9799" r="39470" b="36433"/>
          <a:stretch/>
        </p:blipFill>
        <p:spPr>
          <a:xfrm>
            <a:off x="59236" y="-811894"/>
            <a:ext cx="11766883" cy="8780964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BF1D894-9197-88E1-3CAE-1787CD3279AC}"/>
              </a:ext>
            </a:extLst>
          </p:cNvPr>
          <p:cNvSpPr/>
          <p:nvPr/>
        </p:nvSpPr>
        <p:spPr>
          <a:xfrm>
            <a:off x="1228344" y="1164304"/>
            <a:ext cx="5245769" cy="426871"/>
          </a:xfrm>
          <a:prstGeom prst="round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394A0B9-4FD0-3D34-32B4-0E278A21AB64}"/>
              </a:ext>
            </a:extLst>
          </p:cNvPr>
          <p:cNvSpPr/>
          <p:nvPr/>
        </p:nvSpPr>
        <p:spPr>
          <a:xfrm>
            <a:off x="659029" y="3820059"/>
            <a:ext cx="10066221" cy="1061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B</a:t>
            </a:r>
            <a:r>
              <a:rPr lang="en-KW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ecause chocolate drinks were very expensive/Chocolatr was a symbol of wealth and power.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E2E7A93-7135-A31F-D885-6CF03B7D2A35}"/>
              </a:ext>
            </a:extLst>
          </p:cNvPr>
          <p:cNvSpPr/>
          <p:nvPr/>
        </p:nvSpPr>
        <p:spPr>
          <a:xfrm>
            <a:off x="817425" y="5711438"/>
            <a:ext cx="10066221" cy="1061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It is good for the brain/ it helps prevent heart attack.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Eating small amounts of dark chocolate can lower your blood pressure/ it can reduce stress/ it stops some diseases.</a:t>
            </a:r>
            <a:endParaRPr lang="en-KW" sz="24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3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E70B7-BE25-4A30-96C5-FB492520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730ACBC4-539F-03DF-302D-F66F95B04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722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760974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9EFE7-20E3-C491-5A17-C7D1CF70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48C0A9E-21F6-B61B-14A0-1D301B104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674" t="17080" r="29861" b="45990"/>
          <a:stretch/>
        </p:blipFill>
        <p:spPr>
          <a:xfrm>
            <a:off x="0" y="101637"/>
            <a:ext cx="12089930" cy="7181385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84E8412-723C-4DD4-FC0F-30606149D024}"/>
              </a:ext>
            </a:extLst>
          </p:cNvPr>
          <p:cNvSpPr/>
          <p:nvPr/>
        </p:nvSpPr>
        <p:spPr>
          <a:xfrm>
            <a:off x="3363952" y="6302298"/>
            <a:ext cx="2074127" cy="70810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3212415-ED75-2C8E-071E-ED183BAA3BDA}"/>
              </a:ext>
            </a:extLst>
          </p:cNvPr>
          <p:cNvSpPr/>
          <p:nvPr/>
        </p:nvSpPr>
        <p:spPr>
          <a:xfrm>
            <a:off x="3363952" y="3727934"/>
            <a:ext cx="2074127" cy="70810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F4FFD2E-B888-5550-2DF8-BF398F3BD196}"/>
              </a:ext>
            </a:extLst>
          </p:cNvPr>
          <p:cNvSpPr/>
          <p:nvPr/>
        </p:nvSpPr>
        <p:spPr>
          <a:xfrm>
            <a:off x="8889529" y="4992029"/>
            <a:ext cx="2074127" cy="70810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E0B592-87A1-9050-1335-0E1C6AA4C7E0}"/>
              </a:ext>
            </a:extLst>
          </p:cNvPr>
          <p:cNvSpPr/>
          <p:nvPr/>
        </p:nvSpPr>
        <p:spPr>
          <a:xfrm>
            <a:off x="999893" y="2873298"/>
            <a:ext cx="2074127" cy="70810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2990387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629BA1-E611-A577-EB10-53DCF65BD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4700133" cy="2156579"/>
          </a:xfrm>
        </p:spPr>
        <p:txBody>
          <a:bodyPr anchor="t">
            <a:normAutofit/>
          </a:bodyPr>
          <a:lstStyle/>
          <a:p>
            <a:pPr algn="l"/>
            <a:endParaRPr lang="en-KW" sz="2200" dirty="0"/>
          </a:p>
        </p:txBody>
      </p:sp>
      <p:pic>
        <p:nvPicPr>
          <p:cNvPr id="4" name="Picture 3" descr="Overlapping triangles forming a mountain-like design in different colors">
            <a:extLst>
              <a:ext uri="{FF2B5EF4-FFF2-40B4-BE49-F238E27FC236}">
                <a16:creationId xmlns:a16="http://schemas.microsoft.com/office/drawing/2014/main" id="{580EDBDF-380A-0AB0-2FF9-690D49E3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</a:blip>
          <a:srcRect t="25154" r="-1" b="24301"/>
          <a:stretch/>
        </p:blipFill>
        <p:spPr>
          <a:xfrm>
            <a:off x="-2115065" y="0"/>
            <a:ext cx="1642213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BA955FF-9C2D-7904-9EA5-2892CF6C6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KW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7239A919-B66D-ACFA-0EF6-20E01150ED75}"/>
              </a:ext>
            </a:extLst>
          </p:cNvPr>
          <p:cNvSpPr txBox="1">
            <a:spLocks/>
          </p:cNvSpPr>
          <p:nvPr/>
        </p:nvSpPr>
        <p:spPr>
          <a:xfrm>
            <a:off x="275967" y="141383"/>
            <a:ext cx="9572368" cy="64694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KW" b="1" dirty="0">
                <a:latin typeface="Comic Sans MS" panose="030F0902030302020204" pitchFamily="66" charset="0"/>
              </a:rPr>
            </a:br>
            <a:r>
              <a:rPr lang="en-GB" b="1" dirty="0">
                <a:latin typeface="Comic Sans MS" panose="030F0902030302020204" pitchFamily="66" charset="0"/>
              </a:rPr>
              <a:t>3.dramatic</a:t>
            </a:r>
            <a:r>
              <a:rPr lang="en-KW" b="1" dirty="0">
                <a:latin typeface="Comic Sans MS" panose="030F0902030302020204" pitchFamily="66" charset="0"/>
              </a:rPr>
              <a:t> (adj)</a:t>
            </a: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br>
              <a:rPr lang="en-KW" b="1" dirty="0">
                <a:latin typeface="Comic Sans MS" panose="030F0902030302020204" pitchFamily="66" charset="0"/>
              </a:rPr>
            </a:br>
            <a:endParaRPr lang="en-KW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074382-586C-441B-F261-3EA6F14A7700}"/>
              </a:ext>
            </a:extLst>
          </p:cNvPr>
          <p:cNvSpPr txBox="1">
            <a:spLocks/>
          </p:cNvSpPr>
          <p:nvPr/>
        </p:nvSpPr>
        <p:spPr>
          <a:xfrm>
            <a:off x="275967" y="4385525"/>
            <a:ext cx="12192000" cy="148478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Walt Disney is creative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.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 His drawings are so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Garamond" panose="02020404030301010803" pitchFamily="18" charset="0"/>
                <a:cs typeface="Aharoni" pitchFamily="2" charset="-79"/>
              </a:rPr>
              <a:t>dramatic.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EAE318-D814-5F64-9ACB-ADB735B8A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057" y="461228"/>
            <a:ext cx="3593976" cy="3949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727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E70B7-BE25-4A30-96C5-FB492520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5" name="Content Placeholder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730ACBC4-539F-03DF-302D-F66F95B04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863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35143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963B3-3664-7B6B-EF9D-56F7428FC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704B5-F0E3-9488-F126-AB3C499AA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  <p:pic>
        <p:nvPicPr>
          <p:cNvPr id="4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D416C6E-EBF4-41FE-DE30-62862093C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74" t="54443" r="29861" b="12981"/>
          <a:stretch/>
        </p:blipFill>
        <p:spPr>
          <a:xfrm>
            <a:off x="0" y="-45726"/>
            <a:ext cx="12089930" cy="711447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60EE54C-D48A-EA5C-D05E-8D7D9066DC59}"/>
              </a:ext>
            </a:extLst>
          </p:cNvPr>
          <p:cNvSpPr/>
          <p:nvPr/>
        </p:nvSpPr>
        <p:spPr>
          <a:xfrm>
            <a:off x="420624" y="2007220"/>
            <a:ext cx="9857678" cy="88493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4DCEDE-6A1B-C8CD-507F-76BAD7824725}"/>
              </a:ext>
            </a:extLst>
          </p:cNvPr>
          <p:cNvSpPr/>
          <p:nvPr/>
        </p:nvSpPr>
        <p:spPr>
          <a:xfrm>
            <a:off x="669073" y="3965847"/>
            <a:ext cx="6400800" cy="70810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87F3D7-8D49-8532-0E94-9D92F86B8C2B}"/>
              </a:ext>
            </a:extLst>
          </p:cNvPr>
          <p:cNvSpPr/>
          <p:nvPr/>
        </p:nvSpPr>
        <p:spPr>
          <a:xfrm>
            <a:off x="669073" y="5683921"/>
            <a:ext cx="5798634" cy="70810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W" dirty="0"/>
          </a:p>
        </p:txBody>
      </p:sp>
    </p:spTree>
    <p:extLst>
      <p:ext uri="{BB962C8B-B14F-4D97-AF65-F5344CB8AC3E}">
        <p14:creationId xmlns:p14="http://schemas.microsoft.com/office/powerpoint/2010/main" val="36802892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519AA-BFA9-0BAE-6B56-D266ABF8B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DAACB-946F-0FEE-8FD5-5C8F8D138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658234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AMATIC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42950" y="4725375"/>
            <a:ext cx="10704512" cy="1610111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very sudden or noticeable; or full of action and excitement</a:t>
            </a:r>
            <a:endParaRPr lang="ar-KW" b="1" dirty="0">
              <a:ln>
                <a:solidFill>
                  <a:sysClr val="windowText" lastClr="000000"/>
                </a:solidFill>
              </a:ln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53943" y="102395"/>
            <a:ext cx="4811486" cy="1107996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dramatic</a:t>
            </a:r>
            <a:endParaRPr lang="ar-KW" sz="66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76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OffsetVTI">
  <a:themeElements>
    <a:clrScheme name="AnalogousFromLightSeedLeftStep">
      <a:dk1>
        <a:srgbClr val="000000"/>
      </a:dk1>
      <a:lt1>
        <a:srgbClr val="FFFFFF"/>
      </a:lt1>
      <a:dk2>
        <a:srgbClr val="413424"/>
      </a:dk2>
      <a:lt2>
        <a:srgbClr val="E8E2E7"/>
      </a:lt2>
      <a:accent1>
        <a:srgbClr val="2FB84F"/>
      </a:accent1>
      <a:accent2>
        <a:srgbClr val="4AB632"/>
      </a:accent2>
      <a:accent3>
        <a:srgbClr val="84AE45"/>
      </a:accent3>
      <a:accent4>
        <a:srgbClr val="A7A537"/>
      </a:accent4>
      <a:accent5>
        <a:srgbClr val="E08F25"/>
      </a:accent5>
      <a:accent6>
        <a:srgbClr val="EB654E"/>
      </a:accent6>
      <a:hlink>
        <a:srgbClr val="AE699E"/>
      </a:hlink>
      <a:folHlink>
        <a:srgbClr val="7F7F7F"/>
      </a:folHlink>
    </a:clrScheme>
    <a:fontScheme name="Dante">
      <a:majorFont>
        <a:latin typeface="Georgia Pro"/>
        <a:ea typeface=""/>
        <a:cs typeface=""/>
      </a:majorFont>
      <a:minorFont>
        <a:latin typeface="Georgi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6505</TotalTime>
  <Words>839</Words>
  <Application>Microsoft Macintosh PowerPoint</Application>
  <PresentationFormat>Widescreen</PresentationFormat>
  <Paragraphs>147</Paragraphs>
  <Slides>82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1" baseType="lpstr">
      <vt:lpstr>Aharoni</vt:lpstr>
      <vt:lpstr>Arial</vt:lpstr>
      <vt:lpstr>Comic Sans MS</vt:lpstr>
      <vt:lpstr>Dante (Headings)2</vt:lpstr>
      <vt:lpstr>Garamond</vt:lpstr>
      <vt:lpstr>Georgia Pro</vt:lpstr>
      <vt:lpstr>Helvetica Neue Medium</vt:lpstr>
      <vt:lpstr>Wingdings 2</vt:lpstr>
      <vt:lpstr>OffsetVTI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New voc:-      1. intended (adj)       </vt:lpstr>
      <vt:lpstr> 2. Original (adj)      </vt:lpstr>
      <vt:lpstr>PowerPoint Presentation</vt:lpstr>
      <vt:lpstr>PowerPoint Presentation</vt:lpstr>
      <vt:lpstr>PowerPoint Presentation</vt:lpstr>
      <vt:lpstr>PowerPoint Presentation</vt:lpstr>
      <vt:lpstr>combine computer + network = Internet</vt:lpstr>
      <vt:lpstr>Many surgical operations involve many machines.</vt:lpstr>
      <vt:lpstr>PowerPoint Presentation</vt:lpstr>
      <vt:lpstr>PowerPoint Presentation</vt:lpstr>
      <vt:lpstr>It’s a creative approach to take the old cars away for recycling.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S.B p85</vt:lpstr>
      <vt:lpstr>S.B p85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Maryam82</dc:creator>
  <cp:lastModifiedBy>maryam Maryam82</cp:lastModifiedBy>
  <cp:revision>9</cp:revision>
  <dcterms:created xsi:type="dcterms:W3CDTF">2022-05-07T10:43:37Z</dcterms:created>
  <dcterms:modified xsi:type="dcterms:W3CDTF">2022-05-15T16:12:24Z</dcterms:modified>
</cp:coreProperties>
</file>