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99" r:id="rId3"/>
    <p:sldId id="308" r:id="rId4"/>
    <p:sldId id="309" r:id="rId5"/>
    <p:sldId id="318" r:id="rId6"/>
    <p:sldId id="326" r:id="rId7"/>
    <p:sldId id="328" r:id="rId8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36AA84-691E-B9FB-2810-D256718B6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178FF60-B900-910B-A768-325B87663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E107C8-247C-278A-4719-82E6F835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EC9008-AECF-F6D4-E758-5CAF29EF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C3E43B-0968-CE49-8511-65A2A90D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9793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0446E6-5D6D-715F-51A9-82A1B0AB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5B9477-2344-776A-406D-3EF4D744A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DD032D-244A-043E-F7B0-45CD2AF3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965EF3-D339-1ADE-EA13-4D52C9A9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81CBF6-BA03-42C2-8E8B-9F9675E3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7269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50E5FDD-5FEE-352B-E1CC-058AA6914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E222C7-C30F-8417-5995-432DB10B5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A17413-64FF-A10C-9EEA-7DE3E851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4AB08B-3E2C-E0AA-B164-053A5475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B1418B-2ADA-E894-556A-A1B3C63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1090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D0948D-3489-4D5A-4DA5-F3B56981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B9123D-B863-FB45-2B79-420F4FA83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A6929E-515A-0132-4A0B-58C7A6B8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DF694B-B426-A836-CF90-48BACBBD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068FFF-9D6C-A90D-84B3-E2190E71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0479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E9F28F-7B81-1823-5794-48F76122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D1557F5-629E-C5A6-4F06-B82B32AD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D6ACB8-3615-3FD3-28BC-5776A1E1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893EE3-05E4-10C8-E102-2C6282AC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3968CF-8018-0E11-3D4A-267CD00F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4443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42FDA1-70E2-C4D9-C828-28978570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582060-1070-580A-0E7F-79FB13A6D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7824DF-D715-D5BC-484C-6EBCDDA66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3F324A-F3DF-FF7C-11B8-4D6D9958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419F9-E3E6-2808-58FA-2563EF77E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842144-D313-8830-1A7F-49F3E4E3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1652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0F6D96-B5CF-A936-7238-744B4536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DEE711-5D3A-E149-4EA3-DE926B676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D00CC0E-C9D7-0359-BA39-174B960D9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552AC06-EAFF-54B6-5753-A4AF4205B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8BC051B-D6D1-6735-87A7-026DD2B4A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B8889B8-6EC9-352F-59CC-6C855930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EE56145-A1F2-039C-3740-298DF697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4B0A7F9-7CB1-B2F9-2200-F36390AC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077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8090D3-02FA-C9E6-BEA2-170AE863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9627B8A-52B6-431F-44D3-1AA39704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3583B6D-C40B-3BC9-524B-44D7FE0E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52A4B65-6930-864E-E68F-924D5A79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3252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D7026BD-F4E8-7275-D13A-1789248F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4C70888-C1F1-57D6-5A64-8A0A0315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C034FF9-7DFF-5F80-0BC2-1F8B6CED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7055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BD960A-1135-477F-EA36-9228B565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4DA36B-7D1B-ED1E-60EA-311310465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BD447C1-E800-43C2-43DC-3FADF7DDC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55EA657-802F-3778-D9ED-DF762DF6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1D548E-7EEA-40D6-DC44-4525911D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E43BE45-0FCD-91E2-822A-46B5FCD7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3868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413E57-E114-91A0-6B0D-C2AB18B8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4171820-4A23-250A-812C-1E295AAEC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8F64763-5E70-61D8-8E93-29DDEFC33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AA45F95-0F5C-0F60-AB70-1EAED71F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788165-ED93-7247-DC72-A3BC938D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5EE6DB-804E-43DE-A342-E0367CC0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894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2B5A405-2C90-AC40-3E81-E885B27A3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743281-DF7E-C0AC-B936-3942CC51C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0BB707-0730-140A-4CF5-1EE3553F8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1F95-8913-3D4E-9C5C-7A9B6A19C0C9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BC2D16-58A1-DE10-879C-9F7FDDFC3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7E5690-C7AC-7F73-BFA4-18887AF08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32A0-B457-8548-A76B-86402288D4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4326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الاستنتاج"/>
          <p:cNvSpPr/>
          <p:nvPr/>
        </p:nvSpPr>
        <p:spPr>
          <a:xfrm>
            <a:off x="1555792" y="1465925"/>
            <a:ext cx="9086850" cy="3686175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8800" dirty="0">
                <a:ln w="38100">
                  <a:solidFill>
                    <a:schemeClr val="bg1"/>
                  </a:solidFill>
                </a:ln>
                <a:cs typeface="PT Bold Heading" panose="02010400000000000000" pitchFamily="2" charset="-78"/>
              </a:rPr>
              <a:t>انكسار الضوء</a:t>
            </a:r>
            <a:r>
              <a:rPr lang="ar-SA" sz="8800" dirty="0">
                <a:ln w="38100">
                  <a:solidFill>
                    <a:schemeClr val="bg1"/>
                  </a:solidFill>
                </a:ln>
                <a:cs typeface="PT Bold Heading" panose="02010400000000000000" pitchFamily="2" charset="-78"/>
              </a:rPr>
              <a:t>2</a:t>
            </a:r>
            <a:endParaRPr lang="ar-KW" sz="8800" dirty="0">
              <a:ln w="38100">
                <a:solidFill>
                  <a:schemeClr val="bg1"/>
                </a:solidFill>
              </a:ln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6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049"/>
          <a:stretch/>
        </p:blipFill>
        <p:spPr bwMode="auto">
          <a:xfrm>
            <a:off x="533400" y="298741"/>
            <a:ext cx="11082338" cy="6187785"/>
          </a:xfrm>
          <a:prstGeom prst="roundRect">
            <a:avLst>
              <a:gd name="adj" fmla="val 16667"/>
            </a:avLst>
          </a:prstGeom>
          <a:ln w="76200">
            <a:solidFill>
              <a:srgbClr val="7030A0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829002" y="1624600"/>
            <a:ext cx="2088232" cy="108012"/>
          </a:xfrm>
          <a:prstGeom prst="rect">
            <a:avLst/>
          </a:prstGeom>
          <a:solidFill>
            <a:srgbClr val="C72F45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1826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8738"/>
            <a:ext cx="11758611" cy="6566728"/>
          </a:xfrm>
          <a:prstGeom prst="roundRect">
            <a:avLst>
              <a:gd name="adj" fmla="val 16667"/>
            </a:avLst>
          </a:prstGeom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ربع نص 422"/>
          <p:cNvSpPr txBox="1"/>
          <p:nvPr/>
        </p:nvSpPr>
        <p:spPr>
          <a:xfrm>
            <a:off x="5562626" y="1772816"/>
            <a:ext cx="2047841" cy="2520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الشعاع ينكسر مقتربا من عمود الانكسار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5" name="مربع نص 423"/>
          <p:cNvSpPr txBox="1"/>
          <p:nvPr/>
        </p:nvSpPr>
        <p:spPr>
          <a:xfrm>
            <a:off x="3176861" y="1888041"/>
            <a:ext cx="2126830" cy="2520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3200" b="1" i="0">
                <a:effectLst/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PT Bold Heading" pitchFamily="2" charset="-78"/>
              </a:rPr>
              <a:t>زاوية السقوط أكبر من زاوية الانكسار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cs typeface="PT Bold Heading" pitchFamily="2" charset="-78"/>
            </a:endParaRPr>
          </a:p>
        </p:txBody>
      </p:sp>
      <p:sp>
        <p:nvSpPr>
          <p:cNvPr id="6" name="مربع نص 424"/>
          <p:cNvSpPr txBox="1"/>
          <p:nvPr/>
        </p:nvSpPr>
        <p:spPr>
          <a:xfrm>
            <a:off x="501907" y="1816844"/>
            <a:ext cx="2071481" cy="2520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3200" b="1" i="0">
                <a:solidFill>
                  <a:srgbClr val="0070C0"/>
                </a:solidFill>
                <a:effectLst/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PT Bold Heading" pitchFamily="2" charset="-78"/>
              </a:rPr>
              <a:t>لأن الشعاع ينتقل من وسط أقل كثافة ضوئية إلى وسط أكبر كثافة ضوئية فتقل سرعته و يقترب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cs typeface="PT Bold Heading" pitchFamily="2" charset="-78"/>
            </a:endParaRPr>
          </a:p>
        </p:txBody>
      </p:sp>
      <p:sp>
        <p:nvSpPr>
          <p:cNvPr id="7" name="مربع نص 425"/>
          <p:cNvSpPr txBox="1"/>
          <p:nvPr/>
        </p:nvSpPr>
        <p:spPr>
          <a:xfrm>
            <a:off x="5576273" y="4163065"/>
            <a:ext cx="2020545" cy="25461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3200" b="1" i="0">
                <a:effectLst/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PT Bold Heading" pitchFamily="2" charset="-78"/>
              </a:rPr>
              <a:t>الشعاع ينكسر مبتعدا عن عمود الانكسار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cs typeface="PT Bold Heading" pitchFamily="2" charset="-78"/>
            </a:endParaRPr>
          </a:p>
        </p:txBody>
      </p:sp>
      <p:sp>
        <p:nvSpPr>
          <p:cNvPr id="8" name="مربع نص 426"/>
          <p:cNvSpPr txBox="1"/>
          <p:nvPr/>
        </p:nvSpPr>
        <p:spPr>
          <a:xfrm>
            <a:off x="3091260" y="4503390"/>
            <a:ext cx="1953495" cy="25461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3200" b="1" i="0">
                <a:solidFill>
                  <a:srgbClr val="0070C0"/>
                </a:solidFill>
                <a:effectLst/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PT Bold Heading" pitchFamily="2" charset="-78"/>
              </a:rPr>
              <a:t>زاوية السقوط أقل من زاوية الانكسار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cs typeface="PT Bold Heading" pitchFamily="2" charset="-78"/>
            </a:endParaRPr>
          </a:p>
        </p:txBody>
      </p:sp>
      <p:sp>
        <p:nvSpPr>
          <p:cNvPr id="9" name="مربع نص 427"/>
          <p:cNvSpPr txBox="1"/>
          <p:nvPr/>
        </p:nvSpPr>
        <p:spPr>
          <a:xfrm>
            <a:off x="391299" y="4388165"/>
            <a:ext cx="2182089" cy="25461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2400" b="1" i="0">
                <a:solidFill>
                  <a:srgbClr val="0070C0"/>
                </a:solidFill>
                <a:effectLst/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PT Bold Heading" pitchFamily="2" charset="-78"/>
              </a:rPr>
              <a:t>لأن الشعاع ينتقل من وسط أكبر كثافة ضوئية إلى وسط أقل كثافة ضوئية فتزداد سرعته و يبتعد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cs typeface="PT Bold Heading" pitchFamily="2" charset="-78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048327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5" t="9376" r="11331" b="25417"/>
          <a:stretch/>
        </p:blipFill>
        <p:spPr>
          <a:xfrm>
            <a:off x="0" y="212615"/>
            <a:ext cx="11669487" cy="6242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103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57"/>
          <a:stretch/>
        </p:blipFill>
        <p:spPr bwMode="auto">
          <a:xfrm>
            <a:off x="1023903" y="880362"/>
            <a:ext cx="10459632" cy="5097275"/>
          </a:xfrm>
          <a:prstGeom prst="roundRect">
            <a:avLst>
              <a:gd name="adj" fmla="val 16667"/>
            </a:avLst>
          </a:prstGeom>
          <a:ln w="76200">
            <a:solidFill>
              <a:schemeClr val="accent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مستطيل 10"/>
          <p:cNvSpPr/>
          <p:nvPr/>
        </p:nvSpPr>
        <p:spPr>
          <a:xfrm>
            <a:off x="2710403" y="2273999"/>
            <a:ext cx="8773132" cy="584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1) صناعة الألياف الضوئية التي تُستخدم في الاتصالات .</a:t>
            </a:r>
            <a:endParaRPr kumimoji="0" lang="en-US" sz="34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135699" y="3273539"/>
            <a:ext cx="9144000" cy="1205458"/>
          </a:xfrm>
          <a:prstGeom prst="rect">
            <a:avLst/>
          </a:prstGeom>
          <a:noFill/>
          <a:ln w="635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2) صناعة المناظير المستخدمة في عمليات الجراحة .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Calibri"/>
              <a:cs typeface="PT Bold Heading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378511" y="4149191"/>
            <a:ext cx="8789586" cy="646331"/>
          </a:xfrm>
          <a:prstGeom prst="rect">
            <a:avLst/>
          </a:prstGeom>
          <a:noFill/>
          <a:ln w="635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3) صناعة النظارات و المجاهر و </a:t>
            </a:r>
            <a:r>
              <a:rPr kumimoji="0" lang="ar-KW" sz="36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التلوسكوبات</a:t>
            </a:r>
            <a:r>
              <a:rPr kumimoji="0" lang="ar-KW" sz="36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 pitchFamily="2" charset="-78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9970546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77" y="92822"/>
            <a:ext cx="8931975" cy="6453121"/>
          </a:xfrm>
          <a:prstGeom prst="rect">
            <a:avLst/>
          </a:prstGeom>
          <a:noFill/>
          <a:ln w="76200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رابط مستقيم 6"/>
          <p:cNvCxnSpPr/>
          <p:nvPr/>
        </p:nvCxnSpPr>
        <p:spPr>
          <a:xfrm>
            <a:off x="4943872" y="3356992"/>
            <a:ext cx="216024" cy="9361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5159896" y="4293096"/>
            <a:ext cx="720080" cy="19442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5591944" y="5445225"/>
            <a:ext cx="18002" cy="553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5051885" y="3825044"/>
            <a:ext cx="18525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4943872" y="2996952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5155133" y="3923530"/>
            <a:ext cx="0" cy="7200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شكل حر 25"/>
          <p:cNvSpPr/>
          <p:nvPr/>
        </p:nvSpPr>
        <p:spPr>
          <a:xfrm>
            <a:off x="4762501" y="3048000"/>
            <a:ext cx="176213" cy="304800"/>
          </a:xfrm>
          <a:custGeom>
            <a:avLst/>
            <a:gdLst>
              <a:gd name="connsiteX0" fmla="*/ 176213 w 176213"/>
              <a:gd name="connsiteY0" fmla="*/ 304800 h 304800"/>
              <a:gd name="connsiteX1" fmla="*/ 0 w 176213"/>
              <a:gd name="connsiteY1" fmla="*/ 73819 h 304800"/>
              <a:gd name="connsiteX2" fmla="*/ 42863 w 176213"/>
              <a:gd name="connsiteY2" fmla="*/ 19050 h 304800"/>
              <a:gd name="connsiteX3" fmla="*/ 76200 w 176213"/>
              <a:gd name="connsiteY3" fmla="*/ 4763 h 304800"/>
              <a:gd name="connsiteX4" fmla="*/ 116681 w 176213"/>
              <a:gd name="connsiteY4" fmla="*/ 0 h 304800"/>
              <a:gd name="connsiteX5" fmla="*/ 142875 w 176213"/>
              <a:gd name="connsiteY5" fmla="*/ 11906 h 304800"/>
              <a:gd name="connsiteX6" fmla="*/ 166688 w 176213"/>
              <a:gd name="connsiteY6" fmla="*/ 35719 h 304800"/>
              <a:gd name="connsiteX7" fmla="*/ 176213 w 176213"/>
              <a:gd name="connsiteY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213" h="304800">
                <a:moveTo>
                  <a:pt x="176213" y="304800"/>
                </a:moveTo>
                <a:lnTo>
                  <a:pt x="0" y="73819"/>
                </a:lnTo>
                <a:lnTo>
                  <a:pt x="42863" y="19050"/>
                </a:lnTo>
                <a:lnTo>
                  <a:pt x="76200" y="4763"/>
                </a:lnTo>
                <a:lnTo>
                  <a:pt x="116681" y="0"/>
                </a:lnTo>
                <a:lnTo>
                  <a:pt x="142875" y="11906"/>
                </a:lnTo>
                <a:lnTo>
                  <a:pt x="166688" y="35719"/>
                </a:lnTo>
                <a:cubicBezTo>
                  <a:pt x="168275" y="125413"/>
                  <a:pt x="169863" y="215106"/>
                  <a:pt x="176213" y="3048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7" name="شكل حر 26"/>
          <p:cNvSpPr/>
          <p:nvPr/>
        </p:nvSpPr>
        <p:spPr>
          <a:xfrm>
            <a:off x="4938714" y="3355181"/>
            <a:ext cx="59531" cy="342900"/>
          </a:xfrm>
          <a:custGeom>
            <a:avLst/>
            <a:gdLst>
              <a:gd name="connsiteX0" fmla="*/ 0 w 59531"/>
              <a:gd name="connsiteY0" fmla="*/ 0 h 342900"/>
              <a:gd name="connsiteX1" fmla="*/ 2381 w 59531"/>
              <a:gd name="connsiteY1" fmla="*/ 309563 h 342900"/>
              <a:gd name="connsiteX2" fmla="*/ 16668 w 59531"/>
              <a:gd name="connsiteY2" fmla="*/ 340519 h 342900"/>
              <a:gd name="connsiteX3" fmla="*/ 45243 w 59531"/>
              <a:gd name="connsiteY3" fmla="*/ 342900 h 342900"/>
              <a:gd name="connsiteX4" fmla="*/ 59531 w 59531"/>
              <a:gd name="connsiteY4" fmla="*/ 319088 h 342900"/>
              <a:gd name="connsiteX5" fmla="*/ 54768 w 59531"/>
              <a:gd name="connsiteY5" fmla="*/ 242888 h 342900"/>
              <a:gd name="connsiteX6" fmla="*/ 35718 w 59531"/>
              <a:gd name="connsiteY6" fmla="*/ 154782 h 342900"/>
              <a:gd name="connsiteX7" fmla="*/ 0 w 59531"/>
              <a:gd name="connsiteY7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31" h="342900">
                <a:moveTo>
                  <a:pt x="0" y="0"/>
                </a:moveTo>
                <a:cubicBezTo>
                  <a:pt x="794" y="103188"/>
                  <a:pt x="1587" y="206375"/>
                  <a:pt x="2381" y="309563"/>
                </a:cubicBezTo>
                <a:lnTo>
                  <a:pt x="16668" y="340519"/>
                </a:lnTo>
                <a:lnTo>
                  <a:pt x="45243" y="342900"/>
                </a:lnTo>
                <a:lnTo>
                  <a:pt x="59531" y="319088"/>
                </a:lnTo>
                <a:lnTo>
                  <a:pt x="54768" y="242888"/>
                </a:lnTo>
                <a:lnTo>
                  <a:pt x="35718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8" name="شكل حر 27"/>
          <p:cNvSpPr/>
          <p:nvPr/>
        </p:nvSpPr>
        <p:spPr>
          <a:xfrm>
            <a:off x="5105400" y="3979070"/>
            <a:ext cx="52388" cy="283369"/>
          </a:xfrm>
          <a:custGeom>
            <a:avLst/>
            <a:gdLst>
              <a:gd name="connsiteX0" fmla="*/ 50006 w 52388"/>
              <a:gd name="connsiteY0" fmla="*/ 283369 h 283369"/>
              <a:gd name="connsiteX1" fmla="*/ 52388 w 52388"/>
              <a:gd name="connsiteY1" fmla="*/ 16669 h 283369"/>
              <a:gd name="connsiteX2" fmla="*/ 40481 w 52388"/>
              <a:gd name="connsiteY2" fmla="*/ 0 h 283369"/>
              <a:gd name="connsiteX3" fmla="*/ 21431 w 52388"/>
              <a:gd name="connsiteY3" fmla="*/ 2381 h 283369"/>
              <a:gd name="connsiteX4" fmla="*/ 0 w 52388"/>
              <a:gd name="connsiteY4" fmla="*/ 28575 h 283369"/>
              <a:gd name="connsiteX5" fmla="*/ 7144 w 52388"/>
              <a:gd name="connsiteY5" fmla="*/ 88106 h 283369"/>
              <a:gd name="connsiteX6" fmla="*/ 26194 w 52388"/>
              <a:gd name="connsiteY6" fmla="*/ 180975 h 283369"/>
              <a:gd name="connsiteX7" fmla="*/ 50006 w 52388"/>
              <a:gd name="connsiteY7" fmla="*/ 283369 h 28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88" h="283369">
                <a:moveTo>
                  <a:pt x="50006" y="283369"/>
                </a:moveTo>
                <a:lnTo>
                  <a:pt x="52388" y="16669"/>
                </a:lnTo>
                <a:lnTo>
                  <a:pt x="40481" y="0"/>
                </a:lnTo>
                <a:lnTo>
                  <a:pt x="21431" y="2381"/>
                </a:lnTo>
                <a:lnTo>
                  <a:pt x="0" y="28575"/>
                </a:lnTo>
                <a:lnTo>
                  <a:pt x="7144" y="88106"/>
                </a:lnTo>
                <a:lnTo>
                  <a:pt x="26194" y="180975"/>
                </a:lnTo>
                <a:lnTo>
                  <a:pt x="50006" y="28336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9" name="شكل حر 28"/>
          <p:cNvSpPr/>
          <p:nvPr/>
        </p:nvSpPr>
        <p:spPr>
          <a:xfrm>
            <a:off x="5150644" y="4262439"/>
            <a:ext cx="100012" cy="345281"/>
          </a:xfrm>
          <a:custGeom>
            <a:avLst/>
            <a:gdLst>
              <a:gd name="connsiteX0" fmla="*/ 4762 w 100012"/>
              <a:gd name="connsiteY0" fmla="*/ 0 h 345281"/>
              <a:gd name="connsiteX1" fmla="*/ 0 w 100012"/>
              <a:gd name="connsiteY1" fmla="*/ 269081 h 345281"/>
              <a:gd name="connsiteX2" fmla="*/ 23812 w 100012"/>
              <a:gd name="connsiteY2" fmla="*/ 309562 h 345281"/>
              <a:gd name="connsiteX3" fmla="*/ 40481 w 100012"/>
              <a:gd name="connsiteY3" fmla="*/ 335756 h 345281"/>
              <a:gd name="connsiteX4" fmla="*/ 59531 w 100012"/>
              <a:gd name="connsiteY4" fmla="*/ 342900 h 345281"/>
              <a:gd name="connsiteX5" fmla="*/ 73819 w 100012"/>
              <a:gd name="connsiteY5" fmla="*/ 345281 h 345281"/>
              <a:gd name="connsiteX6" fmla="*/ 88106 w 100012"/>
              <a:gd name="connsiteY6" fmla="*/ 333375 h 345281"/>
              <a:gd name="connsiteX7" fmla="*/ 100012 w 100012"/>
              <a:gd name="connsiteY7" fmla="*/ 309562 h 345281"/>
              <a:gd name="connsiteX8" fmla="*/ 88106 w 100012"/>
              <a:gd name="connsiteY8" fmla="*/ 257175 h 345281"/>
              <a:gd name="connsiteX9" fmla="*/ 52387 w 100012"/>
              <a:gd name="connsiteY9" fmla="*/ 150018 h 345281"/>
              <a:gd name="connsiteX10" fmla="*/ 21431 w 100012"/>
              <a:gd name="connsiteY10" fmla="*/ 78581 h 345281"/>
              <a:gd name="connsiteX11" fmla="*/ 11906 w 100012"/>
              <a:gd name="connsiteY11" fmla="*/ 50006 h 345281"/>
              <a:gd name="connsiteX12" fmla="*/ 4762 w 100012"/>
              <a:gd name="connsiteY12" fmla="*/ 0 h 34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12" h="345281">
                <a:moveTo>
                  <a:pt x="4762" y="0"/>
                </a:moveTo>
                <a:cubicBezTo>
                  <a:pt x="3175" y="89694"/>
                  <a:pt x="1587" y="179387"/>
                  <a:pt x="0" y="269081"/>
                </a:cubicBezTo>
                <a:lnTo>
                  <a:pt x="23812" y="309562"/>
                </a:lnTo>
                <a:lnTo>
                  <a:pt x="40481" y="335756"/>
                </a:lnTo>
                <a:lnTo>
                  <a:pt x="59531" y="342900"/>
                </a:lnTo>
                <a:lnTo>
                  <a:pt x="73819" y="345281"/>
                </a:lnTo>
                <a:lnTo>
                  <a:pt x="88106" y="333375"/>
                </a:lnTo>
                <a:lnTo>
                  <a:pt x="100012" y="309562"/>
                </a:lnTo>
                <a:lnTo>
                  <a:pt x="88106" y="257175"/>
                </a:lnTo>
                <a:lnTo>
                  <a:pt x="52387" y="150018"/>
                </a:lnTo>
                <a:lnTo>
                  <a:pt x="21431" y="78581"/>
                </a:lnTo>
                <a:lnTo>
                  <a:pt x="11906" y="50006"/>
                </a:lnTo>
                <a:lnTo>
                  <a:pt x="4762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1" name="مربع نص 444"/>
          <p:cNvSpPr txBox="1"/>
          <p:nvPr/>
        </p:nvSpPr>
        <p:spPr>
          <a:xfrm rot="3072484">
            <a:off x="3503803" y="1945286"/>
            <a:ext cx="1765461" cy="44715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زاوية سقوط</a:t>
            </a: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 1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32" name="مربع نص 444"/>
          <p:cNvSpPr txBox="1"/>
          <p:nvPr/>
        </p:nvSpPr>
        <p:spPr>
          <a:xfrm rot="4147905">
            <a:off x="4204288" y="5086739"/>
            <a:ext cx="1905313" cy="4534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زاوية </a:t>
            </a: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انكسار 2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33" name="مربع نص 444"/>
          <p:cNvSpPr txBox="1"/>
          <p:nvPr/>
        </p:nvSpPr>
        <p:spPr>
          <a:xfrm>
            <a:off x="5071236" y="3236779"/>
            <a:ext cx="1574134" cy="4534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زاوية </a:t>
            </a: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انكسار 1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34" name="مربع نص 444"/>
          <p:cNvSpPr txBox="1"/>
          <p:nvPr/>
        </p:nvSpPr>
        <p:spPr>
          <a:xfrm>
            <a:off x="4799856" y="3850754"/>
            <a:ext cx="1765461" cy="44715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زاوية سقوط</a:t>
            </a: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 2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35" name="مربع نص 444"/>
          <p:cNvSpPr txBox="1"/>
          <p:nvPr/>
        </p:nvSpPr>
        <p:spPr>
          <a:xfrm>
            <a:off x="3348359" y="4249079"/>
            <a:ext cx="1765461" cy="44715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عمود الانكسار 2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36" name="مربع نص 444"/>
          <p:cNvSpPr txBox="1"/>
          <p:nvPr/>
        </p:nvSpPr>
        <p:spPr>
          <a:xfrm>
            <a:off x="4799857" y="2905650"/>
            <a:ext cx="1765461" cy="44715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KW" sz="2000" b="1" dirty="0">
                <a:solidFill>
                  <a:schemeClr val="tx1"/>
                </a:solidFill>
                <a:latin typeface="Times New Roman"/>
                <a:ea typeface="Calibri"/>
                <a:cs typeface="PT Bold Heading" pitchFamily="2" charset="-78"/>
              </a:rPr>
              <a:t>عمود الانكسار 1</a:t>
            </a:r>
            <a:endParaRPr lang="en-US" sz="2000" b="1" i="1" dirty="0">
              <a:solidFill>
                <a:schemeClr val="tx1"/>
              </a:solidFill>
              <a:latin typeface="Times New Roman"/>
              <a:ea typeface="Calibri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81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48" y="404664"/>
            <a:ext cx="9111657" cy="632810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مربع نص 450"/>
          <p:cNvSpPr txBox="1"/>
          <p:nvPr/>
        </p:nvSpPr>
        <p:spPr>
          <a:xfrm>
            <a:off x="1505695" y="2221369"/>
            <a:ext cx="7964304" cy="6870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spcAft>
                <a:spcPts val="1000"/>
              </a:spcAft>
              <a:defRPr sz="3400" b="1">
                <a:solidFill>
                  <a:srgbClr val="7030A0"/>
                </a:solidFill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sz="4000" dirty="0">
                <a:solidFill>
                  <a:schemeClr val="tx1"/>
                </a:solidFill>
              </a:rPr>
              <a:t>زاوية السقوط أقل من زاوية الانكسار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مربع نص 451"/>
          <p:cNvSpPr txBox="1"/>
          <p:nvPr/>
        </p:nvSpPr>
        <p:spPr>
          <a:xfrm>
            <a:off x="1505695" y="4293096"/>
            <a:ext cx="8536697" cy="2160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>
              <a:spcAft>
                <a:spcPts val="1000"/>
              </a:spcAft>
              <a:defRPr sz="4000" b="1">
                <a:solidFill>
                  <a:srgbClr val="7030A0"/>
                </a:solidFill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sz="3200" dirty="0">
                <a:solidFill>
                  <a:schemeClr val="tx1"/>
                </a:solidFill>
              </a:rPr>
              <a:t>لأن الشعاع الضوئي ينتقل من وسط أكبر كثافة ضوئية و هو الزجاج إلى وسط أقل في الكثافة الضوئية و هو الماء ، فينكسر مبتعدا عن عمود الانكسار ، </a:t>
            </a:r>
            <a:endParaRPr lang="ar-KW" sz="3200" dirty="0">
              <a:solidFill>
                <a:schemeClr val="tx1"/>
              </a:solidFill>
            </a:endParaRPr>
          </a:p>
          <a:p>
            <a:r>
              <a:rPr lang="ar-SA" sz="3200" dirty="0">
                <a:solidFill>
                  <a:schemeClr val="tx1"/>
                </a:solidFill>
              </a:rPr>
              <a:t>فتكون زاوية السقوط أقل من زاوية الانكسار 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8327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KW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7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7</cp:revision>
  <dcterms:created xsi:type="dcterms:W3CDTF">2023-10-01T17:40:36Z</dcterms:created>
  <dcterms:modified xsi:type="dcterms:W3CDTF">2023-10-01T17:45:11Z</dcterms:modified>
</cp:coreProperties>
</file>