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56" r:id="rId5"/>
    <p:sldMasterId id="2147483792" r:id="rId6"/>
    <p:sldMasterId id="2147483804" r:id="rId7"/>
    <p:sldMasterId id="2147483816" r:id="rId8"/>
    <p:sldMasterId id="2147483828" r:id="rId9"/>
  </p:sldMasterIdLst>
  <p:notesMasterIdLst>
    <p:notesMasterId r:id="rId46"/>
  </p:notesMasterIdLst>
  <p:sldIdLst>
    <p:sldId id="426" r:id="rId10"/>
    <p:sldId id="400" r:id="rId11"/>
    <p:sldId id="385" r:id="rId12"/>
    <p:sldId id="427" r:id="rId13"/>
    <p:sldId id="428" r:id="rId14"/>
    <p:sldId id="396" r:id="rId15"/>
    <p:sldId id="436" r:id="rId16"/>
    <p:sldId id="429" r:id="rId17"/>
    <p:sldId id="397" r:id="rId18"/>
    <p:sldId id="431" r:id="rId19"/>
    <p:sldId id="437" r:id="rId20"/>
    <p:sldId id="432" r:id="rId21"/>
    <p:sldId id="438" r:id="rId22"/>
    <p:sldId id="433" r:id="rId23"/>
    <p:sldId id="439" r:id="rId24"/>
    <p:sldId id="434" r:id="rId25"/>
    <p:sldId id="440" r:id="rId26"/>
    <p:sldId id="435" r:id="rId27"/>
    <p:sldId id="441" r:id="rId28"/>
    <p:sldId id="272" r:id="rId29"/>
    <p:sldId id="442" r:id="rId30"/>
    <p:sldId id="376" r:id="rId31"/>
    <p:sldId id="444" r:id="rId32"/>
    <p:sldId id="443" r:id="rId33"/>
    <p:sldId id="374" r:id="rId34"/>
    <p:sldId id="411" r:id="rId35"/>
    <p:sldId id="412" r:id="rId36"/>
    <p:sldId id="445" r:id="rId37"/>
    <p:sldId id="274" r:id="rId38"/>
    <p:sldId id="414" r:id="rId39"/>
    <p:sldId id="446" r:id="rId40"/>
    <p:sldId id="305" r:id="rId41"/>
    <p:sldId id="447" r:id="rId42"/>
    <p:sldId id="448" r:id="rId43"/>
    <p:sldId id="449" r:id="rId44"/>
    <p:sldId id="413" r:id="rId4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545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749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970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19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720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75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667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56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676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259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6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39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02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6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981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09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24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30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887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47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49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099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63253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42190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2367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07335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0441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63066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2931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33288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7170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87017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88223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3743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06842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02883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6012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5412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68598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17225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3946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47638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2005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7085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CDF3-987C-45FE-9965-F9863FD790AA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DF8B-992D-43FB-9FC4-50A50964599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0224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20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699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E9B0-BC82-4620-8C7B-1B73D0B120E2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0119-8434-4575-B268-1322430EC4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1299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gif"/><Relationship Id="rId3" Type="http://schemas.microsoft.com/office/2007/relationships/media" Target="../media/media2.mp3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21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20.jpeg"/><Relationship Id="rId5" Type="http://schemas.microsoft.com/office/2007/relationships/media" Target="../media/media1.mp3"/><Relationship Id="rId15" Type="http://schemas.openxmlformats.org/officeDocument/2006/relationships/image" Target="../media/image24.jpg"/><Relationship Id="rId10" Type="http://schemas.openxmlformats.org/officeDocument/2006/relationships/image" Target="../media/image19.jpeg"/><Relationship Id="rId4" Type="http://schemas.openxmlformats.org/officeDocument/2006/relationships/audio" Target="../media/media2.mp3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CC8048-112C-418B-90A4-60AF5331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420914"/>
            <a:ext cx="11461628" cy="6154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05EB8F-68CA-4E78-9300-23D52D3B2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37629" r="17561" b="38074"/>
          <a:stretch/>
        </p:blipFill>
        <p:spPr>
          <a:xfrm>
            <a:off x="2709622" y="5331842"/>
            <a:ext cx="5364479" cy="1105244"/>
          </a:xfrm>
          <a:prstGeom prst="rect">
            <a:avLst/>
          </a:prstGeom>
        </p:spPr>
      </p:pic>
      <p:pic>
        <p:nvPicPr>
          <p:cNvPr id="5" name="Picture 4" descr="شعار الكويت - ويكيبيديا">
            <a:extLst>
              <a:ext uri="{FF2B5EF4-FFF2-40B4-BE49-F238E27FC236}">
                <a16:creationId xmlns:a16="http://schemas.microsoft.com/office/drawing/2014/main" id="{83A58BDA-DB94-4940-AA3D-70C07304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91" y="2194282"/>
            <a:ext cx="1264579" cy="10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8DFC6-F403-4E56-8B87-78F2AA3E3E8D}"/>
              </a:ext>
            </a:extLst>
          </p:cNvPr>
          <p:cNvSpPr txBox="1">
            <a:spLocks/>
          </p:cNvSpPr>
          <p:nvPr/>
        </p:nvSpPr>
        <p:spPr>
          <a:xfrm>
            <a:off x="2525731" y="4482912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28B039-D1F9-4A62-9F3F-4FB926C644B3}"/>
              </a:ext>
            </a:extLst>
          </p:cNvPr>
          <p:cNvSpPr txBox="1">
            <a:spLocks/>
          </p:cNvSpPr>
          <p:nvPr/>
        </p:nvSpPr>
        <p:spPr>
          <a:xfrm>
            <a:off x="2709622" y="3267419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</a:t>
            </a:r>
            <a:r>
              <a:rPr kumimoji="0" 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46873" y="2056902"/>
            <a:ext cx="6689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arge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in large amounts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(specially of food)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hearty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D2B4D-D1C3-4E6A-9975-86CE99268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60" y="1798820"/>
            <a:ext cx="5491853" cy="4796852"/>
          </a:xfrm>
          <a:prstGeom prst="rect">
            <a:avLst/>
          </a:prstGeom>
        </p:spPr>
      </p:pic>
      <p:pic>
        <p:nvPicPr>
          <p:cNvPr id="8" name="hearty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104F3655-846E-4715-98C6-B926DB137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6535" y="40820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221631" y="2943856"/>
            <a:ext cx="1005916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stingy man always eats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very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hearty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meals.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46873" y="2056902"/>
            <a:ext cx="6689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breathe air, smoke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gas into your lungs.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inhale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inhal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563FB163-A634-4CD2-A855-896312E7A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6981" y="4337464"/>
            <a:ext cx="487363" cy="487363"/>
          </a:xfrm>
          <a:prstGeom prst="rect">
            <a:avLst/>
          </a:prstGeom>
        </p:spPr>
      </p:pic>
      <p:pic>
        <p:nvPicPr>
          <p:cNvPr id="9" name="Content Placeholder 3" descr="man-cooking.jpg">
            <a:extLst>
              <a:ext uri="{FF2B5EF4-FFF2-40B4-BE49-F238E27FC236}">
                <a16:creationId xmlns:a16="http://schemas.microsoft.com/office/drawing/2014/main" id="{D5C71E42-0253-4CD0-B664-4BC796930F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5384" y="1745188"/>
            <a:ext cx="5028804" cy="468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1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867380" y="2943856"/>
            <a:ext cx="107676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stingy man doesn’t allow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anyone to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inhale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his food.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509014" y="1844867"/>
            <a:ext cx="6689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treating people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an equal way, or not morally right.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unfairly     (Adv)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DC4B8-A276-4CFB-903B-ABB4035F1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10" y="1844867"/>
            <a:ext cx="4484577" cy="4750805"/>
          </a:xfrm>
          <a:prstGeom prst="rect">
            <a:avLst/>
          </a:prstGeom>
        </p:spPr>
      </p:pic>
      <p:pic>
        <p:nvPicPr>
          <p:cNvPr id="8" name="unfair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494777C3-4A78-4311-8B42-D14F9A68D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2668" y="48272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018485" y="2943856"/>
            <a:ext cx="104654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man treats the villagers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unfairly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509012" y="2295442"/>
            <a:ext cx="6180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fairness in the way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are dealt with.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justice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justic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C0D27C2F-3C17-4C3C-A730-7796DFC91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1840" y="449085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8F2CF9-85B5-4390-8C33-0825CE469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113" y="1868557"/>
            <a:ext cx="4897875" cy="45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782050" y="2943856"/>
            <a:ext cx="109383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man doesn’t treat people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justice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509012" y="2295442"/>
            <a:ext cx="6180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large group of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people who have come together.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crowd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crowd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ECEF2F2C-F202-484E-8152-B675C1107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3728" y="4310960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983BE-A612-4781-9110-6DC0EC8CD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395" y="1643270"/>
            <a:ext cx="499359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757487" y="2943856"/>
            <a:ext cx="89875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crowd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his village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don’t love him.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74033-3540-4AA9-98DF-379AE4B3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00730" y="940905"/>
            <a:ext cx="4041914" cy="499606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Listening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SB./ P. </a:t>
            </a: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29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People’s Stories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AutoShape 2" descr="How to Defy the Odds">
            <a:extLst>
              <a:ext uri="{FF2B5EF4-FFF2-40B4-BE49-F238E27FC236}">
                <a16:creationId xmlns:a16="http://schemas.microsoft.com/office/drawing/2014/main" id="{9999FC13-C29D-4739-9917-182BBA018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0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earty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92953"/>
          </a:xfrm>
          <a:prstGeom prst="rect">
            <a:avLst/>
          </a:prstGeom>
        </p:spPr>
      </p:pic>
      <p:pic>
        <p:nvPicPr>
          <p:cNvPr id="13" name="furious Meaning in the Cambridge English Dictiona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03925" y="3336925"/>
            <a:ext cx="487363" cy="492953"/>
          </a:xfrm>
          <a:prstGeom prst="rect">
            <a:avLst/>
          </a:prstGeom>
        </p:spPr>
      </p:pic>
      <p:pic>
        <p:nvPicPr>
          <p:cNvPr id="11" name="stingy Meaning in the Cambridge English Dictionar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9295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2020" y="207084"/>
            <a:ext cx="11384338" cy="6454848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  <a:cs typeface="Aharoni" pitchFamily="2" charset="-79"/>
              </a:rPr>
              <a:t>inhale     (v.)</a:t>
            </a:r>
          </a:p>
          <a:p>
            <a:pPr algn="l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  <a:cs typeface="Aharoni" pitchFamily="2" charset="-79"/>
              </a:rPr>
              <a:t>stingy   (adj.)</a:t>
            </a:r>
          </a:p>
          <a:p>
            <a:pPr algn="l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  <a:cs typeface="Aharoni" pitchFamily="2" charset="-79"/>
              </a:rPr>
              <a:t>furious  (adj.)</a:t>
            </a:r>
          </a:p>
          <a:p>
            <a:pPr algn="l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  <a:cs typeface="Aharoni" pitchFamily="2" charset="-79"/>
              </a:rPr>
              <a:t>hearty   (adj.)</a:t>
            </a:r>
          </a:p>
        </p:txBody>
      </p:sp>
      <p:pic>
        <p:nvPicPr>
          <p:cNvPr id="7" name="Picture 6" descr="42-18471978.jpg"/>
          <p:cNvPicPr>
            <a:picLocks noChangeAspect="1"/>
          </p:cNvPicPr>
          <p:nvPr/>
        </p:nvPicPr>
        <p:blipFill rotWithShape="1">
          <a:blip r:embed="rId9" cstate="print"/>
          <a:srcRect l="24603"/>
          <a:stretch/>
        </p:blipFill>
        <p:spPr>
          <a:xfrm>
            <a:off x="3835585" y="401126"/>
            <a:ext cx="2449587" cy="140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40" y="1307687"/>
            <a:ext cx="2340814" cy="1433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46" y="3336924"/>
            <a:ext cx="2502708" cy="1433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15" y="2005159"/>
            <a:ext cx="2449587" cy="1472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15" y="3744589"/>
            <a:ext cx="2449588" cy="1472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52" y="5332364"/>
            <a:ext cx="2503302" cy="1204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86" y="5423856"/>
            <a:ext cx="2503302" cy="10314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E9E64F-F60E-42C0-AC31-C4C384701930}"/>
              </a:ext>
            </a:extLst>
          </p:cNvPr>
          <p:cNvSpPr/>
          <p:nvPr/>
        </p:nvSpPr>
        <p:spPr>
          <a:xfrm>
            <a:off x="7394713" y="321035"/>
            <a:ext cx="4399722" cy="510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ct val="20000"/>
              </a:spcBef>
            </a:pPr>
            <a:r>
              <a:rPr lang="en-US" sz="4000" b="1" dirty="0">
                <a:solidFill>
                  <a:prstClr val="white"/>
                </a:solidFill>
                <a:latin typeface="Garamond" panose="02020404030301010803" pitchFamily="18" charset="0"/>
                <a:cs typeface="Aharoni" pitchFamily="2" charset="-79"/>
              </a:rPr>
              <a:t>justice        (n.)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</a:pPr>
            <a:endParaRPr lang="en-US" sz="4000" b="1" dirty="0">
              <a:solidFill>
                <a:prstClr val="white"/>
              </a:solidFill>
              <a:latin typeface="Garamond" panose="02020404030301010803" pitchFamily="18" charset="0"/>
              <a:cs typeface="Aharoni" pitchFamily="2" charset="-79"/>
            </a:endParaRPr>
          </a:p>
          <a:p>
            <a:pPr lvl="0" algn="l">
              <a:lnSpc>
                <a:spcPct val="150000"/>
              </a:lnSpc>
              <a:spcBef>
                <a:spcPct val="20000"/>
              </a:spcBef>
            </a:pPr>
            <a:r>
              <a:rPr lang="en-US" sz="4000" b="1" dirty="0">
                <a:solidFill>
                  <a:prstClr val="white"/>
                </a:solidFill>
                <a:latin typeface="Garamond" panose="02020404030301010803" pitchFamily="18" charset="0"/>
                <a:cs typeface="Aharoni" pitchFamily="2" charset="-79"/>
              </a:rPr>
              <a:t>crowd         (n.)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</a:pPr>
            <a:endParaRPr lang="en-US" sz="4000" b="1" dirty="0">
              <a:solidFill>
                <a:prstClr val="white"/>
              </a:solidFill>
              <a:latin typeface="Garamond" panose="02020404030301010803" pitchFamily="18" charset="0"/>
              <a:cs typeface="Aharoni" pitchFamily="2" charset="-79"/>
            </a:endParaRPr>
          </a:p>
          <a:p>
            <a:pPr lvl="0" algn="l">
              <a:lnSpc>
                <a:spcPct val="150000"/>
              </a:lnSpc>
              <a:spcBef>
                <a:spcPct val="20000"/>
              </a:spcBef>
            </a:pPr>
            <a:r>
              <a:rPr lang="en-US" sz="4000" b="1" dirty="0">
                <a:solidFill>
                  <a:prstClr val="white"/>
                </a:solidFill>
                <a:latin typeface="Garamond" panose="02020404030301010803" pitchFamily="18" charset="0"/>
                <a:cs typeface="Aharoni" pitchFamily="2" charset="-79"/>
              </a:rPr>
              <a:t>unfairly     (adv.)</a:t>
            </a:r>
            <a:endParaRPr lang="ar-KW" sz="3600" b="1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883A99-8E7F-47A8-B915-4B429BA3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0" t="26011" r="31938" b="61253"/>
          <a:stretch/>
        </p:blipFill>
        <p:spPr>
          <a:xfrm>
            <a:off x="736980" y="2193262"/>
            <a:ext cx="10522424" cy="4357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1F3F5-5E85-48CF-853D-1BBF25D88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16" y="136478"/>
            <a:ext cx="7429500" cy="1883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9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883A99-8E7F-47A8-B915-4B429BA3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0" t="26011" r="31938" b="61253"/>
          <a:stretch/>
        </p:blipFill>
        <p:spPr>
          <a:xfrm>
            <a:off x="736980" y="2193262"/>
            <a:ext cx="10522424" cy="4357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1F3F5-5E85-48CF-853D-1BBF25D88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16" y="136478"/>
            <a:ext cx="7429500" cy="1883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D65074-2BC8-4184-9185-322D020A4B3B}"/>
              </a:ext>
            </a:extLst>
          </p:cNvPr>
          <p:cNvSpPr txBox="1"/>
          <p:nvPr/>
        </p:nvSpPr>
        <p:spPr>
          <a:xfrm>
            <a:off x="7764184" y="3429000"/>
            <a:ext cx="2199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leftover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75E58-5893-4499-9BC0-A42C84156242}"/>
              </a:ext>
            </a:extLst>
          </p:cNvPr>
          <p:cNvSpPr txBox="1"/>
          <p:nvPr/>
        </p:nvSpPr>
        <p:spPr>
          <a:xfrm>
            <a:off x="7917270" y="4259997"/>
            <a:ext cx="189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hearty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52807-166C-4D14-AD29-E5DD5EE2EC62}"/>
              </a:ext>
            </a:extLst>
          </p:cNvPr>
          <p:cNvSpPr txBox="1"/>
          <p:nvPr/>
        </p:nvSpPr>
        <p:spPr>
          <a:xfrm>
            <a:off x="7997292" y="5264387"/>
            <a:ext cx="1813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248CC-0911-4A75-941B-91CDCB5A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60802-82DB-4757-A7E7-92C5A13E946B}"/>
              </a:ext>
            </a:extLst>
          </p:cNvPr>
          <p:cNvSpPr/>
          <p:nvPr/>
        </p:nvSpPr>
        <p:spPr>
          <a:xfrm>
            <a:off x="1361985" y="1108362"/>
            <a:ext cx="102681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u="sng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get the main idea </a:t>
            </a:r>
          </a:p>
          <a:p>
            <a:pPr algn="ctr"/>
            <a:r>
              <a:rPr lang="en-US" sz="6600" b="1" u="sng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the text: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A335921-7C26-49AB-A240-2F57461E7011}"/>
              </a:ext>
            </a:extLst>
          </p:cNvPr>
          <p:cNvSpPr/>
          <p:nvPr/>
        </p:nvSpPr>
        <p:spPr>
          <a:xfrm>
            <a:off x="1162050" y="3429000"/>
            <a:ext cx="6880364" cy="3179620"/>
          </a:xfrm>
          <a:prstGeom prst="cloud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A95CF-6410-4166-A59D-8B2DC706C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69" y="2758255"/>
            <a:ext cx="1590795" cy="1308220"/>
          </a:xfrm>
          <a:prstGeom prst="rect">
            <a:avLst/>
          </a:prstGeom>
        </p:spPr>
      </p:pic>
      <p:pic>
        <p:nvPicPr>
          <p:cNvPr id="9" name="6-1">
            <a:hlinkClick r:id="" action="ppaction://media"/>
            <a:extLst>
              <a:ext uri="{FF2B5EF4-FFF2-40B4-BE49-F238E27FC236}">
                <a16:creationId xmlns:a16="http://schemas.microsoft.com/office/drawing/2014/main" id="{75D1973A-3F25-4E09-9B7C-F08394AFB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8884" y="4532756"/>
            <a:ext cx="972108" cy="972108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A335921-7C26-49AB-A240-2F57461E7011}"/>
              </a:ext>
            </a:extLst>
          </p:cNvPr>
          <p:cNvSpPr/>
          <p:nvPr/>
        </p:nvSpPr>
        <p:spPr>
          <a:xfrm>
            <a:off x="3829803" y="2016701"/>
            <a:ext cx="4784864" cy="17543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492CF-DF26-414F-AB52-9041C853AAFA}"/>
              </a:ext>
            </a:extLst>
          </p:cNvPr>
          <p:cNvSpPr/>
          <p:nvPr/>
        </p:nvSpPr>
        <p:spPr>
          <a:xfrm>
            <a:off x="4262707" y="231199"/>
            <a:ext cx="73659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Listen again to get the main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characters of the story </a:t>
            </a:r>
            <a:r>
              <a:rPr lang="en-US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: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E24594-51F2-4092-AAE9-5B2E378A6C50}"/>
              </a:ext>
            </a:extLst>
          </p:cNvPr>
          <p:cNvSpPr/>
          <p:nvPr/>
        </p:nvSpPr>
        <p:spPr>
          <a:xfrm>
            <a:off x="627895" y="2665692"/>
            <a:ext cx="2717961" cy="1610997"/>
          </a:xfrm>
          <a:prstGeom prst="cloud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2996EE-9014-4042-9DFD-4033DA735EA5}"/>
              </a:ext>
            </a:extLst>
          </p:cNvPr>
          <p:cNvCxnSpPr>
            <a:cxnSpLocks/>
          </p:cNvCxnSpPr>
          <p:nvPr/>
        </p:nvCxnSpPr>
        <p:spPr>
          <a:xfrm flipH="1">
            <a:off x="3193490" y="2583074"/>
            <a:ext cx="1046450" cy="23758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59F4EF-F943-4C06-8ACC-6622A88C2259}"/>
              </a:ext>
            </a:extLst>
          </p:cNvPr>
          <p:cNvCxnSpPr>
            <a:cxnSpLocks/>
          </p:cNvCxnSpPr>
          <p:nvPr/>
        </p:nvCxnSpPr>
        <p:spPr>
          <a:xfrm>
            <a:off x="6394581" y="3775250"/>
            <a:ext cx="0" cy="1021339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D70585-C0AA-4DDB-B7AC-55404122F478}"/>
              </a:ext>
            </a:extLst>
          </p:cNvPr>
          <p:cNvSpPr txBox="1"/>
          <p:nvPr/>
        </p:nvSpPr>
        <p:spPr>
          <a:xfrm>
            <a:off x="4989016" y="2147751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9B0C51-83FC-4884-A60B-966639C36AC0}"/>
              </a:ext>
            </a:extLst>
          </p:cNvPr>
          <p:cNvCxnSpPr>
            <a:cxnSpLocks/>
          </p:cNvCxnSpPr>
          <p:nvPr/>
        </p:nvCxnSpPr>
        <p:spPr>
          <a:xfrm>
            <a:off x="8438813" y="2668471"/>
            <a:ext cx="1096015" cy="225392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DA838509-0347-45CE-8670-4B99B9D82FF0}"/>
              </a:ext>
            </a:extLst>
          </p:cNvPr>
          <p:cNvSpPr/>
          <p:nvPr/>
        </p:nvSpPr>
        <p:spPr>
          <a:xfrm>
            <a:off x="8631832" y="2893863"/>
            <a:ext cx="2996866" cy="1493621"/>
          </a:xfrm>
          <a:prstGeom prst="cloud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6-1">
            <a:hlinkClick r:id="" action="ppaction://media"/>
            <a:extLst>
              <a:ext uri="{FF2B5EF4-FFF2-40B4-BE49-F238E27FC236}">
                <a16:creationId xmlns:a16="http://schemas.microsoft.com/office/drawing/2014/main" id="{8C605E5D-F6FF-4C88-97C9-DA3512B7EA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8884" y="4532756"/>
            <a:ext cx="972108" cy="972108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D3E6549F-00F4-435A-8E83-6E4EF0E92676}"/>
              </a:ext>
            </a:extLst>
          </p:cNvPr>
          <p:cNvSpPr/>
          <p:nvPr/>
        </p:nvSpPr>
        <p:spPr>
          <a:xfrm>
            <a:off x="4948836" y="4796589"/>
            <a:ext cx="2996866" cy="1493621"/>
          </a:xfrm>
          <a:prstGeom prst="cloud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8A335921-7C26-49AB-A240-2F57461E7011}"/>
              </a:ext>
            </a:extLst>
          </p:cNvPr>
          <p:cNvSpPr/>
          <p:nvPr/>
        </p:nvSpPr>
        <p:spPr>
          <a:xfrm>
            <a:off x="3829803" y="2016701"/>
            <a:ext cx="4784864" cy="17543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492CF-DF26-414F-AB52-9041C853AAFA}"/>
              </a:ext>
            </a:extLst>
          </p:cNvPr>
          <p:cNvSpPr/>
          <p:nvPr/>
        </p:nvSpPr>
        <p:spPr>
          <a:xfrm>
            <a:off x="2847754" y="218868"/>
            <a:ext cx="73659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Listen again to get the main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characters of the story :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E24594-51F2-4092-AAE9-5B2E378A6C50}"/>
              </a:ext>
            </a:extLst>
          </p:cNvPr>
          <p:cNvSpPr/>
          <p:nvPr/>
        </p:nvSpPr>
        <p:spPr>
          <a:xfrm>
            <a:off x="627895" y="2665692"/>
            <a:ext cx="2717961" cy="1754326"/>
          </a:xfrm>
          <a:prstGeom prst="cloud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2996EE-9014-4042-9DFD-4033DA735EA5}"/>
              </a:ext>
            </a:extLst>
          </p:cNvPr>
          <p:cNvCxnSpPr>
            <a:cxnSpLocks/>
          </p:cNvCxnSpPr>
          <p:nvPr/>
        </p:nvCxnSpPr>
        <p:spPr>
          <a:xfrm flipH="1">
            <a:off x="3193490" y="2583074"/>
            <a:ext cx="1046450" cy="23758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59F4EF-F943-4C06-8ACC-6622A88C2259}"/>
              </a:ext>
            </a:extLst>
          </p:cNvPr>
          <p:cNvCxnSpPr>
            <a:cxnSpLocks/>
          </p:cNvCxnSpPr>
          <p:nvPr/>
        </p:nvCxnSpPr>
        <p:spPr>
          <a:xfrm>
            <a:off x="6394581" y="3775250"/>
            <a:ext cx="0" cy="1021339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D70585-C0AA-4DDB-B7AC-55404122F478}"/>
              </a:ext>
            </a:extLst>
          </p:cNvPr>
          <p:cNvSpPr txBox="1"/>
          <p:nvPr/>
        </p:nvSpPr>
        <p:spPr>
          <a:xfrm>
            <a:off x="4989016" y="2147751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main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characters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9B0C51-83FC-4884-A60B-966639C36AC0}"/>
              </a:ext>
            </a:extLst>
          </p:cNvPr>
          <p:cNvCxnSpPr>
            <a:cxnSpLocks/>
          </p:cNvCxnSpPr>
          <p:nvPr/>
        </p:nvCxnSpPr>
        <p:spPr>
          <a:xfrm>
            <a:off x="8438813" y="2668471"/>
            <a:ext cx="1096015" cy="225392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DA838509-0347-45CE-8670-4B99B9D82FF0}"/>
              </a:ext>
            </a:extLst>
          </p:cNvPr>
          <p:cNvSpPr/>
          <p:nvPr/>
        </p:nvSpPr>
        <p:spPr>
          <a:xfrm>
            <a:off x="8631832" y="2893863"/>
            <a:ext cx="2996866" cy="1638893"/>
          </a:xfrm>
          <a:prstGeom prst="cloud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D3E6549F-00F4-435A-8E83-6E4EF0E92676}"/>
              </a:ext>
            </a:extLst>
          </p:cNvPr>
          <p:cNvSpPr/>
          <p:nvPr/>
        </p:nvSpPr>
        <p:spPr>
          <a:xfrm>
            <a:off x="4948836" y="4796589"/>
            <a:ext cx="2996866" cy="1754326"/>
          </a:xfrm>
          <a:prstGeom prst="cloud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7ADD51-CDC2-4A9E-8FB5-1E07710A8EA7}"/>
              </a:ext>
            </a:extLst>
          </p:cNvPr>
          <p:cNvSpPr txBox="1"/>
          <p:nvPr/>
        </p:nvSpPr>
        <p:spPr>
          <a:xfrm>
            <a:off x="1409899" y="2781167"/>
            <a:ext cx="12971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ajiri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99E433-8CC0-42E8-BD87-C572A309C53F}"/>
              </a:ext>
            </a:extLst>
          </p:cNvPr>
          <p:cNvSpPr txBox="1"/>
          <p:nvPr/>
        </p:nvSpPr>
        <p:spPr>
          <a:xfrm>
            <a:off x="5484506" y="4891169"/>
            <a:ext cx="1925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maskini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70F06-1A8E-47D0-9823-9A2E903B4A93}"/>
              </a:ext>
            </a:extLst>
          </p:cNvPr>
          <p:cNvSpPr txBox="1"/>
          <p:nvPr/>
        </p:nvSpPr>
        <p:spPr>
          <a:xfrm>
            <a:off x="8917557" y="3039135"/>
            <a:ext cx="2592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village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9C81EC-2909-4F1C-AD48-B0B91AACF112}"/>
              </a:ext>
            </a:extLst>
          </p:cNvPr>
          <p:cNvSpPr txBox="1">
            <a:spLocks/>
          </p:cNvSpPr>
          <p:nvPr/>
        </p:nvSpPr>
        <p:spPr>
          <a:xfrm>
            <a:off x="349386" y="324827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3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46" y="351048"/>
            <a:ext cx="1438776" cy="1270932"/>
          </a:xfrm>
          <a:prstGeom prst="rect">
            <a:avLst/>
          </a:prstGeom>
        </p:spPr>
      </p:pic>
      <p:pic>
        <p:nvPicPr>
          <p:cNvPr id="9" name="6-1">
            <a:hlinkClick r:id="" action="ppaction://media"/>
            <a:extLst>
              <a:ext uri="{FF2B5EF4-FFF2-40B4-BE49-F238E27FC236}">
                <a16:creationId xmlns:a16="http://schemas.microsoft.com/office/drawing/2014/main" id="{2873DA96-C559-429C-866C-A6A60C135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9431" y="500460"/>
            <a:ext cx="972108" cy="972108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601AC-EC96-4E15-B261-5AB6B5766B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67" t="51696" r="30450" b="38646"/>
          <a:stretch/>
        </p:blipFill>
        <p:spPr>
          <a:xfrm>
            <a:off x="625642" y="1941095"/>
            <a:ext cx="1070418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2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868762-B892-4E63-9CD7-0F89D76EC631}"/>
              </a:ext>
            </a:extLst>
          </p:cNvPr>
          <p:cNvSpPr txBox="1">
            <a:spLocks/>
          </p:cNvSpPr>
          <p:nvPr/>
        </p:nvSpPr>
        <p:spPr>
          <a:xfrm>
            <a:off x="249376" y="468945"/>
            <a:ext cx="11693237" cy="858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  Do you enjoy reading stories? Why?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4F77F3-2C66-422D-83D0-1F45BA31DC18}"/>
              </a:ext>
            </a:extLst>
          </p:cNvPr>
          <p:cNvSpPr txBox="1">
            <a:spLocks/>
          </p:cNvSpPr>
          <p:nvPr/>
        </p:nvSpPr>
        <p:spPr>
          <a:xfrm>
            <a:off x="249375" y="1994452"/>
            <a:ext cx="11693237" cy="1434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Which kind of stories do you prefer         reading? Why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F79A95-01BE-400F-AEC5-9097D73A9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" t="6557" r="43587" b="5062"/>
          <a:stretch/>
        </p:blipFill>
        <p:spPr>
          <a:xfrm>
            <a:off x="2809461" y="4214191"/>
            <a:ext cx="6135755" cy="2478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73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601AC-EC96-4E15-B261-5AB6B576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7" t="51696" r="30450" b="38646"/>
          <a:stretch/>
        </p:blipFill>
        <p:spPr>
          <a:xfrm>
            <a:off x="743910" y="896509"/>
            <a:ext cx="10704180" cy="548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66035-EDD3-4AB1-8BCD-135FDF5D16DD}"/>
              </a:ext>
            </a:extLst>
          </p:cNvPr>
          <p:cNvSpPr txBox="1"/>
          <p:nvPr/>
        </p:nvSpPr>
        <p:spPr>
          <a:xfrm>
            <a:off x="3550504" y="2405313"/>
            <a:ext cx="5741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stingy and unfair.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06F97-41B8-47B8-B070-FE19BAD22DA4}"/>
              </a:ext>
            </a:extLst>
          </p:cNvPr>
          <p:cNvSpPr txBox="1"/>
          <p:nvPr/>
        </p:nvSpPr>
        <p:spPr>
          <a:xfrm>
            <a:off x="3550504" y="3807465"/>
            <a:ext cx="5377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poor and needy.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F718-538C-4EE3-B568-86EE0B6E636D}"/>
              </a:ext>
            </a:extLst>
          </p:cNvPr>
          <p:cNvSpPr txBox="1"/>
          <p:nvPr/>
        </p:nvSpPr>
        <p:spPr>
          <a:xfrm>
            <a:off x="3620643" y="4974730"/>
            <a:ext cx="4950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fair and good.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7FBC5D-FDF7-43D3-A3C7-240CB639E29A}"/>
              </a:ext>
            </a:extLst>
          </p:cNvPr>
          <p:cNvSpPr txBox="1">
            <a:spLocks/>
          </p:cNvSpPr>
          <p:nvPr/>
        </p:nvSpPr>
        <p:spPr>
          <a:xfrm>
            <a:off x="349386" y="324827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4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22528-8AAE-4EBA-B949-E3FEC82201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3" t="37894" r="32432" b="49580"/>
          <a:stretch/>
        </p:blipFill>
        <p:spPr>
          <a:xfrm>
            <a:off x="577517" y="1588167"/>
            <a:ext cx="10812378" cy="4945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F6BC80-E6C3-41D1-A0FA-556588190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46" y="201636"/>
            <a:ext cx="1438776" cy="1270932"/>
          </a:xfrm>
          <a:prstGeom prst="rect">
            <a:avLst/>
          </a:prstGeom>
        </p:spPr>
      </p:pic>
      <p:pic>
        <p:nvPicPr>
          <p:cNvPr id="8" name="6-1">
            <a:hlinkClick r:id="" action="ppaction://media"/>
            <a:extLst>
              <a:ext uri="{FF2B5EF4-FFF2-40B4-BE49-F238E27FC236}">
                <a16:creationId xmlns:a16="http://schemas.microsoft.com/office/drawing/2014/main" id="{B2973027-6990-4BA5-B0A6-B34C768EF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79431" y="423162"/>
            <a:ext cx="972108" cy="972108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A1E6F93-C983-47F3-8EE8-F7FDB0B71176}"/>
              </a:ext>
            </a:extLst>
          </p:cNvPr>
          <p:cNvSpPr/>
          <p:nvPr/>
        </p:nvSpPr>
        <p:spPr>
          <a:xfrm>
            <a:off x="1090863" y="2085473"/>
            <a:ext cx="4964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22528-8AAE-4EBA-B949-E3FEC8220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3" t="37894" r="32432" b="49580"/>
          <a:stretch/>
        </p:blipFill>
        <p:spPr>
          <a:xfrm>
            <a:off x="417096" y="256673"/>
            <a:ext cx="10812378" cy="303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21A8594-CCC9-41D4-9A1E-6CB7F577FB0A}"/>
              </a:ext>
            </a:extLst>
          </p:cNvPr>
          <p:cNvSpPr/>
          <p:nvPr/>
        </p:nvSpPr>
        <p:spPr>
          <a:xfrm>
            <a:off x="962526" y="481263"/>
            <a:ext cx="4964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A7D355-150E-4E8A-8BC7-601209443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3" y="1453388"/>
            <a:ext cx="720147" cy="638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51CE7-5562-41A1-B137-C3FBEAA01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2" y="2087773"/>
            <a:ext cx="720147" cy="638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AD50E-FE8F-40B6-BEAC-18E27BC6E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3" y="2726303"/>
            <a:ext cx="720147" cy="638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C0CD6F-0F6C-47EE-B045-8838FDAC4892}"/>
              </a:ext>
            </a:extLst>
          </p:cNvPr>
          <p:cNvSpPr txBox="1"/>
          <p:nvPr/>
        </p:nvSpPr>
        <p:spPr>
          <a:xfrm>
            <a:off x="417096" y="4462714"/>
            <a:ext cx="6547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The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tajiri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was very stingy.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3EE4F-B864-48BB-A20B-1352388072BB}"/>
              </a:ext>
            </a:extLst>
          </p:cNvPr>
          <p:cNvSpPr txBox="1"/>
          <p:nvPr/>
        </p:nvSpPr>
        <p:spPr>
          <a:xfrm>
            <a:off x="319695" y="5182956"/>
            <a:ext cx="10698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The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maskini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didn’t give his goat to the Tajiri.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C1075A-9A6B-4650-BE83-88665DB40072}"/>
              </a:ext>
            </a:extLst>
          </p:cNvPr>
          <p:cNvSpPr txBox="1"/>
          <p:nvPr/>
        </p:nvSpPr>
        <p:spPr>
          <a:xfrm>
            <a:off x="319695" y="5882821"/>
            <a:ext cx="11694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The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maskini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fairly judged by the village chief.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E88BF2-5AED-4CF6-BF1F-5C50F324A6C2}"/>
              </a:ext>
            </a:extLst>
          </p:cNvPr>
          <p:cNvSpPr txBox="1">
            <a:spLocks/>
          </p:cNvSpPr>
          <p:nvPr/>
        </p:nvSpPr>
        <p:spPr>
          <a:xfrm>
            <a:off x="3910733" y="3611753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Correction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3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2E694C-009E-43CA-8A80-09938B852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9140" r="24679" b="12500"/>
          <a:stretch/>
        </p:blipFill>
        <p:spPr>
          <a:xfrm>
            <a:off x="623391" y="1162986"/>
            <a:ext cx="10293991" cy="523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D5C398-368C-4C5B-99B3-5149CD2C9696}"/>
              </a:ext>
            </a:extLst>
          </p:cNvPr>
          <p:cNvSpPr/>
          <p:nvPr/>
        </p:nvSpPr>
        <p:spPr>
          <a:xfrm>
            <a:off x="786064" y="1690741"/>
            <a:ext cx="4964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113E70C-8880-4AC8-A162-51CACA6A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782" y="0"/>
            <a:ext cx="3869873" cy="148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1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DC9C19-E960-4996-851A-6EAA3252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33" y="410816"/>
            <a:ext cx="4454616" cy="2570923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D7349-DA52-4ED7-A541-FFEB0DBD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4676"/>
            <a:ext cx="4452730" cy="2743202"/>
          </a:xfrm>
          <a:prstGeom prst="ellipse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6643783-8384-4BBC-8421-FAA0B26B8206}"/>
              </a:ext>
            </a:extLst>
          </p:cNvPr>
          <p:cNvSpPr txBox="1">
            <a:spLocks/>
          </p:cNvSpPr>
          <p:nvPr/>
        </p:nvSpPr>
        <p:spPr>
          <a:xfrm>
            <a:off x="249380" y="3360632"/>
            <a:ext cx="1169323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Describe the two pictures.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2- What is the difference between the two  pictures ?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Guess what the story will be about.</a:t>
            </a:r>
          </a:p>
        </p:txBody>
      </p:sp>
    </p:spTree>
    <p:extLst>
      <p:ext uri="{BB962C8B-B14F-4D97-AF65-F5344CB8AC3E}">
        <p14:creationId xmlns:p14="http://schemas.microsoft.com/office/powerpoint/2010/main" val="41492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7657" y="2749945"/>
            <a:ext cx="4634096" cy="91783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New Vocabulary</a:t>
            </a:r>
            <a:endParaRPr kumimoji="0" lang="ar-K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FBD838-38AC-4478-A95C-1E7AC46F8FBC}"/>
              </a:ext>
            </a:extLst>
          </p:cNvPr>
          <p:cNvSpPr txBox="1">
            <a:spLocks/>
          </p:cNvSpPr>
          <p:nvPr/>
        </p:nvSpPr>
        <p:spPr>
          <a:xfrm>
            <a:off x="5619135" y="2389239"/>
            <a:ext cx="6169924" cy="365375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otice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following story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to guess the meanings of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new vocabulary. 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540E2-BA86-4B0F-B3FB-534559770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2505">
            <a:off x="2053357" y="1302990"/>
            <a:ext cx="4262310" cy="17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46873" y="2056902"/>
            <a:ext cx="6689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nwilling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spend money.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stingy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 descr="money.jpg">
            <a:extLst>
              <a:ext uri="{FF2B5EF4-FFF2-40B4-BE49-F238E27FC236}">
                <a16:creationId xmlns:a16="http://schemas.microsoft.com/office/drawing/2014/main" id="{C62FA8F2-118C-4520-8116-05B3027EE1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9183" y="2293494"/>
            <a:ext cx="4574709" cy="3921776"/>
          </a:xfrm>
          <a:prstGeom prst="rect">
            <a:avLst/>
          </a:prstGeom>
        </p:spPr>
      </p:pic>
      <p:pic>
        <p:nvPicPr>
          <p:cNvPr id="8" name="stingy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DA5B913B-77F8-4DEA-9087-EF6989403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4208" y="45347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612703" y="3429000"/>
            <a:ext cx="76458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was a rich man </a:t>
            </a:r>
          </a:p>
          <a:p>
            <a:pPr lvl="0" algn="ctr"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was very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stingy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42433-DF11-47CB-84D0-4C82D4D8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613" y="2183296"/>
            <a:ext cx="3382657" cy="43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46873" y="2056902"/>
            <a:ext cx="668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extremely angry.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furious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furious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8A2C20EB-F43B-4E63-BF63-D65080D8E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4208" y="3554234"/>
            <a:ext cx="487363" cy="487363"/>
          </a:xfrm>
          <a:prstGeom prst="rect">
            <a:avLst/>
          </a:prstGeom>
        </p:spPr>
      </p:pic>
      <p:pic>
        <p:nvPicPr>
          <p:cNvPr id="9" name="Picture 8" descr="angry_man.png">
            <a:extLst>
              <a:ext uri="{FF2B5EF4-FFF2-40B4-BE49-F238E27FC236}">
                <a16:creationId xmlns:a16="http://schemas.microsoft.com/office/drawing/2014/main" id="{A619900E-B510-494B-B58B-D614281CC9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8597" y="1741612"/>
            <a:ext cx="3696046" cy="4996646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</p:pic>
    </p:spTree>
    <p:extLst>
      <p:ext uri="{BB962C8B-B14F-4D97-AF65-F5344CB8AC3E}">
        <p14:creationId xmlns:p14="http://schemas.microsoft.com/office/powerpoint/2010/main" val="918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173529" y="2943856"/>
            <a:ext cx="101553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the time, the stingy man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furious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nervous.</a:t>
            </a:r>
          </a:p>
        </p:txBody>
      </p:sp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2AFE43-F8F2-4218-AAB7-9B3966655ED6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2.xml><?xml version="1.0" encoding="utf-8"?>
<ds:datastoreItem xmlns:ds="http://schemas.openxmlformats.org/officeDocument/2006/customXml" ds:itemID="{52FD09F4-2DD8-46C4-9035-10E04F602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43B81-9D28-4B6B-B569-F33FD9A25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381</Words>
  <Application>Microsoft Office PowerPoint</Application>
  <PresentationFormat>شاشة عريضة</PresentationFormat>
  <Paragraphs>92</Paragraphs>
  <Slides>36</Slides>
  <Notes>0</Notes>
  <HiddenSlides>0</HiddenSlides>
  <MMClips>14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36</vt:i4>
      </vt:variant>
    </vt:vector>
  </HeadingPairs>
  <TitlesOfParts>
    <vt:vector size="48" baseType="lpstr">
      <vt:lpstr>Aharoni</vt:lpstr>
      <vt:lpstr>Arial</vt:lpstr>
      <vt:lpstr>Calibri</vt:lpstr>
      <vt:lpstr>Calibri Light</vt:lpstr>
      <vt:lpstr>Garamond</vt:lpstr>
      <vt:lpstr>Times New Roman</vt:lpstr>
      <vt:lpstr>Office Theme</vt:lpstr>
      <vt:lpstr>9_Office Theme</vt:lpstr>
      <vt:lpstr>3_Office Theme</vt:lpstr>
      <vt:lpstr>4_Office Theme</vt:lpstr>
      <vt:lpstr>5_Office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149</cp:revision>
  <dcterms:created xsi:type="dcterms:W3CDTF">2018-07-03T04:50:33Z</dcterms:created>
  <dcterms:modified xsi:type="dcterms:W3CDTF">2023-10-23T08:01:22Z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