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</p:sldIdLst>
  <p:sldSz cx="12192000" cy="6858000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8356AB2-8411-3056-942C-088D1F7CFD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D2A12B5-3781-F044-6251-CE1776E819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F4ED7F6-DCB5-5C4F-8D8A-787BFA4D5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45E0-7334-9941-A42F-E47A4BB3DF3A}" type="datetimeFigureOut">
              <a:rPr lang="ar-KW" smtClean="0"/>
              <a:t>17‏/3‏/1445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B06479-D1E1-2D52-D49F-498AAD09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370FA7F-5717-E2E2-EB70-A3A0024A7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C0FB-B391-AE4A-B1F3-60FE807F891E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659853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8A7E55D-2F53-DCFD-E53C-953FE095A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05415E5-2E1C-D0E8-B53F-4479867A34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7ABF5A4-673E-13A6-2572-0C1260B53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45E0-7334-9941-A42F-E47A4BB3DF3A}" type="datetimeFigureOut">
              <a:rPr lang="ar-KW" smtClean="0"/>
              <a:t>17‏/3‏/1445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0783E05-4434-8841-DE98-0EA6549B1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44619B4-8AD5-75A6-3C1E-9E21B6B6E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C0FB-B391-AE4A-B1F3-60FE807F891E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10705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BF309221-B77E-60DA-EF83-8BF638DF5C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275B339-3617-BEAB-4724-4CD0AB9DD6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A5C6DE5-153F-5A70-D9F0-D45F46092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45E0-7334-9941-A42F-E47A4BB3DF3A}" type="datetimeFigureOut">
              <a:rPr lang="ar-KW" smtClean="0"/>
              <a:t>17‏/3‏/1445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DE0A0A-474F-8DF1-F241-FFEB0E440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F58C22A-0F00-3020-EEFC-331A7B5E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C0FB-B391-AE4A-B1F3-60FE807F891E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38921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291C87-FBC6-C5AC-F985-56FB537A4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81C0B73-7ADF-AF6F-7AA2-260263009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647EC26-4DA1-DA6E-34D5-97842852F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45E0-7334-9941-A42F-E47A4BB3DF3A}" type="datetimeFigureOut">
              <a:rPr lang="ar-KW" smtClean="0"/>
              <a:t>17‏/3‏/1445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3F8F087-8A30-D069-B3A4-F0933E1D1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E2D05F2-D67A-E050-8164-DBEF37D43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C0FB-B391-AE4A-B1F3-60FE807F891E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708948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AC8C735-74FA-215F-0077-DA0C38E4A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17BE404-08D9-F7BD-C287-AAE83B227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C3CC53E-963E-3B38-ECD5-35D8B0154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45E0-7334-9941-A42F-E47A4BB3DF3A}" type="datetimeFigureOut">
              <a:rPr lang="ar-KW" smtClean="0"/>
              <a:t>17‏/3‏/1445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95A9CB0-021C-FB52-AEFA-7459F54AF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C0ADB26-71AA-C4E4-5A8E-C7C591A55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C0FB-B391-AE4A-B1F3-60FE807F891E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763243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0070EE-60D2-4CF0-4E06-DD0EAD477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112568F-2BB6-2E81-1909-061FC277BF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4832D8A-5358-C8CA-1E74-5BECF61C60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AB77B30-D2B3-2694-E68D-F92511DA6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45E0-7334-9941-A42F-E47A4BB3DF3A}" type="datetimeFigureOut">
              <a:rPr lang="ar-KW" smtClean="0"/>
              <a:t>17‏/3‏/1445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9B17B3A-9918-94A1-6A6A-F09487D58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3443B8E-C8F8-572C-839F-89E96F36C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C0FB-B391-AE4A-B1F3-60FE807F891E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71687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CE5084F-0392-D484-629B-64330F2EA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F058004-4EA8-7A0E-9B9C-3C738A654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2254C6D-AAC4-C414-8D11-BD55724DC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C4587B1-CCBE-DD7A-2C84-451453C90C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659540EB-209A-0DCF-CD83-4ABF0622C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48917DB-3935-D4C3-48FD-4DB8304CB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45E0-7334-9941-A42F-E47A4BB3DF3A}" type="datetimeFigureOut">
              <a:rPr lang="ar-KW" smtClean="0"/>
              <a:t>17‏/3‏/1445</a:t>
            </a:fld>
            <a:endParaRPr lang="ar-KW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333BF945-E690-5CCF-D0E6-0B03750BC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E2999864-19D2-71CF-D4C5-93FFFBD0B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C0FB-B391-AE4A-B1F3-60FE807F891E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312183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93E898-9163-8C31-56BA-62732E702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70110A4-89C6-C9B6-8CE9-99DC3987A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45E0-7334-9941-A42F-E47A4BB3DF3A}" type="datetimeFigureOut">
              <a:rPr lang="ar-KW" smtClean="0"/>
              <a:t>17‏/3‏/1445</a:t>
            </a:fld>
            <a:endParaRPr lang="ar-KW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9DAD372-91B4-BF76-BD83-ED9FF6A84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2A8565B-571A-AF2D-F66B-06A27F0B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C0FB-B391-AE4A-B1F3-60FE807F891E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74825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41F25C0-0FF4-F9A4-3813-E2985CD06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45E0-7334-9941-A42F-E47A4BB3DF3A}" type="datetimeFigureOut">
              <a:rPr lang="ar-KW" smtClean="0"/>
              <a:t>17‏/3‏/1445</a:t>
            </a:fld>
            <a:endParaRPr lang="ar-KW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45E742E-1E1B-C693-B0FE-E96473DD3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6CB4F29-6F72-E2C9-C34A-5F0E0C04A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C0FB-B391-AE4A-B1F3-60FE807F891E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51779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07F261-F7AF-3C24-B492-03C5C3D4A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9409360-B6F9-FF76-BB55-BD5C6AC0A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5DE61E0-7ACC-BD0C-7FC9-5F7B8F42FB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3593D51-02A5-C4B5-875C-646115522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45E0-7334-9941-A42F-E47A4BB3DF3A}" type="datetimeFigureOut">
              <a:rPr lang="ar-KW" smtClean="0"/>
              <a:t>17‏/3‏/1445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03705C7-E9F0-B003-07F1-D31CC30EF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F40CC7D-7729-89D8-858B-70ADE2A17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C0FB-B391-AE4A-B1F3-60FE807F891E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5902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1A810E-2D4B-B314-6B3D-45757D6BF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13699D09-7783-AF86-280F-95CD2AECF3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BFBDB51-446F-A6EB-A38C-209E42872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A9419B9-6B97-843D-FB64-4D3784D44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45E0-7334-9941-A42F-E47A4BB3DF3A}" type="datetimeFigureOut">
              <a:rPr lang="ar-KW" smtClean="0"/>
              <a:t>17‏/3‏/1445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ACABDE1-88EB-BFC8-E538-9463B9E61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3B30515-D54D-8676-0741-8ED78A22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C0FB-B391-AE4A-B1F3-60FE807F891E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26401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2A58C5A-9F90-E969-20AE-30F34672E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970373B-33C0-5976-AB27-4CD1D970C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C0C17A7-AB52-D93D-3470-50EFF84070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945E0-7334-9941-A42F-E47A4BB3DF3A}" type="datetimeFigureOut">
              <a:rPr lang="ar-KW" smtClean="0"/>
              <a:t>17‏/3‏/1445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E4E16CF-7032-E1E7-51B9-835E6E033F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686D6EC-67C9-C739-A147-64DA41C14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AC0FB-B391-AE4A-B1F3-60FE807F891E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3078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3">
            <a:extLst>
              <a:ext uri="{FF2B5EF4-FFF2-40B4-BE49-F238E27FC236}">
                <a16:creationId xmlns:a16="http://schemas.microsoft.com/office/drawing/2014/main" id="{226BC841-FAC2-1EA1-3123-DD97B2BE546A}"/>
              </a:ext>
            </a:extLst>
          </p:cNvPr>
          <p:cNvSpPr/>
          <p:nvPr/>
        </p:nvSpPr>
        <p:spPr>
          <a:xfrm>
            <a:off x="1829322" y="920632"/>
            <a:ext cx="7884244" cy="4027016"/>
          </a:xfrm>
          <a:prstGeom prst="roundRect">
            <a:avLst/>
          </a:prstGeom>
          <a:solidFill>
            <a:schemeClr val="accent1"/>
          </a:solidFill>
          <a:ln w="57150">
            <a:solidFill>
              <a:schemeClr val="accent5">
                <a:lumMod val="50000"/>
              </a:schemeClr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0000" endA="275" endPos="40000" dist="101600" dir="5400000" sy="-100000" algn="bl" rotWithShape="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KW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PT Bold Heading" panose="02010400000000000000" pitchFamily="2" charset="-78"/>
              </a:rPr>
              <a:t>ما هو </a:t>
            </a:r>
            <a:r>
              <a:rPr lang="ar-SA" sz="72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PT Bold Heading" panose="02010400000000000000" pitchFamily="2" charset="-78"/>
              </a:rPr>
              <a:t>انعكاس الضوء2؟</a:t>
            </a:r>
            <a:endParaRPr lang="ar-KW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98016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صورة تحتوي على حائط, داخلي, مرحاض, أبيض&#10;&#10;تم إنشاء الوصف تلقائياً">
            <a:extLst>
              <a:ext uri="{FF2B5EF4-FFF2-40B4-BE49-F238E27FC236}">
                <a16:creationId xmlns:a16="http://schemas.microsoft.com/office/drawing/2014/main" id="{5FD69E82-622C-481D-AF81-38E10D62FA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علامة الطرح 2"/>
          <p:cNvSpPr/>
          <p:nvPr/>
        </p:nvSpPr>
        <p:spPr>
          <a:xfrm>
            <a:off x="2355850" y="4254501"/>
            <a:ext cx="7543800" cy="1193798"/>
          </a:xfrm>
          <a:prstGeom prst="mathMinu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7" name="قوس كبير أيسر 6"/>
          <p:cNvSpPr/>
          <p:nvPr/>
        </p:nvSpPr>
        <p:spPr>
          <a:xfrm rot="16200000">
            <a:off x="5930900" y="3940175"/>
            <a:ext cx="393700" cy="304165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4" name="مربع نص 13"/>
          <p:cNvSpPr txBox="1"/>
          <p:nvPr/>
        </p:nvSpPr>
        <p:spPr>
          <a:xfrm>
            <a:off x="3776662" y="5625840"/>
            <a:ext cx="463867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PT Bold Heading" panose="02010400000000000000" pitchFamily="2" charset="-78"/>
              </a:rPr>
              <a:t>سطح مرآة أملس </a:t>
            </a:r>
          </a:p>
        </p:txBody>
      </p:sp>
      <p:cxnSp>
        <p:nvCxnSpPr>
          <p:cNvPr id="17" name="رابط كسهم مستقيم 16"/>
          <p:cNvCxnSpPr/>
          <p:nvPr/>
        </p:nvCxnSpPr>
        <p:spPr>
          <a:xfrm>
            <a:off x="3835400" y="3124198"/>
            <a:ext cx="1511300" cy="1574802"/>
          </a:xfrm>
          <a:prstGeom prst="straightConnector1">
            <a:avLst/>
          </a:prstGeom>
          <a:ln w="76200">
            <a:solidFill>
              <a:srgbClr val="FFCC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 flipV="1">
            <a:off x="5354932" y="2390085"/>
            <a:ext cx="1955800" cy="2298701"/>
          </a:xfrm>
          <a:prstGeom prst="straightConnector1">
            <a:avLst/>
          </a:prstGeom>
          <a:ln w="76200">
            <a:solidFill>
              <a:srgbClr val="FFCC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شمس 21"/>
          <p:cNvSpPr/>
          <p:nvPr/>
        </p:nvSpPr>
        <p:spPr>
          <a:xfrm>
            <a:off x="0" y="0"/>
            <a:ext cx="4330700" cy="3454402"/>
          </a:xfrm>
          <a:prstGeom prst="sun">
            <a:avLst>
              <a:gd name="adj" fmla="val 21774"/>
            </a:avLst>
          </a:prstGeom>
          <a:solidFill>
            <a:srgbClr val="FFCC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كيف ينعكس الضوء على سطح مرآة املس ؟</a:t>
            </a:r>
          </a:p>
        </p:txBody>
      </p:sp>
      <p:cxnSp>
        <p:nvCxnSpPr>
          <p:cNvPr id="24" name="رابط كسهم مستقيم 23"/>
          <p:cNvCxnSpPr/>
          <p:nvPr/>
        </p:nvCxnSpPr>
        <p:spPr>
          <a:xfrm>
            <a:off x="4442207" y="3137236"/>
            <a:ext cx="1511300" cy="1574802"/>
          </a:xfrm>
          <a:prstGeom prst="straightConnector1">
            <a:avLst/>
          </a:prstGeom>
          <a:ln w="76200">
            <a:solidFill>
              <a:srgbClr val="FFCC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رابط كسهم مستقيم 24"/>
          <p:cNvCxnSpPr/>
          <p:nvPr/>
        </p:nvCxnSpPr>
        <p:spPr>
          <a:xfrm flipV="1">
            <a:off x="5941454" y="2372408"/>
            <a:ext cx="1955800" cy="2298701"/>
          </a:xfrm>
          <a:prstGeom prst="straightConnector1">
            <a:avLst/>
          </a:prstGeom>
          <a:ln w="76200">
            <a:solidFill>
              <a:srgbClr val="FFCC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رابط كسهم مستقيم 25"/>
          <p:cNvCxnSpPr/>
          <p:nvPr/>
        </p:nvCxnSpPr>
        <p:spPr>
          <a:xfrm flipV="1">
            <a:off x="6603848" y="2359370"/>
            <a:ext cx="1955800" cy="2298701"/>
          </a:xfrm>
          <a:prstGeom prst="straightConnector1">
            <a:avLst/>
          </a:prstGeom>
          <a:ln w="76200">
            <a:solidFill>
              <a:srgbClr val="FFCC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رابط كسهم مستقيم 26"/>
          <p:cNvCxnSpPr/>
          <p:nvPr/>
        </p:nvCxnSpPr>
        <p:spPr>
          <a:xfrm>
            <a:off x="5092548" y="3109345"/>
            <a:ext cx="1511300" cy="1574802"/>
          </a:xfrm>
          <a:prstGeom prst="straightConnector1">
            <a:avLst/>
          </a:prstGeom>
          <a:ln w="76200">
            <a:solidFill>
              <a:srgbClr val="FFCC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رابط كسهم مستقيم 28"/>
          <p:cNvCxnSpPr/>
          <p:nvPr/>
        </p:nvCxnSpPr>
        <p:spPr>
          <a:xfrm flipH="1">
            <a:off x="8097280" y="4240212"/>
            <a:ext cx="1863724" cy="285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مربع نص 31"/>
          <p:cNvSpPr txBox="1"/>
          <p:nvPr/>
        </p:nvSpPr>
        <p:spPr>
          <a:xfrm>
            <a:off x="7797625" y="3594605"/>
            <a:ext cx="28829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PT Bold Heading" panose="02010400000000000000" pitchFamily="2" charset="-78"/>
              </a:rPr>
              <a:t>انعكاس </a:t>
            </a:r>
            <a:r>
              <a:rPr lang="ar-KW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PT Bold Heading" panose="02010400000000000000" pitchFamily="2" charset="-78"/>
              </a:rPr>
              <a:t>منتظم</a:t>
            </a:r>
            <a:r>
              <a:rPr lang="ar-KW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PT Bold Heading" panose="02010400000000000000" pitchFamily="2" charset="-78"/>
              </a:rPr>
              <a:t> في اتجاه واحد </a:t>
            </a:r>
          </a:p>
        </p:txBody>
      </p:sp>
      <p:cxnSp>
        <p:nvCxnSpPr>
          <p:cNvPr id="33" name="رابط كسهم مستقيم 32"/>
          <p:cNvCxnSpPr/>
          <p:nvPr/>
        </p:nvCxnSpPr>
        <p:spPr>
          <a:xfrm>
            <a:off x="5505450" y="3121368"/>
            <a:ext cx="1511300" cy="1574802"/>
          </a:xfrm>
          <a:prstGeom prst="straightConnector1">
            <a:avLst/>
          </a:prstGeom>
          <a:ln w="76200">
            <a:solidFill>
              <a:srgbClr val="FFCC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رابط كسهم مستقيم 33"/>
          <p:cNvCxnSpPr/>
          <p:nvPr/>
        </p:nvCxnSpPr>
        <p:spPr>
          <a:xfrm flipV="1">
            <a:off x="7038559" y="2359370"/>
            <a:ext cx="1955800" cy="2298701"/>
          </a:xfrm>
          <a:prstGeom prst="straightConnector1">
            <a:avLst/>
          </a:prstGeom>
          <a:ln w="76200">
            <a:solidFill>
              <a:srgbClr val="FFCC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27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9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انفجار 2 2"/>
          <p:cNvSpPr/>
          <p:nvPr/>
        </p:nvSpPr>
        <p:spPr>
          <a:xfrm>
            <a:off x="2082802" y="5049008"/>
            <a:ext cx="8448572" cy="468622"/>
          </a:xfrm>
          <a:prstGeom prst="irregularSeal2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7" name="قوس كبير أيسر 6"/>
          <p:cNvSpPr/>
          <p:nvPr/>
        </p:nvSpPr>
        <p:spPr>
          <a:xfrm rot="16200000">
            <a:off x="5856564" y="4103905"/>
            <a:ext cx="393700" cy="3041650"/>
          </a:xfrm>
          <a:prstGeom prst="leftBrace">
            <a:avLst/>
          </a:prstGeom>
          <a:ln w="76200"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4" name="مربع نص 13"/>
          <p:cNvSpPr txBox="1"/>
          <p:nvPr/>
        </p:nvSpPr>
        <p:spPr>
          <a:xfrm>
            <a:off x="2617480" y="5622527"/>
            <a:ext cx="69570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PT Bold Heading" panose="02010400000000000000" pitchFamily="2" charset="-78"/>
              </a:rPr>
              <a:t>حائط خشن غير املس </a:t>
            </a:r>
          </a:p>
        </p:txBody>
      </p:sp>
      <p:cxnSp>
        <p:nvCxnSpPr>
          <p:cNvPr id="17" name="رابط كسهم مستقيم 16"/>
          <p:cNvCxnSpPr/>
          <p:nvPr/>
        </p:nvCxnSpPr>
        <p:spPr>
          <a:xfrm>
            <a:off x="3613618" y="3635150"/>
            <a:ext cx="1511300" cy="1574802"/>
          </a:xfrm>
          <a:prstGeom prst="straightConnector1">
            <a:avLst/>
          </a:prstGeom>
          <a:ln w="76200">
            <a:solidFill>
              <a:srgbClr val="FFCC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 flipV="1">
            <a:off x="5259580" y="2622501"/>
            <a:ext cx="598575" cy="2567887"/>
          </a:xfrm>
          <a:prstGeom prst="straightConnector1">
            <a:avLst/>
          </a:prstGeom>
          <a:ln w="76200">
            <a:solidFill>
              <a:srgbClr val="FFCC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شبه منحرف 21"/>
          <p:cNvSpPr/>
          <p:nvPr/>
        </p:nvSpPr>
        <p:spPr>
          <a:xfrm rot="18680691">
            <a:off x="-873166" y="39901"/>
            <a:ext cx="5170843" cy="3597803"/>
          </a:xfrm>
          <a:prstGeom prst="trapezoid">
            <a:avLst>
              <a:gd name="adj" fmla="val 57114"/>
            </a:avLst>
          </a:prstGeom>
          <a:solidFill>
            <a:srgbClr val="FFCC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كيف ينعكس الضوء على سطح حائط خشن ؟</a:t>
            </a:r>
          </a:p>
        </p:txBody>
      </p:sp>
      <p:cxnSp>
        <p:nvCxnSpPr>
          <p:cNvPr id="24" name="رابط كسهم مستقيم 23"/>
          <p:cNvCxnSpPr/>
          <p:nvPr/>
        </p:nvCxnSpPr>
        <p:spPr>
          <a:xfrm>
            <a:off x="4374121" y="3581745"/>
            <a:ext cx="1511300" cy="1574802"/>
          </a:xfrm>
          <a:prstGeom prst="straightConnector1">
            <a:avLst/>
          </a:prstGeom>
          <a:ln w="76200">
            <a:solidFill>
              <a:srgbClr val="FFCC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رابط كسهم مستقيم 24"/>
          <p:cNvCxnSpPr/>
          <p:nvPr/>
        </p:nvCxnSpPr>
        <p:spPr>
          <a:xfrm flipV="1">
            <a:off x="6097596" y="3532045"/>
            <a:ext cx="2126585" cy="1593906"/>
          </a:xfrm>
          <a:prstGeom prst="straightConnector1">
            <a:avLst/>
          </a:prstGeom>
          <a:ln w="76200">
            <a:solidFill>
              <a:srgbClr val="FFCC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رابط كسهم مستقيم 25"/>
          <p:cNvCxnSpPr/>
          <p:nvPr/>
        </p:nvCxnSpPr>
        <p:spPr>
          <a:xfrm flipV="1">
            <a:off x="6459153" y="2692319"/>
            <a:ext cx="568921" cy="2464228"/>
          </a:xfrm>
          <a:prstGeom prst="straightConnector1">
            <a:avLst/>
          </a:prstGeom>
          <a:ln w="76200">
            <a:solidFill>
              <a:srgbClr val="FFCC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رابط كسهم مستقيم 26"/>
          <p:cNvCxnSpPr/>
          <p:nvPr/>
        </p:nvCxnSpPr>
        <p:spPr>
          <a:xfrm>
            <a:off x="4965799" y="3588906"/>
            <a:ext cx="1511300" cy="1574802"/>
          </a:xfrm>
          <a:prstGeom prst="straightConnector1">
            <a:avLst/>
          </a:prstGeom>
          <a:ln w="76200">
            <a:solidFill>
              <a:srgbClr val="FFCC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رابط كسهم مستقيم 28"/>
          <p:cNvCxnSpPr/>
          <p:nvPr/>
        </p:nvCxnSpPr>
        <p:spPr>
          <a:xfrm flipH="1">
            <a:off x="8245474" y="4991831"/>
            <a:ext cx="1863724" cy="285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مربع نص 31"/>
          <p:cNvSpPr txBox="1"/>
          <p:nvPr/>
        </p:nvSpPr>
        <p:spPr>
          <a:xfrm>
            <a:off x="8671272" y="3280382"/>
            <a:ext cx="321658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600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PT Bold Heading" panose="02010400000000000000" pitchFamily="2" charset="-78"/>
              </a:rPr>
              <a:t>انعكاس غير منتظم في اتجاهات </a:t>
            </a:r>
            <a:r>
              <a:rPr lang="ar-KW" sz="3600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PT Bold Heading" panose="02010400000000000000" pitchFamily="2" charset="-78"/>
              </a:rPr>
              <a:t>مبعثره </a:t>
            </a:r>
          </a:p>
        </p:txBody>
      </p:sp>
      <p:cxnSp>
        <p:nvCxnSpPr>
          <p:cNvPr id="19" name="رابط كسهم مستقيم 18"/>
          <p:cNvCxnSpPr>
            <a:cxnSpLocks/>
          </p:cNvCxnSpPr>
          <p:nvPr/>
        </p:nvCxnSpPr>
        <p:spPr>
          <a:xfrm>
            <a:off x="5666633" y="3325955"/>
            <a:ext cx="1721258" cy="1757756"/>
          </a:xfrm>
          <a:prstGeom prst="straightConnector1">
            <a:avLst/>
          </a:prstGeom>
          <a:ln w="76200">
            <a:solidFill>
              <a:srgbClr val="FFCC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 flipV="1">
            <a:off x="6924190" y="3753730"/>
            <a:ext cx="2223902" cy="1382657"/>
          </a:xfrm>
          <a:prstGeom prst="straightConnector1">
            <a:avLst/>
          </a:prstGeom>
          <a:ln w="76200">
            <a:solidFill>
              <a:srgbClr val="FFCC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21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6632"/>
            <a:ext cx="11899900" cy="6468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220"/>
          <p:cNvSpPr txBox="1"/>
          <p:nvPr/>
        </p:nvSpPr>
        <p:spPr>
          <a:xfrm>
            <a:off x="4886568" y="3356992"/>
            <a:ext cx="2001520" cy="62103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أملس</a:t>
            </a:r>
            <a:endParaRPr lang="en-US" sz="3200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/>
              <a:ea typeface="Calibri"/>
              <a:cs typeface="PT Bold Heading" pitchFamily="2" charset="-78"/>
            </a:endParaRPr>
          </a:p>
        </p:txBody>
      </p:sp>
      <p:sp>
        <p:nvSpPr>
          <p:cNvPr id="5" name="مربع نص 221"/>
          <p:cNvSpPr txBox="1"/>
          <p:nvPr/>
        </p:nvSpPr>
        <p:spPr>
          <a:xfrm>
            <a:off x="789112" y="3314432"/>
            <a:ext cx="2001520" cy="62103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خشن</a:t>
            </a:r>
            <a:endParaRPr lang="en-US" sz="3200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/>
              <a:ea typeface="Calibri"/>
              <a:cs typeface="PT Bold Heading" pitchFamily="2" charset="-78"/>
            </a:endParaRPr>
          </a:p>
        </p:txBody>
      </p:sp>
      <p:sp>
        <p:nvSpPr>
          <p:cNvPr id="6" name="مربع نص 222"/>
          <p:cNvSpPr txBox="1"/>
          <p:nvPr/>
        </p:nvSpPr>
        <p:spPr>
          <a:xfrm>
            <a:off x="4680887" y="4314325"/>
            <a:ext cx="3096344" cy="62103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ar-SA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في اتجاه واحد</a:t>
            </a:r>
            <a:endParaRPr lang="ar-KW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/>
              <a:ea typeface="Calibri"/>
              <a:cs typeface="PT Bold Heading" pitchFamily="2" charset="-78"/>
            </a:endParaRPr>
          </a:p>
          <a:p>
            <a:pPr algn="ctr">
              <a:spcAft>
                <a:spcPts val="1000"/>
              </a:spcAft>
            </a:pPr>
            <a:r>
              <a:rPr lang="ar-SA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 و متوازية</a:t>
            </a:r>
            <a:endParaRPr lang="en-US" sz="3200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/>
              <a:ea typeface="Calibri"/>
              <a:cs typeface="PT Bold Heading" pitchFamily="2" charset="-78"/>
            </a:endParaRPr>
          </a:p>
        </p:txBody>
      </p:sp>
      <p:sp>
        <p:nvSpPr>
          <p:cNvPr id="7" name="مربع نص 223"/>
          <p:cNvSpPr txBox="1"/>
          <p:nvPr/>
        </p:nvSpPr>
        <p:spPr>
          <a:xfrm>
            <a:off x="789112" y="4314325"/>
            <a:ext cx="3255063" cy="62103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ar-KW"/>
            </a:defPPr>
            <a:lvl1pPr algn="ctr">
              <a:spcAft>
                <a:spcPts val="1000"/>
              </a:spcAft>
              <a:defRPr sz="32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defRPr>
            </a:lvl1pPr>
          </a:lstStyle>
          <a:p>
            <a:r>
              <a:rPr lang="ar-SA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في عدة اتجاهات </a:t>
            </a:r>
            <a:endParaRPr lang="ar-KW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ar-SA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و مبعثرة</a:t>
            </a:r>
            <a:endParaRPr lang="en-US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مربع نص 224"/>
          <p:cNvSpPr txBox="1"/>
          <p:nvPr/>
        </p:nvSpPr>
        <p:spPr>
          <a:xfrm>
            <a:off x="4655840" y="5688290"/>
            <a:ext cx="2952328" cy="62103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انعكاس منتظم</a:t>
            </a:r>
            <a:endParaRPr lang="en-US" sz="32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/>
              <a:ea typeface="Calibri"/>
              <a:cs typeface="PT Bold Heading" pitchFamily="2" charset="-78"/>
            </a:endParaRPr>
          </a:p>
        </p:txBody>
      </p:sp>
      <p:sp>
        <p:nvSpPr>
          <p:cNvPr id="9" name="مربع نص 225"/>
          <p:cNvSpPr txBox="1"/>
          <p:nvPr/>
        </p:nvSpPr>
        <p:spPr>
          <a:xfrm>
            <a:off x="1122192" y="5688290"/>
            <a:ext cx="3255063" cy="62103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انعكاس غير منتظم</a:t>
            </a:r>
            <a:endParaRPr lang="en-US" sz="32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/>
              <a:ea typeface="Calibri"/>
              <a:cs typeface="PT Bold Heading" pitchFamily="2" charset="-78"/>
            </a:endParaRPr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1048327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KW"/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auto">
          <a:xfrm>
            <a:off x="10483270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KW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41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90"/>
          <a:stretch/>
        </p:blipFill>
        <p:spPr bwMode="auto">
          <a:xfrm>
            <a:off x="129982" y="215900"/>
            <a:ext cx="11961482" cy="6430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0" y="2178935"/>
            <a:ext cx="116118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PT Bold Heading" pitchFamily="2" charset="-78"/>
              </a:rPr>
              <a:t>1-رؤية صوَّرنا عند ارتداء الملابس أو عند الحلاقة أو عند وضع المكياج (للسيدات)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39059" y="3204611"/>
            <a:ext cx="113810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PT Bold Heading" pitchFamily="2" charset="-78"/>
              </a:rPr>
              <a:t>2- تُستخدم ظاهرة انعكاس الضوء في التصوير حيث تنعكس الأشعة و  تدخل الكاميرا .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PT Bold Heading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506629" y="4281829"/>
            <a:ext cx="857478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0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cs typeface="PT Bold Heading" pitchFamily="2" charset="-78"/>
              </a:rPr>
              <a:t>3- تُستخدم ظاهرة انعكاس الضوء في قياس المسافات بين الأجسام .</a:t>
            </a:r>
            <a:endParaRPr lang="en-US" sz="30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cs typeface="PT Bold Heading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357779" y="5176587"/>
            <a:ext cx="96052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PT Bold Heading" pitchFamily="2" charset="-78"/>
              </a:rPr>
              <a:t>4- مهم للرؤية لأننا نرى الأشياء التي تعكس الضوء</a:t>
            </a:r>
            <a:r>
              <a:rPr lang="ar-KW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PT Bold Heading" pitchFamily="2" charset="-78"/>
              </a:rPr>
              <a:t> </a:t>
            </a:r>
            <a:r>
              <a:rPr lang="ar-SA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PT Bold Heading" pitchFamily="2" charset="-78"/>
              </a:rPr>
              <a:t>إلى أعيننا .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055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22547"/>
            <a:ext cx="11899900" cy="63036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12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9032"/>
            <a:ext cx="11925300" cy="63199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وسيلة شرح خطية 3 (حدود وشريط التمييز)‏ 6"/>
          <p:cNvSpPr/>
          <p:nvPr/>
        </p:nvSpPr>
        <p:spPr>
          <a:xfrm>
            <a:off x="764823" y="579477"/>
            <a:ext cx="2641600" cy="71120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37963"/>
              <a:gd name="adj8" fmla="val 3536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PT Bold Heading" panose="02010400000000000000" pitchFamily="2" charset="-78"/>
              </a:rPr>
              <a:t>هذه الفقرة مهمة</a:t>
            </a:r>
            <a:endParaRPr lang="ar-KW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5252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7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منى احمد حسن الشطي</dc:creator>
  <cp:lastModifiedBy>منى احمد حسن الشطي</cp:lastModifiedBy>
  <cp:revision>7</cp:revision>
  <dcterms:created xsi:type="dcterms:W3CDTF">2023-10-01T17:22:23Z</dcterms:created>
  <dcterms:modified xsi:type="dcterms:W3CDTF">2023-10-01T17:28:35Z</dcterms:modified>
</cp:coreProperties>
</file>