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768" r:id="rId6"/>
    <p:sldMasterId id="2147483780" r:id="rId7"/>
    <p:sldMasterId id="2147483816" r:id="rId8"/>
    <p:sldMasterId id="2147483828" r:id="rId9"/>
    <p:sldMasterId id="2147483840" r:id="rId10"/>
  </p:sldMasterIdLst>
  <p:notesMasterIdLst>
    <p:notesMasterId r:id="rId44"/>
  </p:notesMasterIdLst>
  <p:sldIdLst>
    <p:sldId id="317" r:id="rId11"/>
    <p:sldId id="422" r:id="rId12"/>
    <p:sldId id="409" r:id="rId13"/>
    <p:sldId id="256" r:id="rId14"/>
    <p:sldId id="264" r:id="rId15"/>
    <p:sldId id="424" r:id="rId16"/>
    <p:sldId id="423" r:id="rId17"/>
    <p:sldId id="265" r:id="rId18"/>
    <p:sldId id="260" r:id="rId19"/>
    <p:sldId id="425" r:id="rId20"/>
    <p:sldId id="396" r:id="rId21"/>
    <p:sldId id="397" r:id="rId22"/>
    <p:sldId id="426" r:id="rId23"/>
    <p:sldId id="427" r:id="rId24"/>
    <p:sldId id="428" r:id="rId25"/>
    <p:sldId id="429" r:id="rId26"/>
    <p:sldId id="430" r:id="rId27"/>
    <p:sldId id="431" r:id="rId28"/>
    <p:sldId id="263" r:id="rId29"/>
    <p:sldId id="432" r:id="rId30"/>
    <p:sldId id="433" r:id="rId31"/>
    <p:sldId id="434" r:id="rId32"/>
    <p:sldId id="436" r:id="rId33"/>
    <p:sldId id="435" r:id="rId34"/>
    <p:sldId id="442" r:id="rId35"/>
    <p:sldId id="441" r:id="rId36"/>
    <p:sldId id="374" r:id="rId37"/>
    <p:sldId id="408" r:id="rId38"/>
    <p:sldId id="437" r:id="rId39"/>
    <p:sldId id="438" r:id="rId40"/>
    <p:sldId id="439" r:id="rId41"/>
    <p:sldId id="440" r:id="rId42"/>
    <p:sldId id="413" r:id="rId4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586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461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3287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508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365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96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56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6816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7607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8076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59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57088"/>
            <a:ext cx="12192000" cy="5348749"/>
          </a:xfrm>
          <a:prstGeom prst="rect">
            <a:avLst/>
          </a:prstGeom>
          <a:solidFill>
            <a:srgbClr val="FEF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26" name="Picture 2" descr="Boy Holding a Big Penci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" y="3696929"/>
            <a:ext cx="1806680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With Pencil Wavi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07" y="3545493"/>
            <a:ext cx="2295219" cy="27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51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C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7152" y="147643"/>
            <a:ext cx="11867536" cy="6528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74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1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7152" y="147643"/>
            <a:ext cx="11867536" cy="6528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29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7B8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152" y="147643"/>
            <a:ext cx="11867536" cy="6528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AC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152" y="147643"/>
            <a:ext cx="11867536" cy="6528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42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99A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67152" y="147643"/>
            <a:ext cx="11867536" cy="6528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4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00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84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BD053FCD-872B-4E22-A47E-D7798A687BEE}" type="datetimeFigureOut">
              <a:rPr lang="en-US" smtClean="0">
                <a:solidFill>
                  <a:prstClr val="black"/>
                </a:solidFill>
              </a:rPr>
              <a:pPr/>
              <a:t>10/23/2023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8" y="63565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CEDA5822-B638-4B2B-800F-9CE6E2A4EF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23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8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BD053FCD-872B-4E22-A47E-D7798A687BEE}" type="datetimeFigureOut">
              <a:rPr lang="en-US" smtClean="0">
                <a:solidFill>
                  <a:prstClr val="black"/>
                </a:solidFill>
              </a:rPr>
              <a:pPr/>
              <a:t>10/23/2023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8" y="63565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CEDA5822-B638-4B2B-800F-9CE6E2A4EF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6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7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8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BD053FCD-872B-4E22-A47E-D7798A687BEE}" type="datetimeFigureOut">
              <a:rPr lang="en-US" smtClean="0">
                <a:solidFill>
                  <a:prstClr val="black"/>
                </a:solidFill>
              </a:rPr>
              <a:pPr/>
              <a:t>10/23/2023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8" y="63565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09"/>
            <a:ext cx="2743200" cy="365125"/>
          </a:xfrm>
          <a:prstGeom prst="rect">
            <a:avLst/>
          </a:prstGeom>
        </p:spPr>
        <p:txBody>
          <a:bodyPr/>
          <a:lstStyle/>
          <a:p>
            <a:fld id="{CEDA5822-B638-4B2B-800F-9CE6E2A4EF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3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2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14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87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719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480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7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2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8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3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221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4413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66073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64384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466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189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8051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92491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8976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39667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9189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5372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1950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044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02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71291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23398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0062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77257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6881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6330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1710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65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04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4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745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2E3A-2814-48E2-AF61-FD6EA0D33ECE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0BBA-3C81-46F9-9CF2-14ACDF35D9E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992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56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3" y="849917"/>
            <a:ext cx="1317554" cy="16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>
            <a:off x="4675406" y="134885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>
            <a:off x="4675406" y="315304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2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A8B3-F20E-4346-AD4F-6075F5DB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8D12-CE8A-44A7-AC74-7107D3D8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ew Vocabulary Sign by Miss Barbari | Teachers Pay Teachers">
            <a:extLst>
              <a:ext uri="{FF2B5EF4-FFF2-40B4-BE49-F238E27FC236}">
                <a16:creationId xmlns:a16="http://schemas.microsoft.com/office/drawing/2014/main" id="{A1FF50A6-A637-48F8-B384-F6D26EFB5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8" b="45381"/>
          <a:stretch/>
        </p:blipFill>
        <p:spPr bwMode="auto">
          <a:xfrm>
            <a:off x="0" y="0"/>
            <a:ext cx="121600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094282" y="2169608"/>
            <a:ext cx="454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large cave.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cavern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aver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C7BCEEB-159F-4AC9-9A43-120DA8542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0314" y="4066506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A8EB0-0C29-4746-9125-973AB4A61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6247"/>
            <a:ext cx="5792003" cy="44695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334759" y="2085692"/>
            <a:ext cx="116148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visited a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cavern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F16EF-4946-424A-AF56-30BC5613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24" y="3193688"/>
            <a:ext cx="6224703" cy="3581674"/>
          </a:xfrm>
          <a:prstGeom prst="ellipse">
            <a:avLst/>
          </a:prstGeom>
        </p:spPr>
      </p:pic>
      <p:sp>
        <p:nvSpPr>
          <p:cNvPr id="4" name="Cloud 4">
            <a:extLst>
              <a:ext uri="{FF2B5EF4-FFF2-40B4-BE49-F238E27FC236}">
                <a16:creationId xmlns:a16="http://schemas.microsoft.com/office/drawing/2014/main" id="{B345B3B4-D047-481C-A508-99ECB4033E56}"/>
              </a:ext>
            </a:extLst>
          </p:cNvPr>
          <p:cNvSpPr/>
          <p:nvPr/>
        </p:nvSpPr>
        <p:spPr>
          <a:xfrm>
            <a:off x="3763417" y="-27709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809469" y="1650586"/>
            <a:ext cx="54564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, made or given willingly, without being forced or paid to do it. 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voluntar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94CAA0CE-7B20-4A61-A38C-81CAE0CB8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8591" y="5567961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9BDFC-5D51-4834-9F7A-2AD668474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04" y="1827277"/>
            <a:ext cx="5236564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63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1114734" y="1988725"/>
            <a:ext cx="108902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participated in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work?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50047-6D1F-4982-9FA3-79C3F01C6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49" y="4212927"/>
            <a:ext cx="5123457" cy="2519469"/>
          </a:xfrm>
          <a:prstGeom prst="ellipse">
            <a:avLst/>
          </a:prstGeom>
        </p:spPr>
      </p:pic>
      <p:sp>
        <p:nvSpPr>
          <p:cNvPr id="4" name="Cloud 4">
            <a:extLst>
              <a:ext uri="{FF2B5EF4-FFF2-40B4-BE49-F238E27FC236}">
                <a16:creationId xmlns:a16="http://schemas.microsoft.com/office/drawing/2014/main" id="{B345B3B4-D047-481C-A508-99ECB4033E56}"/>
              </a:ext>
            </a:extLst>
          </p:cNvPr>
          <p:cNvSpPr/>
          <p:nvPr/>
        </p:nvSpPr>
        <p:spPr>
          <a:xfrm>
            <a:off x="3896549" y="104495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22E80-D56D-4C3B-B252-31ED50BA2DD2}"/>
              </a:ext>
            </a:extLst>
          </p:cNvPr>
          <p:cNvSpPr txBox="1"/>
          <p:nvPr/>
        </p:nvSpPr>
        <p:spPr>
          <a:xfrm>
            <a:off x="4583985" y="650427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633927" y="1839407"/>
            <a:ext cx="7045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relating to or describing someone’s country or place of birth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native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nativ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0703DBA3-9913-469C-86A3-4D6142818D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6595" y="51415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1275999" y="2007055"/>
            <a:ext cx="103276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spoken to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native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speaker of English?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30FB0-8C96-4F34-81C6-64A8EF0E7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43" y="4130713"/>
            <a:ext cx="5202647" cy="2549297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345B3B4-D047-481C-A508-99ECB4033E56}"/>
              </a:ext>
            </a:extLst>
          </p:cNvPr>
          <p:cNvSpPr/>
          <p:nvPr/>
        </p:nvSpPr>
        <p:spPr>
          <a:xfrm>
            <a:off x="3831401" y="1229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22E80-D56D-4C3B-B252-31ED50BA2DD2}"/>
              </a:ext>
            </a:extLst>
          </p:cNvPr>
          <p:cNvSpPr txBox="1"/>
          <p:nvPr/>
        </p:nvSpPr>
        <p:spPr>
          <a:xfrm>
            <a:off x="4518837" y="6689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278504" y="2239987"/>
            <a:ext cx="7634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ago , or at a time that started not long ago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recently     (Adv)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recentl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5ACA74DB-A467-4F9A-B769-678AB4C96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6142" y="47734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1084262" y="3216859"/>
            <a:ext cx="97786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travelled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London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recently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345B3B4-D047-481C-A508-99ECB4033E56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22E80-D56D-4C3B-B252-31ED50BA2DD2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3351" y="401100"/>
            <a:ext cx="6452241" cy="61945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cavern   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(N)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voluntary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(Adj)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native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   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Adj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)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CC00CC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recently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(Adv)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11" y="608554"/>
            <a:ext cx="3502636" cy="1528104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11" y="5386668"/>
            <a:ext cx="3662660" cy="1365254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2" y="2338685"/>
            <a:ext cx="3342612" cy="1528104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70" y="4021890"/>
            <a:ext cx="3538832" cy="120967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7169428" y="4225858"/>
            <a:ext cx="4687957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22 &amp; 23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A4545B40-9CD6-4B75-A592-E323668FF371}"/>
              </a:ext>
            </a:extLst>
          </p:cNvPr>
          <p:cNvSpPr/>
          <p:nvPr/>
        </p:nvSpPr>
        <p:spPr>
          <a:xfrm>
            <a:off x="3237875" y="206833"/>
            <a:ext cx="5441430" cy="2199860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8B0FA-D6E3-4508-B28C-04CFC919DC8A}"/>
              </a:ext>
            </a:extLst>
          </p:cNvPr>
          <p:cNvSpPr/>
          <p:nvPr/>
        </p:nvSpPr>
        <p:spPr>
          <a:xfrm>
            <a:off x="131676" y="1819075"/>
            <a:ext cx="11928648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4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  <a:p>
            <a:pPr algn="l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latin typeface="Garamond" panose="02020404030301010803" pitchFamily="18" charset="0"/>
              </a:rPr>
              <a:t>• Use the present perfect to talk about experiences when you don’t say exactly when</a:t>
            </a:r>
          </a:p>
          <a:p>
            <a:pPr algn="l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latin typeface="Garamond" panose="02020404030301010803" pitchFamily="18" charset="0"/>
              </a:rPr>
              <a:t>they happened:</a:t>
            </a:r>
          </a:p>
          <a:p>
            <a:pPr algn="l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- I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</a:rPr>
              <a:t>have visited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Europe.</a:t>
            </a:r>
          </a:p>
          <a:p>
            <a:pPr algn="l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- I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</a:rPr>
              <a:t>haven’t visited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Europe.</a:t>
            </a:r>
          </a:p>
          <a:p>
            <a:pPr algn="l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-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</a:rPr>
              <a:t>Have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 you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</a:rPr>
              <a:t>visited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 Europe?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6BC64-4BAA-4F7C-8921-DA51F249CA86}"/>
              </a:ext>
            </a:extLst>
          </p:cNvPr>
          <p:cNvSpPr txBox="1"/>
          <p:nvPr/>
        </p:nvSpPr>
        <p:spPr>
          <a:xfrm>
            <a:off x="3814311" y="390736"/>
            <a:ext cx="4273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Present </a:t>
            </a:r>
            <a:r>
              <a:rPr lang="en-US" sz="4800" b="1" kern="0" dirty="0">
                <a:solidFill>
                  <a:prstClr val="black"/>
                </a:solidFill>
              </a:rPr>
              <a:t>P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erfect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4800" b="1" kern="0" dirty="0">
                <a:solidFill>
                  <a:prstClr val="black"/>
                </a:solidFill>
              </a:rPr>
              <a:t>T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ense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6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A527DD7-60E6-4483-9338-DCEFA3C5ADA3}"/>
              </a:ext>
            </a:extLst>
          </p:cNvPr>
          <p:cNvSpPr/>
          <p:nvPr/>
        </p:nvSpPr>
        <p:spPr>
          <a:xfrm>
            <a:off x="3282847" y="149902"/>
            <a:ext cx="5636302" cy="209862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4060-73ED-4EF6-994C-AB6FD24DF888}"/>
              </a:ext>
            </a:extLst>
          </p:cNvPr>
          <p:cNvSpPr txBox="1"/>
          <p:nvPr/>
        </p:nvSpPr>
        <p:spPr>
          <a:xfrm>
            <a:off x="4051815" y="502991"/>
            <a:ext cx="4088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Perfect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2E7788-89CF-477A-A790-65FF005D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60920"/>
              </p:ext>
            </p:extLst>
          </p:nvPr>
        </p:nvGraphicFramePr>
        <p:xfrm>
          <a:off x="362262" y="2601614"/>
          <a:ext cx="11467476" cy="3801020"/>
        </p:xfrm>
        <a:graphic>
          <a:graphicData uri="http://schemas.openxmlformats.org/drawingml/2006/table">
            <a:tbl>
              <a:tblPr rtl="1" firstRow="1" firstCol="1" bandRow="1"/>
              <a:tblGrid>
                <a:gridCol w="2186843">
                  <a:extLst>
                    <a:ext uri="{9D8B030D-6E8A-4147-A177-3AD203B41FA5}">
                      <a16:colId xmlns:a16="http://schemas.microsoft.com/office/drawing/2014/main" val="2720662428"/>
                    </a:ext>
                  </a:extLst>
                </a:gridCol>
                <a:gridCol w="2331020">
                  <a:extLst>
                    <a:ext uri="{9D8B030D-6E8A-4147-A177-3AD203B41FA5}">
                      <a16:colId xmlns:a16="http://schemas.microsoft.com/office/drawing/2014/main" val="1647204608"/>
                    </a:ext>
                  </a:extLst>
                </a:gridCol>
                <a:gridCol w="2077530">
                  <a:extLst>
                    <a:ext uri="{9D8B030D-6E8A-4147-A177-3AD203B41FA5}">
                      <a16:colId xmlns:a16="http://schemas.microsoft.com/office/drawing/2014/main" val="507840544"/>
                    </a:ext>
                  </a:extLst>
                </a:gridCol>
                <a:gridCol w="4872083">
                  <a:extLst>
                    <a:ext uri="{9D8B030D-6E8A-4147-A177-3AD203B41FA5}">
                      <a16:colId xmlns:a16="http://schemas.microsoft.com/office/drawing/2014/main" val="4175795878"/>
                    </a:ext>
                  </a:extLst>
                </a:gridCol>
              </a:tblGrid>
              <a:tr h="8270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words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present perfect Tense 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0996"/>
                  </a:ext>
                </a:extLst>
              </a:tr>
              <a:tr h="2973982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ever – never 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just – already   yet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lately - recently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since - for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 he ….….?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you…...?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hasn’t + V3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haven’t + V3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(He , she , it )-------  has + V3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I , We, you , they )-----have + V3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4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F0D57-61C4-4631-87CA-180D87001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5299" t="44321" r="28038" b="25541"/>
          <a:stretch/>
        </p:blipFill>
        <p:spPr>
          <a:xfrm>
            <a:off x="299803" y="2597726"/>
            <a:ext cx="11452486" cy="396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D1BE894D-95AB-4057-856B-A5AF56D50CBA}"/>
              </a:ext>
            </a:extLst>
          </p:cNvPr>
          <p:cNvSpPr/>
          <p:nvPr/>
        </p:nvSpPr>
        <p:spPr>
          <a:xfrm>
            <a:off x="3509888" y="292308"/>
            <a:ext cx="5032316" cy="219986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9F9A1-A7CF-4A0E-B4EB-4334385AAA6A}"/>
              </a:ext>
            </a:extLst>
          </p:cNvPr>
          <p:cNvSpPr txBox="1"/>
          <p:nvPr/>
        </p:nvSpPr>
        <p:spPr>
          <a:xfrm>
            <a:off x="4240363" y="838240"/>
            <a:ext cx="3711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846-8213-490A-97A7-095E99147754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EA1821-98E5-4A65-892A-40BB74846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82681"/>
              </p:ext>
            </p:extLst>
          </p:nvPr>
        </p:nvGraphicFramePr>
        <p:xfrm>
          <a:off x="249382" y="1261825"/>
          <a:ext cx="11815240" cy="550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9716">
                  <a:extLst>
                    <a:ext uri="{9D8B030D-6E8A-4147-A177-3AD203B41FA5}">
                      <a16:colId xmlns:a16="http://schemas.microsoft.com/office/drawing/2014/main" val="2589395055"/>
                    </a:ext>
                  </a:extLst>
                </a:gridCol>
                <a:gridCol w="2572100">
                  <a:extLst>
                    <a:ext uri="{9D8B030D-6E8A-4147-A177-3AD203B41FA5}">
                      <a16:colId xmlns:a16="http://schemas.microsoft.com/office/drawing/2014/main" val="2077542064"/>
                    </a:ext>
                  </a:extLst>
                </a:gridCol>
                <a:gridCol w="2713424">
                  <a:extLst>
                    <a:ext uri="{9D8B030D-6E8A-4147-A177-3AD203B41FA5}">
                      <a16:colId xmlns:a16="http://schemas.microsoft.com/office/drawing/2014/main" val="3756436170"/>
                    </a:ext>
                  </a:extLst>
                </a:gridCol>
              </a:tblGrid>
              <a:tr h="11000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58875"/>
                  </a:ext>
                </a:extLst>
              </a:tr>
              <a:tr h="11000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598659"/>
                  </a:ext>
                </a:extLst>
              </a:tr>
              <a:tr h="11000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18791"/>
                  </a:ext>
                </a:extLst>
              </a:tr>
              <a:tr h="11000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57454"/>
                  </a:ext>
                </a:extLst>
              </a:tr>
              <a:tr h="11000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5059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1DB98D-4DA5-46B7-B54B-8123B6F455C3}"/>
              </a:ext>
            </a:extLst>
          </p:cNvPr>
          <p:cNvSpPr/>
          <p:nvPr/>
        </p:nvSpPr>
        <p:spPr>
          <a:xfrm>
            <a:off x="2162774" y="1434720"/>
            <a:ext cx="3076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C2C09-5DAB-46B7-A996-D5C372FF73DC}"/>
              </a:ext>
            </a:extLst>
          </p:cNvPr>
          <p:cNvSpPr/>
          <p:nvPr/>
        </p:nvSpPr>
        <p:spPr>
          <a:xfrm>
            <a:off x="9968090" y="1482678"/>
            <a:ext cx="1013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E42BE5-B5D6-4D0E-8801-722EE801949E}"/>
              </a:ext>
            </a:extLst>
          </p:cNvPr>
          <p:cNvSpPr/>
          <p:nvPr/>
        </p:nvSpPr>
        <p:spPr>
          <a:xfrm>
            <a:off x="7614338" y="1445378"/>
            <a:ext cx="111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Yes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49003-389A-4901-9805-31CE0A50FA12}"/>
              </a:ext>
            </a:extLst>
          </p:cNvPr>
          <p:cNvSpPr/>
          <p:nvPr/>
        </p:nvSpPr>
        <p:spPr>
          <a:xfrm>
            <a:off x="114558" y="2402995"/>
            <a:ext cx="59814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1- Have you ever </a:t>
            </a:r>
            <a:r>
              <a:rPr lang="en-US" sz="32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eaten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Italian food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30282-132D-4110-8F35-C68036F729F3}"/>
              </a:ext>
            </a:extLst>
          </p:cNvPr>
          <p:cNvSpPr/>
          <p:nvPr/>
        </p:nvSpPr>
        <p:spPr>
          <a:xfrm>
            <a:off x="249382" y="3483226"/>
            <a:ext cx="61414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2- Have you ever </a:t>
            </a:r>
            <a:r>
              <a:rPr lang="en-US" sz="32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visited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museum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C0832-0A1D-46BB-8920-D045882C54EC}"/>
              </a:ext>
            </a:extLst>
          </p:cNvPr>
          <p:cNvSpPr/>
          <p:nvPr/>
        </p:nvSpPr>
        <p:spPr>
          <a:xfrm>
            <a:off x="75684" y="4518957"/>
            <a:ext cx="61414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3- Have you ever </a:t>
            </a:r>
            <a:r>
              <a:rPr lang="en-US" sz="32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gone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to another country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6B8CE-432C-4F51-8477-E10991B7EED6}"/>
              </a:ext>
            </a:extLst>
          </p:cNvPr>
          <p:cNvSpPr/>
          <p:nvPr/>
        </p:nvSpPr>
        <p:spPr>
          <a:xfrm>
            <a:off x="75684" y="5684865"/>
            <a:ext cx="61414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4- Have you ever </a:t>
            </a:r>
            <a:r>
              <a:rPr lang="en-US" sz="32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acted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in a play 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C92B06-FEAC-4F1E-AF19-057963F7866D}"/>
              </a:ext>
            </a:extLst>
          </p:cNvPr>
          <p:cNvSpPr txBox="1">
            <a:spLocks/>
          </p:cNvSpPr>
          <p:nvPr/>
        </p:nvSpPr>
        <p:spPr>
          <a:xfrm>
            <a:off x="3434688" y="432933"/>
            <a:ext cx="862993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Ask and answer the following questions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ED9FDE-F3F1-4DFB-909D-AFDA2DB61E71}"/>
              </a:ext>
            </a:extLst>
          </p:cNvPr>
          <p:cNvSpPr/>
          <p:nvPr/>
        </p:nvSpPr>
        <p:spPr>
          <a:xfrm>
            <a:off x="6675954" y="2674380"/>
            <a:ext cx="2712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Yes, I have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4ADA99-7D10-4F95-AB75-AD65238842C5}"/>
              </a:ext>
            </a:extLst>
          </p:cNvPr>
          <p:cNvSpPr/>
          <p:nvPr/>
        </p:nvSpPr>
        <p:spPr>
          <a:xfrm>
            <a:off x="9302876" y="2719185"/>
            <a:ext cx="28470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No, I haven’t </a:t>
            </a:r>
          </a:p>
        </p:txBody>
      </p:sp>
    </p:spTree>
    <p:extLst>
      <p:ext uri="{BB962C8B-B14F-4D97-AF65-F5344CB8AC3E}">
        <p14:creationId xmlns:p14="http://schemas.microsoft.com/office/powerpoint/2010/main" val="30626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701144" y="321309"/>
            <a:ext cx="849085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49382" y="1044469"/>
            <a:ext cx="11757739" cy="561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do – done – did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voluntary work ?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has – have – had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worked for a charity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organisation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many years.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(helped – has helped – have helped)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poor people recently.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(haven’t – hasn’t – doesn’t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got money for helping them. 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701144" y="321309"/>
            <a:ext cx="849085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49382" y="1044469"/>
            <a:ext cx="11757739" cy="561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ever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do – done – did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voluntary work ? My father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has – have – had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worked for a charity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organisation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many years.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(helped – has helped – have helped)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poor people recently.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(haven’t – hasn’t – doesn’t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got money for helping them. 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AB0908-BC1F-4C8B-BA11-A4A3CC454949}"/>
              </a:ext>
            </a:extLst>
          </p:cNvPr>
          <p:cNvSpPr/>
          <p:nvPr/>
        </p:nvSpPr>
        <p:spPr>
          <a:xfrm>
            <a:off x="5653682" y="1252220"/>
            <a:ext cx="142167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564DFA-3292-49E4-A5FE-BC5C78B4A86F}"/>
              </a:ext>
            </a:extLst>
          </p:cNvPr>
          <p:cNvSpPr/>
          <p:nvPr/>
        </p:nvSpPr>
        <p:spPr>
          <a:xfrm>
            <a:off x="1264424" y="4924656"/>
            <a:ext cx="183853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C63711-D433-4FD2-A5A7-BA906573E2C9}"/>
              </a:ext>
            </a:extLst>
          </p:cNvPr>
          <p:cNvSpPr/>
          <p:nvPr/>
        </p:nvSpPr>
        <p:spPr>
          <a:xfrm>
            <a:off x="2990306" y="3968169"/>
            <a:ext cx="2815776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281DC5-10DA-46FF-9A82-ADFAEB17B6E0}"/>
              </a:ext>
            </a:extLst>
          </p:cNvPr>
          <p:cNvSpPr/>
          <p:nvPr/>
        </p:nvSpPr>
        <p:spPr>
          <a:xfrm>
            <a:off x="4384406" y="2192232"/>
            <a:ext cx="104203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7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258424" y="393237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207914" y="1562902"/>
            <a:ext cx="1173470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The boy (not eat) his meal yet.                 ( Correct)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37FAEA-FB51-405D-A7BF-854D1EAA8D3D}"/>
              </a:ext>
            </a:extLst>
          </p:cNvPr>
          <p:cNvSpPr txBox="1">
            <a:spLocks/>
          </p:cNvSpPr>
          <p:nvPr/>
        </p:nvSpPr>
        <p:spPr>
          <a:xfrm>
            <a:off x="249382" y="2421884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teachers (just arrive) to the school.   ( Correct)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71B7C2-376E-4942-A5DF-A213DA2AA79A}"/>
              </a:ext>
            </a:extLst>
          </p:cNvPr>
          <p:cNvSpPr txBox="1">
            <a:spLocks/>
          </p:cNvSpPr>
          <p:nvPr/>
        </p:nvSpPr>
        <p:spPr>
          <a:xfrm>
            <a:off x="84935" y="3443414"/>
            <a:ext cx="1202212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I (already) ride a bike.                                ( Correct 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F54C04-CC7E-4B61-B57A-61E67BE28070}"/>
              </a:ext>
            </a:extLst>
          </p:cNvPr>
          <p:cNvSpPr txBox="1">
            <a:spLocks/>
          </p:cNvSpPr>
          <p:nvPr/>
        </p:nvSpPr>
        <p:spPr>
          <a:xfrm>
            <a:off x="163591" y="4302396"/>
            <a:ext cx="1182334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Ali has already bought a new car.   ( Make negative)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754CFE-DD39-4B0A-AA57-A37DE8294D41}"/>
              </a:ext>
            </a:extLst>
          </p:cNvPr>
          <p:cNvSpPr txBox="1">
            <a:spLocks/>
          </p:cNvSpPr>
          <p:nvPr/>
        </p:nvSpPr>
        <p:spPr>
          <a:xfrm>
            <a:off x="163591" y="5323926"/>
            <a:ext cx="1182334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5- Yes , she has been to France.          (Ask a question)</a:t>
            </a:r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249382" y="794373"/>
            <a:ext cx="96999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The boy hasn’t eaten his meal yet.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37FAEA-FB51-405D-A7BF-854D1EAA8D3D}"/>
              </a:ext>
            </a:extLst>
          </p:cNvPr>
          <p:cNvSpPr txBox="1">
            <a:spLocks/>
          </p:cNvSpPr>
          <p:nvPr/>
        </p:nvSpPr>
        <p:spPr>
          <a:xfrm>
            <a:off x="249382" y="2077327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teachers have just arrived to the school.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71B7C2-376E-4942-A5DF-A213DA2AA79A}"/>
              </a:ext>
            </a:extLst>
          </p:cNvPr>
          <p:cNvSpPr txBox="1">
            <a:spLocks/>
          </p:cNvSpPr>
          <p:nvPr/>
        </p:nvSpPr>
        <p:spPr>
          <a:xfrm>
            <a:off x="249382" y="3224249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I have already ridden a bike.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F54C04-CC7E-4B61-B57A-61E67BE28070}"/>
              </a:ext>
            </a:extLst>
          </p:cNvPr>
          <p:cNvSpPr txBox="1">
            <a:spLocks/>
          </p:cNvSpPr>
          <p:nvPr/>
        </p:nvSpPr>
        <p:spPr>
          <a:xfrm>
            <a:off x="27582" y="4311386"/>
            <a:ext cx="96386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Ali hasn’t bought a new car yet.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754CFE-DD39-4B0A-AA57-A37DE8294D41}"/>
              </a:ext>
            </a:extLst>
          </p:cNvPr>
          <p:cNvSpPr txBox="1">
            <a:spLocks/>
          </p:cNvSpPr>
          <p:nvPr/>
        </p:nvSpPr>
        <p:spPr>
          <a:xfrm>
            <a:off x="-151203" y="5584541"/>
            <a:ext cx="736147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5- Has she been to France ?</a:t>
            </a:r>
          </a:p>
        </p:txBody>
      </p:sp>
    </p:spTree>
    <p:extLst>
      <p:ext uri="{BB962C8B-B14F-4D97-AF65-F5344CB8AC3E}">
        <p14:creationId xmlns:p14="http://schemas.microsoft.com/office/powerpoint/2010/main" val="1381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74462-5026-47D2-80B6-6DABB31C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0" t="16140" r="26475" b="36687"/>
          <a:stretch/>
        </p:blipFill>
        <p:spPr>
          <a:xfrm>
            <a:off x="659296" y="490331"/>
            <a:ext cx="10694504" cy="58177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08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3FCEE-F5B9-421C-A15B-49E5024EF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1" t="29508" r="28852" b="14535"/>
          <a:stretch/>
        </p:blipFill>
        <p:spPr>
          <a:xfrm>
            <a:off x="389743" y="1469037"/>
            <a:ext cx="11407515" cy="5147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8F36C4-D5A1-45AB-B2D2-5FAD988E25C0}"/>
              </a:ext>
            </a:extLst>
          </p:cNvPr>
          <p:cNvSpPr txBox="1">
            <a:spLocks/>
          </p:cNvSpPr>
          <p:nvPr/>
        </p:nvSpPr>
        <p:spPr>
          <a:xfrm>
            <a:off x="249382" y="399281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 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72BA16-730A-4909-8971-247661D0C27A}"/>
              </a:ext>
            </a:extLst>
          </p:cNvPr>
          <p:cNvSpPr txBox="1">
            <a:spLocks/>
          </p:cNvSpPr>
          <p:nvPr/>
        </p:nvSpPr>
        <p:spPr>
          <a:xfrm>
            <a:off x="3507806" y="399281"/>
            <a:ext cx="86841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Complete the following task :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2BA16-730A-4909-8971-247661D0C27A}"/>
              </a:ext>
            </a:extLst>
          </p:cNvPr>
          <p:cNvSpPr txBox="1">
            <a:spLocks/>
          </p:cNvSpPr>
          <p:nvPr/>
        </p:nvSpPr>
        <p:spPr>
          <a:xfrm>
            <a:off x="1109967" y="258417"/>
            <a:ext cx="962429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Practise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speaking about your experiences following the given model: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AF0AC-2441-4C00-95DC-835EDFCE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632" t="24548" r="48449" b="39646"/>
          <a:stretch/>
        </p:blipFill>
        <p:spPr>
          <a:xfrm>
            <a:off x="501174" y="1709530"/>
            <a:ext cx="11041469" cy="489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0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82671-EC29-4FDD-98C8-F5292049A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6" t="66405" r="31393" b="11449"/>
          <a:stretch/>
        </p:blipFill>
        <p:spPr>
          <a:xfrm>
            <a:off x="642730" y="583096"/>
            <a:ext cx="10906540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662401" y="1669775"/>
            <a:ext cx="5070768" cy="332505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500" b="1" dirty="0">
                <a:solidFill>
                  <a:prstClr val="black"/>
                </a:solidFill>
                <a:latin typeface="Calibri"/>
              </a:rPr>
              <a:t>verbs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رابط كسهم مستقيم 5"/>
          <p:cNvCxnSpPr>
            <a:cxnSpLocks/>
          </p:cNvCxnSpPr>
          <p:nvPr/>
        </p:nvCxnSpPr>
        <p:spPr>
          <a:xfrm flipV="1">
            <a:off x="6116997" y="976665"/>
            <a:ext cx="0" cy="6892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cxnSpLocks/>
          </p:cNvCxnSpPr>
          <p:nvPr/>
        </p:nvCxnSpPr>
        <p:spPr>
          <a:xfrm flipV="1">
            <a:off x="8733169" y="3199510"/>
            <a:ext cx="72201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cxnSpLocks/>
          </p:cNvCxnSpPr>
          <p:nvPr/>
        </p:nvCxnSpPr>
        <p:spPr>
          <a:xfrm flipH="1">
            <a:off x="2814638" y="3429000"/>
            <a:ext cx="8477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cxnSpLocks/>
          </p:cNvCxnSpPr>
          <p:nvPr/>
        </p:nvCxnSpPr>
        <p:spPr>
          <a:xfrm>
            <a:off x="6222645" y="4994826"/>
            <a:ext cx="0" cy="705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cxnSpLocks/>
          </p:cNvCxnSpPr>
          <p:nvPr/>
        </p:nvCxnSpPr>
        <p:spPr>
          <a:xfrm flipV="1">
            <a:off x="7846115" y="1659050"/>
            <a:ext cx="583510" cy="437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cxnSpLocks/>
          </p:cNvCxnSpPr>
          <p:nvPr/>
        </p:nvCxnSpPr>
        <p:spPr>
          <a:xfrm flipH="1" flipV="1">
            <a:off x="3740920" y="1665912"/>
            <a:ext cx="559994" cy="533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7983511" y="4517504"/>
            <a:ext cx="648072" cy="4880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cxnSpLocks/>
            <a:stCxn id="4" idx="3"/>
          </p:cNvCxnSpPr>
          <p:nvPr/>
        </p:nvCxnSpPr>
        <p:spPr>
          <a:xfrm flipH="1">
            <a:off x="3887902" y="4507884"/>
            <a:ext cx="517096" cy="647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B09A22-B6A1-4E86-9B0E-68D0D9723950}"/>
              </a:ext>
            </a:extLst>
          </p:cNvPr>
          <p:cNvSpPr/>
          <p:nvPr/>
        </p:nvSpPr>
        <p:spPr>
          <a:xfrm>
            <a:off x="1564663" y="426262"/>
            <a:ext cx="844391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65184" y="319389"/>
            <a:ext cx="7442871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Arial"/>
              </a:rPr>
              <a:t>Classify the following verbs: </a:t>
            </a:r>
            <a:endParaRPr lang="en-US" sz="24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475" y="3997616"/>
            <a:ext cx="8947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3497" y="2554817"/>
            <a:ext cx="1474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910814" y="4306223"/>
            <a:ext cx="1377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went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3477" y="1882781"/>
            <a:ext cx="17279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visited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88609" y="3437400"/>
            <a:ext cx="1336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gone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8871" y="2078563"/>
            <a:ext cx="749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go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77" y="5204637"/>
            <a:ext cx="15174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eaten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42019" y="3475497"/>
            <a:ext cx="9376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eat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7796" y="5635086"/>
            <a:ext cx="9307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ate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591" y="3268129"/>
            <a:ext cx="11480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visit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884" y="1566750"/>
            <a:ext cx="1854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bought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732" y="3588175"/>
            <a:ext cx="1727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visited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7425" y="5075664"/>
            <a:ext cx="1039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lost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8055" y="1566999"/>
            <a:ext cx="11336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lose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6620" y="3963783"/>
            <a:ext cx="1508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made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46191" y="2865145"/>
            <a:ext cx="1461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make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49612" y="5463061"/>
            <a:ext cx="1474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acted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54721" y="1766507"/>
            <a:ext cx="1058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buy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95" y="4582883"/>
            <a:ext cx="1854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bought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835B21-010C-4617-9F2E-AD94412647C4}"/>
              </a:ext>
            </a:extLst>
          </p:cNvPr>
          <p:cNvSpPr/>
          <p:nvPr/>
        </p:nvSpPr>
        <p:spPr>
          <a:xfrm>
            <a:off x="9757713" y="5175046"/>
            <a:ext cx="1508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made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13B34A-B083-453C-A7C7-71EBD2C887D8}"/>
              </a:ext>
            </a:extLst>
          </p:cNvPr>
          <p:cNvSpPr/>
          <p:nvPr/>
        </p:nvSpPr>
        <p:spPr>
          <a:xfrm>
            <a:off x="1285863" y="2535948"/>
            <a:ext cx="1039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lost</a:t>
            </a:r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00025"/>
          <a:ext cx="11401424" cy="644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54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76200"/>
            <a:ext cx="2325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Present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599" y="187920"/>
            <a:ext cx="3186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Participle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861" y="76200"/>
            <a:ext cx="135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6795" y="914401"/>
            <a:ext cx="1416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eat</a:t>
            </a:r>
            <a:endParaRPr kumimoji="0" lang="en-US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4537" y="914400"/>
            <a:ext cx="23657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eaten</a:t>
            </a:r>
            <a:endParaRPr kumimoji="0" lang="en-US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3336" y="966805"/>
            <a:ext cx="1405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ate</a:t>
            </a:r>
            <a:endParaRPr kumimoji="0" lang="en-US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33421"/>
              </p:ext>
            </p:extLst>
          </p:nvPr>
        </p:nvGraphicFramePr>
        <p:xfrm>
          <a:off x="457200" y="200025"/>
          <a:ext cx="11401424" cy="644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54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76200"/>
            <a:ext cx="2325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Present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599" y="187920"/>
            <a:ext cx="3186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Past</a:t>
            </a:r>
          </a:p>
          <a:p>
            <a:pPr algn="ctr" rt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Participle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861" y="76200"/>
            <a:ext cx="135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Past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9120" y="1058709"/>
            <a:ext cx="12114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eat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0955" y="1068016"/>
            <a:ext cx="2003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eaten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1666" y="1033684"/>
            <a:ext cx="12021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ate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CDE8E-7C22-4562-9185-3A7CE873DD5E}"/>
              </a:ext>
            </a:extLst>
          </p:cNvPr>
          <p:cNvSpPr/>
          <p:nvPr/>
        </p:nvSpPr>
        <p:spPr>
          <a:xfrm>
            <a:off x="1934989" y="1690365"/>
            <a:ext cx="1375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buy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2ED45-BD20-436C-9C3F-A28D48A14A70}"/>
              </a:ext>
            </a:extLst>
          </p:cNvPr>
          <p:cNvSpPr/>
          <p:nvPr/>
        </p:nvSpPr>
        <p:spPr>
          <a:xfrm>
            <a:off x="4720664" y="1766310"/>
            <a:ext cx="24634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bought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D6B5AE-B6D3-4481-AE4C-72C1FB2DD231}"/>
              </a:ext>
            </a:extLst>
          </p:cNvPr>
          <p:cNvSpPr/>
          <p:nvPr/>
        </p:nvSpPr>
        <p:spPr>
          <a:xfrm>
            <a:off x="8691193" y="1824411"/>
            <a:ext cx="24634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bought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E0BF3-45D8-4F77-B210-34E445FCE052}"/>
              </a:ext>
            </a:extLst>
          </p:cNvPr>
          <p:cNvSpPr/>
          <p:nvPr/>
        </p:nvSpPr>
        <p:spPr>
          <a:xfrm>
            <a:off x="1894743" y="2585009"/>
            <a:ext cx="14814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lose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E1DA1A-E732-4ED0-AD80-C05AF1D6C76E}"/>
              </a:ext>
            </a:extLst>
          </p:cNvPr>
          <p:cNvSpPr/>
          <p:nvPr/>
        </p:nvSpPr>
        <p:spPr>
          <a:xfrm>
            <a:off x="4994595" y="2646263"/>
            <a:ext cx="13510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lost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ACE7E-A752-4A2C-BF76-C5CF006CA528}"/>
              </a:ext>
            </a:extLst>
          </p:cNvPr>
          <p:cNvSpPr/>
          <p:nvPr/>
        </p:nvSpPr>
        <p:spPr>
          <a:xfrm>
            <a:off x="9119579" y="2581172"/>
            <a:ext cx="13510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lost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35DEA-54E8-49E4-A353-3C2677E489F5}"/>
              </a:ext>
            </a:extLst>
          </p:cNvPr>
          <p:cNvSpPr/>
          <p:nvPr/>
        </p:nvSpPr>
        <p:spPr>
          <a:xfrm>
            <a:off x="2149551" y="3281031"/>
            <a:ext cx="9562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go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666C5-7720-444E-9AAC-7F9B66B6EAAE}"/>
              </a:ext>
            </a:extLst>
          </p:cNvPr>
          <p:cNvSpPr/>
          <p:nvPr/>
        </p:nvSpPr>
        <p:spPr>
          <a:xfrm>
            <a:off x="9034989" y="3322749"/>
            <a:ext cx="1757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gone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C737F2-6A90-4BF2-A65E-93133C9595A2}"/>
              </a:ext>
            </a:extLst>
          </p:cNvPr>
          <p:cNvSpPr/>
          <p:nvPr/>
        </p:nvSpPr>
        <p:spPr>
          <a:xfrm>
            <a:off x="4964875" y="3332595"/>
            <a:ext cx="18129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went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A6487-89E7-4ECE-B1F4-479C26CAA550}"/>
              </a:ext>
            </a:extLst>
          </p:cNvPr>
          <p:cNvSpPr/>
          <p:nvPr/>
        </p:nvSpPr>
        <p:spPr>
          <a:xfrm>
            <a:off x="2189639" y="3964195"/>
            <a:ext cx="1152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act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63830-864E-4713-9142-143C08D6D995}"/>
              </a:ext>
            </a:extLst>
          </p:cNvPr>
          <p:cNvSpPr/>
          <p:nvPr/>
        </p:nvSpPr>
        <p:spPr>
          <a:xfrm>
            <a:off x="4901188" y="3992950"/>
            <a:ext cx="19450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acted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131B4-C08E-4E1F-A8F2-CA7FF8EA701D}"/>
              </a:ext>
            </a:extLst>
          </p:cNvPr>
          <p:cNvSpPr/>
          <p:nvPr/>
        </p:nvSpPr>
        <p:spPr>
          <a:xfrm>
            <a:off x="8885425" y="4017927"/>
            <a:ext cx="19450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acted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56156-2D38-4136-99E5-BF06472C4822}"/>
              </a:ext>
            </a:extLst>
          </p:cNvPr>
          <p:cNvSpPr/>
          <p:nvPr/>
        </p:nvSpPr>
        <p:spPr>
          <a:xfrm>
            <a:off x="1803411" y="4760894"/>
            <a:ext cx="19253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make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50BF96-B90C-473D-8474-8414D276A64D}"/>
              </a:ext>
            </a:extLst>
          </p:cNvPr>
          <p:cNvSpPr/>
          <p:nvPr/>
        </p:nvSpPr>
        <p:spPr>
          <a:xfrm>
            <a:off x="4807525" y="4790887"/>
            <a:ext cx="19912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made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DF253B-8D78-434E-A50A-FE9E3080D364}"/>
              </a:ext>
            </a:extLst>
          </p:cNvPr>
          <p:cNvSpPr/>
          <p:nvPr/>
        </p:nvSpPr>
        <p:spPr>
          <a:xfrm>
            <a:off x="9006736" y="4798446"/>
            <a:ext cx="19912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made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19170A-C6BA-4E2F-AD24-19E1D229A620}"/>
              </a:ext>
            </a:extLst>
          </p:cNvPr>
          <p:cNvSpPr/>
          <p:nvPr/>
        </p:nvSpPr>
        <p:spPr>
          <a:xfrm>
            <a:off x="1934989" y="5706904"/>
            <a:ext cx="14991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visit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671179-65B5-4EB1-8EFA-71AA7C2747ED}"/>
              </a:ext>
            </a:extLst>
          </p:cNvPr>
          <p:cNvSpPr/>
          <p:nvPr/>
        </p:nvSpPr>
        <p:spPr>
          <a:xfrm>
            <a:off x="4657516" y="5741347"/>
            <a:ext cx="22912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visited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7263E7-46F6-4139-892B-955B1A219BF8}"/>
              </a:ext>
            </a:extLst>
          </p:cNvPr>
          <p:cNvSpPr/>
          <p:nvPr/>
        </p:nvSpPr>
        <p:spPr>
          <a:xfrm>
            <a:off x="8757885" y="5667463"/>
            <a:ext cx="22912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visited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0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041"/>
            <a:ext cx="12115636" cy="174279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Have you ever created a blog?</a:t>
            </a:r>
            <a:endParaRPr lang="ar-KW" sz="6000" b="1" dirty="0">
              <a:solidFill>
                <a:srgbClr val="002060"/>
              </a:solidFill>
              <a:latin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60" y="1706969"/>
            <a:ext cx="4572000" cy="4633870"/>
          </a:xfrm>
          <a:prstGeom prst="ellipse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A8FE03-1D92-4010-9D76-10546E7FFDF5}"/>
              </a:ext>
            </a:extLst>
          </p:cNvPr>
          <p:cNvSpPr/>
          <p:nvPr/>
        </p:nvSpPr>
        <p:spPr>
          <a:xfrm>
            <a:off x="394741" y="2508777"/>
            <a:ext cx="65606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Yes , I have.              No , I haven't.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96609-1D72-48CA-A360-41E1BA1C5D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F1A3F-9381-457B-8700-DD2E3A334CA0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518F3000-6F08-445A-86B1-12F48952A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602</Words>
  <Application>Microsoft Office PowerPoint</Application>
  <PresentationFormat>شاشة عريضة</PresentationFormat>
  <Paragraphs>148</Paragraphs>
  <Slides>33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33</vt:i4>
      </vt:variant>
    </vt:vector>
  </HeadingPairs>
  <TitlesOfParts>
    <vt:vector size="47" baseType="lpstr">
      <vt:lpstr>Aharoni</vt:lpstr>
      <vt:lpstr>Arial</vt:lpstr>
      <vt:lpstr>Arial Black</vt:lpstr>
      <vt:lpstr>Calibri</vt:lpstr>
      <vt:lpstr>Calibri Light</vt:lpstr>
      <vt:lpstr>Garamond</vt:lpstr>
      <vt:lpstr>Times New Roman</vt:lpstr>
      <vt:lpstr>Office Theme</vt:lpstr>
      <vt:lpstr>9_Office Theme</vt:lpstr>
      <vt:lpstr>1_Office Theme</vt:lpstr>
      <vt:lpstr>4_Office Theme</vt:lpstr>
      <vt:lpstr>5_Office Theme</vt:lpstr>
      <vt:lpstr>نسق Office</vt:lpstr>
      <vt:lpstr>6_Office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Have you ever created a blog?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171</cp:revision>
  <dcterms:created xsi:type="dcterms:W3CDTF">2018-07-03T04:50:33Z</dcterms:created>
  <dcterms:modified xsi:type="dcterms:W3CDTF">2023-10-23T07:44:01Z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