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64" r:id="rId2"/>
    <p:sldId id="262" r:id="rId3"/>
    <p:sldId id="256" r:id="rId4"/>
    <p:sldId id="268" r:id="rId5"/>
    <p:sldId id="257" r:id="rId6"/>
    <p:sldId id="267" r:id="rId7"/>
    <p:sldId id="258" r:id="rId8"/>
    <p:sldId id="259" r:id="rId9"/>
    <p:sldId id="265" r:id="rId10"/>
    <p:sldId id="266" r:id="rId11"/>
    <p:sldId id="271" r:id="rId12"/>
    <p:sldId id="260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>
      <p:cViewPr varScale="1">
        <p:scale>
          <a:sx n="73" d="100"/>
          <a:sy n="73" d="100"/>
        </p:scale>
        <p:origin x="132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BF58FA-E7D1-4B47-9F6C-32FC0838FBAA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466469-0D53-42EA-AFAD-49D4E66DBC12}">
      <dgm:prSet phldrT="[نص]" custT="1"/>
      <dgm:spPr/>
      <dgm:t>
        <a:bodyPr/>
        <a:lstStyle/>
        <a:p>
          <a:r>
            <a:rPr lang="ar-SA" sz="3600" b="1" dirty="0"/>
            <a:t>أدوات اللحام الكهربائي </a:t>
          </a:r>
          <a:endParaRPr lang="en-GB" sz="3600" b="1" dirty="0"/>
        </a:p>
      </dgm:t>
    </dgm:pt>
    <dgm:pt modelId="{B5566AA3-C177-40C9-855D-670C8C5391A1}" type="parTrans" cxnId="{8F1165D7-DFFE-43F9-8F35-27DC9E4AADCF}">
      <dgm:prSet/>
      <dgm:spPr/>
      <dgm:t>
        <a:bodyPr/>
        <a:lstStyle/>
        <a:p>
          <a:endParaRPr lang="en-GB" b="1"/>
        </a:p>
      </dgm:t>
    </dgm:pt>
    <dgm:pt modelId="{F203DDE0-E50A-488F-8944-E33974F309C5}" type="sibTrans" cxnId="{8F1165D7-DFFE-43F9-8F35-27DC9E4AADCF}">
      <dgm:prSet/>
      <dgm:spPr/>
      <dgm:t>
        <a:bodyPr/>
        <a:lstStyle/>
        <a:p>
          <a:endParaRPr lang="en-GB" b="1"/>
        </a:p>
      </dgm:t>
    </dgm:pt>
    <dgm:pt modelId="{256B05B7-BE3D-4E7F-9A75-1568EA8777A3}">
      <dgm:prSet phldrT="[نص]" custT="1"/>
      <dgm:spPr/>
      <dgm:t>
        <a:bodyPr/>
        <a:lstStyle/>
        <a:p>
          <a:r>
            <a:rPr lang="ar-SA" sz="3600" b="1" dirty="0"/>
            <a:t>عناصر الأساسية</a:t>
          </a:r>
          <a:endParaRPr lang="en-GB" sz="3600" b="1" dirty="0"/>
        </a:p>
      </dgm:t>
    </dgm:pt>
    <dgm:pt modelId="{269EE47B-39F7-4C07-B3D5-809DDA2EA74D}" type="parTrans" cxnId="{C4D74CAC-9448-4AD6-827E-7361656DA6F8}">
      <dgm:prSet/>
      <dgm:spPr/>
      <dgm:t>
        <a:bodyPr/>
        <a:lstStyle/>
        <a:p>
          <a:endParaRPr lang="en-GB" b="1"/>
        </a:p>
      </dgm:t>
    </dgm:pt>
    <dgm:pt modelId="{09196325-6E0D-4646-ADFB-CDFDB1F0F487}" type="sibTrans" cxnId="{C4D74CAC-9448-4AD6-827E-7361656DA6F8}">
      <dgm:prSet/>
      <dgm:spPr/>
      <dgm:t>
        <a:bodyPr/>
        <a:lstStyle/>
        <a:p>
          <a:endParaRPr lang="en-GB" b="1"/>
        </a:p>
      </dgm:t>
    </dgm:pt>
    <dgm:pt modelId="{48AB2100-45D9-4297-BBBD-E9A99B94759C}">
      <dgm:prSet phldrT="[نص]" custT="1"/>
      <dgm:spPr/>
      <dgm:t>
        <a:bodyPr/>
        <a:lstStyle/>
        <a:p>
          <a:r>
            <a:rPr lang="ar-SA" sz="3600" b="1" dirty="0"/>
            <a:t>عناصر مساعدة</a:t>
          </a:r>
          <a:endParaRPr lang="en-GB" sz="3600" b="1" dirty="0"/>
        </a:p>
      </dgm:t>
    </dgm:pt>
    <dgm:pt modelId="{4209F3F0-E5C1-486D-8636-E33F9CA80B04}" type="parTrans" cxnId="{EEEBB8BB-8F65-4684-865D-A80F7FFE4FE8}">
      <dgm:prSet/>
      <dgm:spPr/>
      <dgm:t>
        <a:bodyPr/>
        <a:lstStyle/>
        <a:p>
          <a:endParaRPr lang="en-GB" b="1"/>
        </a:p>
      </dgm:t>
    </dgm:pt>
    <dgm:pt modelId="{7CE9D997-E51A-4096-873E-A7A0E2300FB3}" type="sibTrans" cxnId="{EEEBB8BB-8F65-4684-865D-A80F7FFE4FE8}">
      <dgm:prSet/>
      <dgm:spPr/>
      <dgm:t>
        <a:bodyPr/>
        <a:lstStyle/>
        <a:p>
          <a:endParaRPr lang="en-GB" b="1"/>
        </a:p>
      </dgm:t>
    </dgm:pt>
    <dgm:pt modelId="{F04AEBEA-2E1C-4CD6-96CF-4C76D25943A1}" type="pres">
      <dgm:prSet presAssocID="{6BBF58FA-E7D1-4B47-9F6C-32FC0838FBAA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</dgm:pt>
    <dgm:pt modelId="{58386D51-32D2-4408-8A6E-31A8BE83D676}" type="pres">
      <dgm:prSet presAssocID="{EE466469-0D53-42EA-AFAD-49D4E66DBC12}" presName="root1" presStyleCnt="0"/>
      <dgm:spPr/>
    </dgm:pt>
    <dgm:pt modelId="{1BBEEF6C-29A6-4496-B709-F2E89B2B097A}" type="pres">
      <dgm:prSet presAssocID="{EE466469-0D53-42EA-AFAD-49D4E66DBC12}" presName="LevelOneTextNode" presStyleLbl="node0" presStyleIdx="0" presStyleCnt="1">
        <dgm:presLayoutVars>
          <dgm:chPref val="3"/>
        </dgm:presLayoutVars>
      </dgm:prSet>
      <dgm:spPr/>
    </dgm:pt>
    <dgm:pt modelId="{25635AA1-74DC-4D41-AC0B-EF7209BAA0E5}" type="pres">
      <dgm:prSet presAssocID="{EE466469-0D53-42EA-AFAD-49D4E66DBC12}" presName="level2hierChild" presStyleCnt="0"/>
      <dgm:spPr/>
    </dgm:pt>
    <dgm:pt modelId="{62640E90-1583-419E-8E6B-B26C8728FB13}" type="pres">
      <dgm:prSet presAssocID="{269EE47B-39F7-4C07-B3D5-809DDA2EA74D}" presName="conn2-1" presStyleLbl="parChTrans1D2" presStyleIdx="0" presStyleCnt="2"/>
      <dgm:spPr/>
    </dgm:pt>
    <dgm:pt modelId="{12BF4C17-7F42-4F84-8239-F1087DC31A75}" type="pres">
      <dgm:prSet presAssocID="{269EE47B-39F7-4C07-B3D5-809DDA2EA74D}" presName="connTx" presStyleLbl="parChTrans1D2" presStyleIdx="0" presStyleCnt="2"/>
      <dgm:spPr/>
    </dgm:pt>
    <dgm:pt modelId="{481D017C-9A4C-4DB6-9F7E-3782497CB090}" type="pres">
      <dgm:prSet presAssocID="{256B05B7-BE3D-4E7F-9A75-1568EA8777A3}" presName="root2" presStyleCnt="0"/>
      <dgm:spPr/>
    </dgm:pt>
    <dgm:pt modelId="{B3CD8F73-6295-4209-A6E8-91B0280C0751}" type="pres">
      <dgm:prSet presAssocID="{256B05B7-BE3D-4E7F-9A75-1568EA8777A3}" presName="LevelTwoTextNode" presStyleLbl="node2" presStyleIdx="0" presStyleCnt="2">
        <dgm:presLayoutVars>
          <dgm:chPref val="3"/>
        </dgm:presLayoutVars>
      </dgm:prSet>
      <dgm:spPr/>
    </dgm:pt>
    <dgm:pt modelId="{6B228987-D41D-40D7-A4E4-C29F25DC1755}" type="pres">
      <dgm:prSet presAssocID="{256B05B7-BE3D-4E7F-9A75-1568EA8777A3}" presName="level3hierChild" presStyleCnt="0"/>
      <dgm:spPr/>
    </dgm:pt>
    <dgm:pt modelId="{8D9B785F-D7C9-47AE-848A-263B3DBA3D15}" type="pres">
      <dgm:prSet presAssocID="{4209F3F0-E5C1-486D-8636-E33F9CA80B04}" presName="conn2-1" presStyleLbl="parChTrans1D2" presStyleIdx="1" presStyleCnt="2"/>
      <dgm:spPr/>
    </dgm:pt>
    <dgm:pt modelId="{A203AD4A-25C1-4AC1-8762-9DEF4A09B27F}" type="pres">
      <dgm:prSet presAssocID="{4209F3F0-E5C1-486D-8636-E33F9CA80B04}" presName="connTx" presStyleLbl="parChTrans1D2" presStyleIdx="1" presStyleCnt="2"/>
      <dgm:spPr/>
    </dgm:pt>
    <dgm:pt modelId="{931786E3-0E09-4D7A-AED9-471191089008}" type="pres">
      <dgm:prSet presAssocID="{48AB2100-45D9-4297-BBBD-E9A99B94759C}" presName="root2" presStyleCnt="0"/>
      <dgm:spPr/>
    </dgm:pt>
    <dgm:pt modelId="{82CB0425-B008-4BAB-A575-5501A030D580}" type="pres">
      <dgm:prSet presAssocID="{48AB2100-45D9-4297-BBBD-E9A99B94759C}" presName="LevelTwoTextNode" presStyleLbl="node2" presStyleIdx="1" presStyleCnt="2">
        <dgm:presLayoutVars>
          <dgm:chPref val="3"/>
        </dgm:presLayoutVars>
      </dgm:prSet>
      <dgm:spPr/>
    </dgm:pt>
    <dgm:pt modelId="{962EE8E7-29B4-4A7A-9222-829CD212C5F5}" type="pres">
      <dgm:prSet presAssocID="{48AB2100-45D9-4297-BBBD-E9A99B94759C}" presName="level3hierChild" presStyleCnt="0"/>
      <dgm:spPr/>
    </dgm:pt>
  </dgm:ptLst>
  <dgm:cxnLst>
    <dgm:cxn modelId="{7E01C43E-4447-4849-859E-33C9006B2003}" type="presOf" srcId="{269EE47B-39F7-4C07-B3D5-809DDA2EA74D}" destId="{12BF4C17-7F42-4F84-8239-F1087DC31A75}" srcOrd="1" destOrd="0" presId="urn:microsoft.com/office/officeart/2005/8/layout/hierarchy2"/>
    <dgm:cxn modelId="{DEE59E6A-E21D-4536-BC65-9023D9E69470}" type="presOf" srcId="{6BBF58FA-E7D1-4B47-9F6C-32FC0838FBAA}" destId="{F04AEBEA-2E1C-4CD6-96CF-4C76D25943A1}" srcOrd="0" destOrd="0" presId="urn:microsoft.com/office/officeart/2005/8/layout/hierarchy2"/>
    <dgm:cxn modelId="{CF18B26D-31C0-4348-AF4D-849DE86CFBE5}" type="presOf" srcId="{256B05B7-BE3D-4E7F-9A75-1568EA8777A3}" destId="{B3CD8F73-6295-4209-A6E8-91B0280C0751}" srcOrd="0" destOrd="0" presId="urn:microsoft.com/office/officeart/2005/8/layout/hierarchy2"/>
    <dgm:cxn modelId="{A1935D54-8D87-4A4C-9D9E-B953FE9DA28A}" type="presOf" srcId="{4209F3F0-E5C1-486D-8636-E33F9CA80B04}" destId="{A203AD4A-25C1-4AC1-8762-9DEF4A09B27F}" srcOrd="1" destOrd="0" presId="urn:microsoft.com/office/officeart/2005/8/layout/hierarchy2"/>
    <dgm:cxn modelId="{5019F2A8-96B5-4252-8AEF-6CAD9A0F00B8}" type="presOf" srcId="{48AB2100-45D9-4297-BBBD-E9A99B94759C}" destId="{82CB0425-B008-4BAB-A575-5501A030D580}" srcOrd="0" destOrd="0" presId="urn:microsoft.com/office/officeart/2005/8/layout/hierarchy2"/>
    <dgm:cxn modelId="{C4D74CAC-9448-4AD6-827E-7361656DA6F8}" srcId="{EE466469-0D53-42EA-AFAD-49D4E66DBC12}" destId="{256B05B7-BE3D-4E7F-9A75-1568EA8777A3}" srcOrd="0" destOrd="0" parTransId="{269EE47B-39F7-4C07-B3D5-809DDA2EA74D}" sibTransId="{09196325-6E0D-4646-ADFB-CDFDB1F0F487}"/>
    <dgm:cxn modelId="{2889E8AD-7C7C-472A-9B2D-7114409A58DF}" type="presOf" srcId="{EE466469-0D53-42EA-AFAD-49D4E66DBC12}" destId="{1BBEEF6C-29A6-4496-B709-F2E89B2B097A}" srcOrd="0" destOrd="0" presId="urn:microsoft.com/office/officeart/2005/8/layout/hierarchy2"/>
    <dgm:cxn modelId="{EEEBB8BB-8F65-4684-865D-A80F7FFE4FE8}" srcId="{EE466469-0D53-42EA-AFAD-49D4E66DBC12}" destId="{48AB2100-45D9-4297-BBBD-E9A99B94759C}" srcOrd="1" destOrd="0" parTransId="{4209F3F0-E5C1-486D-8636-E33F9CA80B04}" sibTransId="{7CE9D997-E51A-4096-873E-A7A0E2300FB3}"/>
    <dgm:cxn modelId="{4C33E8C6-7225-455E-B0CE-17307B1CEDE3}" type="presOf" srcId="{269EE47B-39F7-4C07-B3D5-809DDA2EA74D}" destId="{62640E90-1583-419E-8E6B-B26C8728FB13}" srcOrd="0" destOrd="0" presId="urn:microsoft.com/office/officeart/2005/8/layout/hierarchy2"/>
    <dgm:cxn modelId="{8F1165D7-DFFE-43F9-8F35-27DC9E4AADCF}" srcId="{6BBF58FA-E7D1-4B47-9F6C-32FC0838FBAA}" destId="{EE466469-0D53-42EA-AFAD-49D4E66DBC12}" srcOrd="0" destOrd="0" parTransId="{B5566AA3-C177-40C9-855D-670C8C5391A1}" sibTransId="{F203DDE0-E50A-488F-8944-E33974F309C5}"/>
    <dgm:cxn modelId="{6F1665D8-17F5-4CCA-915F-98F6FDC51658}" type="presOf" srcId="{4209F3F0-E5C1-486D-8636-E33F9CA80B04}" destId="{8D9B785F-D7C9-47AE-848A-263B3DBA3D15}" srcOrd="0" destOrd="0" presId="urn:microsoft.com/office/officeart/2005/8/layout/hierarchy2"/>
    <dgm:cxn modelId="{C54CFCF0-392C-4DF7-AE7C-C05AC7F6BC5B}" type="presParOf" srcId="{F04AEBEA-2E1C-4CD6-96CF-4C76D25943A1}" destId="{58386D51-32D2-4408-8A6E-31A8BE83D676}" srcOrd="0" destOrd="0" presId="urn:microsoft.com/office/officeart/2005/8/layout/hierarchy2"/>
    <dgm:cxn modelId="{2906BC8A-D7E3-4A93-A726-F69F4D72757C}" type="presParOf" srcId="{58386D51-32D2-4408-8A6E-31A8BE83D676}" destId="{1BBEEF6C-29A6-4496-B709-F2E89B2B097A}" srcOrd="0" destOrd="0" presId="urn:microsoft.com/office/officeart/2005/8/layout/hierarchy2"/>
    <dgm:cxn modelId="{19FA5C51-0724-4B31-9AE5-CDC3BB8C67E0}" type="presParOf" srcId="{58386D51-32D2-4408-8A6E-31A8BE83D676}" destId="{25635AA1-74DC-4D41-AC0B-EF7209BAA0E5}" srcOrd="1" destOrd="0" presId="urn:microsoft.com/office/officeart/2005/8/layout/hierarchy2"/>
    <dgm:cxn modelId="{E73CD0A0-4A88-47E7-91A8-3EBCFC7C3401}" type="presParOf" srcId="{25635AA1-74DC-4D41-AC0B-EF7209BAA0E5}" destId="{62640E90-1583-419E-8E6B-B26C8728FB13}" srcOrd="0" destOrd="0" presId="urn:microsoft.com/office/officeart/2005/8/layout/hierarchy2"/>
    <dgm:cxn modelId="{75FDC00D-E1D3-4680-BE71-8222086C5CFB}" type="presParOf" srcId="{62640E90-1583-419E-8E6B-B26C8728FB13}" destId="{12BF4C17-7F42-4F84-8239-F1087DC31A75}" srcOrd="0" destOrd="0" presId="urn:microsoft.com/office/officeart/2005/8/layout/hierarchy2"/>
    <dgm:cxn modelId="{45F91933-2CB2-4E4B-830E-6F08BAAB6440}" type="presParOf" srcId="{25635AA1-74DC-4D41-AC0B-EF7209BAA0E5}" destId="{481D017C-9A4C-4DB6-9F7E-3782497CB090}" srcOrd="1" destOrd="0" presId="urn:microsoft.com/office/officeart/2005/8/layout/hierarchy2"/>
    <dgm:cxn modelId="{528AF73D-2DE0-40A5-B16D-EC55BAEEC9AA}" type="presParOf" srcId="{481D017C-9A4C-4DB6-9F7E-3782497CB090}" destId="{B3CD8F73-6295-4209-A6E8-91B0280C0751}" srcOrd="0" destOrd="0" presId="urn:microsoft.com/office/officeart/2005/8/layout/hierarchy2"/>
    <dgm:cxn modelId="{10F1CB3B-C076-4A89-8FBC-20C1ECB80898}" type="presParOf" srcId="{481D017C-9A4C-4DB6-9F7E-3782497CB090}" destId="{6B228987-D41D-40D7-A4E4-C29F25DC1755}" srcOrd="1" destOrd="0" presId="urn:microsoft.com/office/officeart/2005/8/layout/hierarchy2"/>
    <dgm:cxn modelId="{476D3427-3227-4FD0-8129-54F57CA6CA2F}" type="presParOf" srcId="{25635AA1-74DC-4D41-AC0B-EF7209BAA0E5}" destId="{8D9B785F-D7C9-47AE-848A-263B3DBA3D15}" srcOrd="2" destOrd="0" presId="urn:microsoft.com/office/officeart/2005/8/layout/hierarchy2"/>
    <dgm:cxn modelId="{B28DBE60-D6BB-409D-91B6-98C8CEB5C89E}" type="presParOf" srcId="{8D9B785F-D7C9-47AE-848A-263B3DBA3D15}" destId="{A203AD4A-25C1-4AC1-8762-9DEF4A09B27F}" srcOrd="0" destOrd="0" presId="urn:microsoft.com/office/officeart/2005/8/layout/hierarchy2"/>
    <dgm:cxn modelId="{BCCCF0C1-1A44-4245-8BB6-3FC3D6DA99CF}" type="presParOf" srcId="{25635AA1-74DC-4D41-AC0B-EF7209BAA0E5}" destId="{931786E3-0E09-4D7A-AED9-471191089008}" srcOrd="3" destOrd="0" presId="urn:microsoft.com/office/officeart/2005/8/layout/hierarchy2"/>
    <dgm:cxn modelId="{9098B753-04B4-40B9-B261-AAE036AA1980}" type="presParOf" srcId="{931786E3-0E09-4D7A-AED9-471191089008}" destId="{82CB0425-B008-4BAB-A575-5501A030D580}" srcOrd="0" destOrd="0" presId="urn:microsoft.com/office/officeart/2005/8/layout/hierarchy2"/>
    <dgm:cxn modelId="{6157C1CE-D1DA-4FD2-AE81-BF77DD45F1D2}" type="presParOf" srcId="{931786E3-0E09-4D7A-AED9-471191089008}" destId="{962EE8E7-29B4-4A7A-9222-829CD212C5F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EEF6C-29A6-4496-B709-F2E89B2B097A}">
      <dsp:nvSpPr>
        <dsp:cNvPr id="0" name=""/>
        <dsp:cNvSpPr/>
      </dsp:nvSpPr>
      <dsp:spPr>
        <a:xfrm>
          <a:off x="5081624" y="1897744"/>
          <a:ext cx="3625704" cy="1812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/>
            <a:t>أدوات اللحام الكهربائي </a:t>
          </a:r>
          <a:endParaRPr lang="en-GB" sz="3600" b="1" kern="1200" dirty="0"/>
        </a:p>
      </dsp:txBody>
      <dsp:txXfrm>
        <a:off x="5134721" y="1950841"/>
        <a:ext cx="3519510" cy="1706658"/>
      </dsp:txXfrm>
    </dsp:sp>
    <dsp:sp modelId="{62640E90-1583-419E-8E6B-B26C8728FB13}">
      <dsp:nvSpPr>
        <dsp:cNvPr id="0" name=""/>
        <dsp:cNvSpPr/>
      </dsp:nvSpPr>
      <dsp:spPr>
        <a:xfrm rot="12942401">
          <a:off x="3463469" y="2253883"/>
          <a:ext cx="1786027" cy="58183"/>
        </a:xfrm>
        <a:custGeom>
          <a:avLst/>
          <a:gdLst/>
          <a:ahLst/>
          <a:cxnLst/>
          <a:rect l="0" t="0" r="0" b="0"/>
          <a:pathLst>
            <a:path>
              <a:moveTo>
                <a:pt x="0" y="29091"/>
              </a:moveTo>
              <a:lnTo>
                <a:pt x="1786027" y="2909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b="1" kern="1200"/>
        </a:p>
      </dsp:txBody>
      <dsp:txXfrm rot="10800000">
        <a:off x="4311832" y="2238324"/>
        <a:ext cx="89301" cy="89301"/>
      </dsp:txXfrm>
    </dsp:sp>
    <dsp:sp modelId="{B3CD8F73-6295-4209-A6E8-91B0280C0751}">
      <dsp:nvSpPr>
        <dsp:cNvPr id="0" name=""/>
        <dsp:cNvSpPr/>
      </dsp:nvSpPr>
      <dsp:spPr>
        <a:xfrm>
          <a:off x="5637" y="855354"/>
          <a:ext cx="3625704" cy="1812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/>
            <a:t>عناصر الأساسية</a:t>
          </a:r>
          <a:endParaRPr lang="en-GB" sz="3600" b="1" kern="1200" dirty="0"/>
        </a:p>
      </dsp:txBody>
      <dsp:txXfrm>
        <a:off x="58734" y="908451"/>
        <a:ext cx="3519510" cy="1706658"/>
      </dsp:txXfrm>
    </dsp:sp>
    <dsp:sp modelId="{8D9B785F-D7C9-47AE-848A-263B3DBA3D15}">
      <dsp:nvSpPr>
        <dsp:cNvPr id="0" name=""/>
        <dsp:cNvSpPr/>
      </dsp:nvSpPr>
      <dsp:spPr>
        <a:xfrm rot="8657599">
          <a:off x="3463469" y="3296273"/>
          <a:ext cx="1786027" cy="58183"/>
        </a:xfrm>
        <a:custGeom>
          <a:avLst/>
          <a:gdLst/>
          <a:ahLst/>
          <a:cxnLst/>
          <a:rect l="0" t="0" r="0" b="0"/>
          <a:pathLst>
            <a:path>
              <a:moveTo>
                <a:pt x="0" y="29091"/>
              </a:moveTo>
              <a:lnTo>
                <a:pt x="1786027" y="2909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b="1" kern="1200"/>
        </a:p>
      </dsp:txBody>
      <dsp:txXfrm rot="10800000">
        <a:off x="4311832" y="3280714"/>
        <a:ext cx="89301" cy="89301"/>
      </dsp:txXfrm>
    </dsp:sp>
    <dsp:sp modelId="{82CB0425-B008-4BAB-A575-5501A030D580}">
      <dsp:nvSpPr>
        <dsp:cNvPr id="0" name=""/>
        <dsp:cNvSpPr/>
      </dsp:nvSpPr>
      <dsp:spPr>
        <a:xfrm>
          <a:off x="5637" y="2940134"/>
          <a:ext cx="3625704" cy="18128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/>
            <a:t>عناصر مساعدة</a:t>
          </a:r>
          <a:endParaRPr lang="en-GB" sz="3600" b="1" kern="1200" dirty="0"/>
        </a:p>
      </dsp:txBody>
      <dsp:txXfrm>
        <a:off x="58734" y="2993231"/>
        <a:ext cx="3519510" cy="1706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48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2543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9532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7432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374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1889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91349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493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5231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7799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670A586-7D6B-4090-A79F-6A89B2BAF410}" type="datetimeFigureOut">
              <a:rPr lang="ar-KW" smtClean="0"/>
              <a:t>16/04/1442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3F48696-4799-4231-B845-262F87FBE51D}" type="slidenum">
              <a:rPr lang="ar-KW" smtClean="0"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9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v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v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005893-8D5A-495F-B27B-9CAF975CB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D6469A52-742A-44EE-9E5E-9016832AE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9307" y="3984085"/>
            <a:ext cx="3041168" cy="750050"/>
          </a:xfrm>
        </p:spPr>
        <p:txBody>
          <a:bodyPr anchor="b">
            <a:normAutofit/>
          </a:bodyPr>
          <a:lstStyle/>
          <a:p>
            <a:pPr algn="ctr"/>
            <a:endParaRPr lang="en-GB" sz="240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FDEBCE8-A7F1-403E-8074-BC371B489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5992" y="4776702"/>
            <a:ext cx="2487798" cy="485089"/>
          </a:xfrm>
        </p:spPr>
        <p:txBody>
          <a:bodyPr>
            <a:normAutofit/>
          </a:bodyPr>
          <a:lstStyle/>
          <a:p>
            <a:pPr algn="ctr"/>
            <a:endParaRPr lang="en-GB" sz="150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788F451-5F7C-4DD2-ABBC-F337C6990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065302" cy="581210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B5E3D0F-2BD4-46C9-B8EA-A5E7E2B1E492}"/>
              </a:ext>
            </a:extLst>
          </p:cNvPr>
          <p:cNvSpPr/>
          <p:nvPr/>
        </p:nvSpPr>
        <p:spPr>
          <a:xfrm>
            <a:off x="6213314" y="925228"/>
            <a:ext cx="276934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600" b="1" spc="38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khbar MT" pitchFamily="2" charset="-78"/>
              </a:rPr>
              <a:t>أهلا </a:t>
            </a:r>
            <a:r>
              <a:rPr lang="ar-SA" sz="3600" b="1" spc="38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ldhabi" panose="01000000000000000000" pitchFamily="2" charset="-78"/>
                <a:cs typeface="Akhbar MT" pitchFamily="2" charset="-78"/>
              </a:rPr>
              <a:t>بكم</a:t>
            </a:r>
            <a:r>
              <a:rPr lang="ar-SA" sz="3600" b="1" spc="38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khbar MT" pitchFamily="2" charset="-78"/>
              </a:rPr>
              <a:t> طالباتي</a:t>
            </a:r>
          </a:p>
          <a:p>
            <a:pPr algn="ctr"/>
            <a:r>
              <a:rPr lang="ar-SA" sz="3600" b="1" spc="38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khbar MT" pitchFamily="2" charset="-78"/>
              </a:rPr>
              <a:t> العزيزات</a:t>
            </a:r>
          </a:p>
          <a:p>
            <a:pPr algn="ctr"/>
            <a:r>
              <a:rPr lang="ar-SA" sz="3600" b="1" spc="38" dirty="0">
                <a:ln w="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khbar MT" pitchFamily="2" charset="-78"/>
              </a:rPr>
              <a:t>من جديد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9F210B7-1C77-484C-A6F0-0767D8E96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37" y="2514643"/>
            <a:ext cx="1249776" cy="368927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14270B8-1064-41C3-953D-90F4B3D35519}"/>
              </a:ext>
            </a:extLst>
          </p:cNvPr>
          <p:cNvSpPr/>
          <p:nvPr/>
        </p:nvSpPr>
        <p:spPr>
          <a:xfrm>
            <a:off x="1691370" y="1355904"/>
            <a:ext cx="2113598" cy="13619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/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في الفصل الافتراضي</a:t>
            </a:r>
          </a:p>
          <a:p>
            <a:pPr algn="ctr"/>
            <a:r>
              <a:rPr lang="ar-SA" sz="2800" b="1" dirty="0">
                <a:ln/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لمادة الكهرباء و الالكترونيات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6F978F9A-985C-4DF0-989E-188287EBA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748797"/>
            <a:ext cx="574777" cy="557735"/>
          </a:xfrm>
          <a:prstGeom prst="ellipse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A9E87C9-F200-409A-A6E8-909BA8B04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099" y="120670"/>
            <a:ext cx="854827" cy="804558"/>
          </a:xfrm>
          <a:prstGeom prst="roundRect">
            <a:avLst>
              <a:gd name="adj" fmla="val 45462"/>
            </a:avLst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9980FB1-1793-4743-81E1-E1EAC0E617B7}"/>
              </a:ext>
            </a:extLst>
          </p:cNvPr>
          <p:cNvSpPr txBox="1"/>
          <p:nvPr/>
        </p:nvSpPr>
        <p:spPr>
          <a:xfrm>
            <a:off x="6213314" y="5783299"/>
            <a:ext cx="276934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SA" sz="2800" b="1" dirty="0"/>
              <a:t>معلمة: أبرار الحواج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90654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EA0672-001B-4E18-8E90-FBF93DA1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>
                <a:solidFill>
                  <a:schemeClr val="bg2">
                    <a:lumMod val="50000"/>
                  </a:schemeClr>
                </a:solidFill>
              </a:rPr>
              <a:t>العدد و الأدوات المساعدة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AFA0F2A-AAE7-4A20-8310-A473CA453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Clr>
                <a:srgbClr val="E48312"/>
              </a:buClr>
              <a:buSzPct val="100000"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العدد "ملقط/قشارة/قصافة/شفاط /قصدير اللحام".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endParaRPr lang="en-GB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8EDC0A-F74A-47C7-A5A1-E5C4554D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6" y="2425386"/>
            <a:ext cx="8604448" cy="402336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4B1742D-C0D5-45F5-A3AA-6C99129060BF}"/>
              </a:ext>
            </a:extLst>
          </p:cNvPr>
          <p:cNvSpPr txBox="1"/>
          <p:nvPr/>
        </p:nvSpPr>
        <p:spPr>
          <a:xfrm>
            <a:off x="5364088" y="2708920"/>
            <a:ext cx="17281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dirty="0"/>
              <a:t>شفاط القصدير</a:t>
            </a:r>
            <a:endParaRPr lang="en-GB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A69AA45-E560-4BEE-BB46-424774338D39}"/>
              </a:ext>
            </a:extLst>
          </p:cNvPr>
          <p:cNvSpPr txBox="1"/>
          <p:nvPr/>
        </p:nvSpPr>
        <p:spPr>
          <a:xfrm>
            <a:off x="2627784" y="4252401"/>
            <a:ext cx="17281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dirty="0" err="1"/>
              <a:t>الزرادية</a:t>
            </a:r>
            <a:endParaRPr lang="en-GB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5F2D14C-E941-42F5-8EB4-D3CC3B798F8F}"/>
              </a:ext>
            </a:extLst>
          </p:cNvPr>
          <p:cNvSpPr txBox="1"/>
          <p:nvPr/>
        </p:nvSpPr>
        <p:spPr>
          <a:xfrm>
            <a:off x="1835696" y="2708920"/>
            <a:ext cx="17281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dirty="0"/>
              <a:t>القطاعة</a:t>
            </a:r>
            <a:endParaRPr lang="en-GB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EA13FC6-2955-4969-826D-451F5F5B4C80}"/>
              </a:ext>
            </a:extLst>
          </p:cNvPr>
          <p:cNvSpPr txBox="1"/>
          <p:nvPr/>
        </p:nvSpPr>
        <p:spPr>
          <a:xfrm>
            <a:off x="4355976" y="5792801"/>
            <a:ext cx="17281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dirty="0"/>
              <a:t>الملقط</a:t>
            </a:r>
            <a:endParaRPr lang="en-GB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C382F0E-FCAB-4EDE-8EB3-3CFD9B21A200}"/>
              </a:ext>
            </a:extLst>
          </p:cNvPr>
          <p:cNvSpPr txBox="1"/>
          <p:nvPr/>
        </p:nvSpPr>
        <p:spPr>
          <a:xfrm>
            <a:off x="530678" y="5646282"/>
            <a:ext cx="17281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dirty="0"/>
              <a:t>القشارة</a:t>
            </a:r>
            <a:endParaRPr lang="en-GB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6E391C6-2617-47C9-AB71-4E5A8C8CB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0" t="-434" r="-5540" b="39338"/>
          <a:stretch/>
        </p:blipFill>
        <p:spPr>
          <a:xfrm>
            <a:off x="0" y="988810"/>
            <a:ext cx="2405084" cy="16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7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BE16BB-82D5-409D-84B3-67D6DF6E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342196"/>
          </a:xfrm>
        </p:spPr>
        <p:txBody>
          <a:bodyPr/>
          <a:lstStyle/>
          <a:p>
            <a:r>
              <a:rPr lang="ar-SA" dirty="0"/>
              <a:t>صنفي العدد و الأدوات حسب التالي:</a:t>
            </a:r>
            <a:endParaRPr lang="en-GB" dirty="0"/>
          </a:p>
        </p:txBody>
      </p:sp>
      <p:graphicFrame>
        <p:nvGraphicFramePr>
          <p:cNvPr id="4" name="جدول 4">
            <a:extLst>
              <a:ext uri="{FF2B5EF4-FFF2-40B4-BE49-F238E27FC236}">
                <a16:creationId xmlns:a16="http://schemas.microsoft.com/office/drawing/2014/main" id="{1E15E663-2C22-4DD9-BFCA-8EBE019405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42384"/>
              </p:ext>
            </p:extLst>
          </p:nvPr>
        </p:nvGraphicFramePr>
        <p:xfrm>
          <a:off x="421012" y="3571307"/>
          <a:ext cx="7945748" cy="2738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2874">
                  <a:extLst>
                    <a:ext uri="{9D8B030D-6E8A-4147-A177-3AD203B41FA5}">
                      <a16:colId xmlns:a16="http://schemas.microsoft.com/office/drawing/2014/main" val="1635244374"/>
                    </a:ext>
                  </a:extLst>
                </a:gridCol>
                <a:gridCol w="3972874">
                  <a:extLst>
                    <a:ext uri="{9D8B030D-6E8A-4147-A177-3AD203B41FA5}">
                      <a16:colId xmlns:a16="http://schemas.microsoft.com/office/drawing/2014/main" val="900788397"/>
                    </a:ext>
                  </a:extLst>
                </a:gridCol>
              </a:tblGrid>
              <a:tr h="928101">
                <a:tc>
                  <a:txBody>
                    <a:bodyPr/>
                    <a:lstStyle/>
                    <a:p>
                      <a:pPr algn="ctr"/>
                      <a:r>
                        <a:rPr lang="ar-SA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المساعدة</a:t>
                      </a:r>
                      <a:endParaRPr lang="en-GB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الأساسية </a:t>
                      </a:r>
                      <a:endParaRPr lang="en-GB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3925922"/>
                  </a:ext>
                </a:extLst>
              </a:tr>
              <a:tr h="18099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9070"/>
                  </a:ext>
                </a:extLst>
              </a:tr>
            </a:tbl>
          </a:graphicData>
        </a:graphic>
      </p:graphicFrame>
      <p:pic>
        <p:nvPicPr>
          <p:cNvPr id="5" name="Picture 6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11DB4057-9D6A-40EA-BD80-BBA41064A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t="11752" r="7467" b="15509"/>
          <a:stretch/>
        </p:blipFill>
        <p:spPr>
          <a:xfrm>
            <a:off x="6803508" y="1765678"/>
            <a:ext cx="1407190" cy="1210860"/>
          </a:xfrm>
          <a:prstGeom prst="rect">
            <a:avLst/>
          </a:prstGeom>
        </p:spPr>
      </p:pic>
      <p:pic>
        <p:nvPicPr>
          <p:cNvPr id="6" name="Picture 2" descr="290715 | Multicore 1.2mm Wire Lead solder, +296°C Melting Point | RS  Components">
            <a:extLst>
              <a:ext uri="{FF2B5EF4-FFF2-40B4-BE49-F238E27FC236}">
                <a16:creationId xmlns:a16="http://schemas.microsoft.com/office/drawing/2014/main" id="{C14D7282-713F-4B65-A27A-838B09EB9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5851" y="1913414"/>
            <a:ext cx="1083244" cy="121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91FB5BE-1322-4ACC-B931-44F7F1E5D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425" r="1758" b="47011"/>
          <a:stretch/>
        </p:blipFill>
        <p:spPr>
          <a:xfrm>
            <a:off x="4380945" y="1635008"/>
            <a:ext cx="1521066" cy="16516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EB510AC-15B7-4468-AEC7-FBA1427F6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34" t="50001" r="57532" b="3466"/>
          <a:stretch/>
        </p:blipFill>
        <p:spPr>
          <a:xfrm>
            <a:off x="664616" y="1765678"/>
            <a:ext cx="1872208" cy="17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23368 0.399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4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-0.44028 0.4365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4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0.46928 0.4164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5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21424 0.3993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2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55099" y="313592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ar-KW" b="1" dirty="0">
                <a:solidFill>
                  <a:srgbClr val="C00000"/>
                </a:solidFill>
              </a:rPr>
              <a:t>إجراءات الأمن و السلامة عنده استخدامات كاوية اللحام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67544" y="2164009"/>
            <a:ext cx="7879968" cy="4380399"/>
          </a:xfrm>
        </p:spPr>
        <p:txBody>
          <a:bodyPr>
            <a:normAutofit/>
          </a:bodyPr>
          <a:lstStyle/>
          <a:p>
            <a:pPr marL="514350" lvl="0" indent="-514350" algn="r" rtl="1">
              <a:buFont typeface="+mj-lt"/>
              <a:buAutoNum type="arabicParenR"/>
            </a:pPr>
            <a:r>
              <a:rPr lang="ar-SA" sz="2800" dirty="0"/>
              <a:t>لا تلمس أبدا رأس كاوية اللحام .</a:t>
            </a:r>
            <a:endParaRPr lang="en-US" sz="2800" dirty="0"/>
          </a:p>
          <a:p>
            <a:pPr marL="514350" lvl="0" indent="-514350" algn="r" rtl="1">
              <a:buFont typeface="+mj-lt"/>
              <a:buAutoNum type="arabicParenR"/>
            </a:pPr>
            <a:r>
              <a:rPr lang="ar-KW" sz="2800" dirty="0"/>
              <a:t>الحرص على تجنب ملامسة كابل الكهرباء المرن برأس كاوية اللحام .</a:t>
            </a:r>
            <a:endParaRPr lang="en-US" sz="2800" dirty="0"/>
          </a:p>
          <a:p>
            <a:pPr marL="514350" lvl="0" indent="-514350" algn="r" rtl="1">
              <a:buFont typeface="+mj-lt"/>
              <a:buAutoNum type="arabicParenR"/>
            </a:pPr>
            <a:r>
              <a:rPr lang="ar-KW" sz="2800" dirty="0"/>
              <a:t>دائما يتم إعادة كاوية اللحام إلى حاملها </a:t>
            </a:r>
            <a:r>
              <a:rPr lang="ar-KW" sz="2800" dirty="0" err="1"/>
              <a:t>فى</a:t>
            </a:r>
            <a:r>
              <a:rPr lang="ar-KW" sz="2800" dirty="0"/>
              <a:t> حالة عدم استعمالها.</a:t>
            </a:r>
            <a:endParaRPr lang="en-US" sz="2800" dirty="0"/>
          </a:p>
          <a:p>
            <a:pPr marL="514350" lvl="0" indent="-514350" algn="r" rtl="1">
              <a:buFont typeface="+mj-lt"/>
              <a:buAutoNum type="arabicParenR"/>
            </a:pPr>
            <a:r>
              <a:rPr lang="ar-KW" sz="2800" dirty="0"/>
              <a:t>اغسل يديك بعد استعمال اللحام , حيث أن مادة اللحام تحتوى على الرصاص وهو معدن سام.</a:t>
            </a:r>
            <a:endParaRPr lang="en-US" sz="2800" dirty="0"/>
          </a:p>
          <a:p>
            <a:pPr marL="514350" indent="-514350" algn="r" rtl="1">
              <a:buFont typeface="+mj-lt"/>
              <a:buAutoNum type="arabicParenR"/>
            </a:pPr>
            <a:r>
              <a:rPr lang="ar-KW" sz="2800" dirty="0"/>
              <a:t>استخدام كاوية اللحام بزاوية 45 درجة ثم نقرب سلك اللحام عند نقطة التوصيل .</a:t>
            </a:r>
          </a:p>
        </p:txBody>
      </p:sp>
      <p:pic>
        <p:nvPicPr>
          <p:cNvPr id="1026" name="Picture 2" descr="Safety Stay Safe GIF by Nick - Find &amp; Share on GIPHY">
            <a:extLst>
              <a:ext uri="{FF2B5EF4-FFF2-40B4-BE49-F238E27FC236}">
                <a16:creationId xmlns:a16="http://schemas.microsoft.com/office/drawing/2014/main" id="{223D057C-AB4E-44AE-B96A-64F380F07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68" y="116632"/>
            <a:ext cx="2027634" cy="15974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 اللحام نهائي" descr=" اللحام نهائي">
            <a:hlinkClick r:id="" action="ppaction://media"/>
            <a:extLst>
              <a:ext uri="{FF2B5EF4-FFF2-40B4-BE49-F238E27FC236}">
                <a16:creationId xmlns:a16="http://schemas.microsoft.com/office/drawing/2014/main" id="{1FA75FB2-AC9D-4D88-8037-CA36598AA28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163" end="40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628801"/>
            <a:ext cx="8496944" cy="4240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D42A60A-895C-431C-B971-8E7AB3D2AB9F}"/>
              </a:ext>
            </a:extLst>
          </p:cNvPr>
          <p:cNvSpPr txBox="1"/>
          <p:nvPr/>
        </p:nvSpPr>
        <p:spPr>
          <a:xfrm>
            <a:off x="1259632" y="764704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كيفية عملية اللحام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2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902C0A2-942E-4574-B6ED-04E2C45DD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80" y="188640"/>
            <a:ext cx="8682440" cy="6048672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14FBF27B-EB40-456D-B685-47758E2A6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492896"/>
            <a:ext cx="2124236" cy="1332816"/>
          </a:xfr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B7FE045-85D0-4C6F-AA0E-F8D0FCECD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2017688"/>
            <a:ext cx="2679083" cy="484031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69F6807-F998-4536-A68C-AFB3CA3C7541}"/>
              </a:ext>
            </a:extLst>
          </p:cNvPr>
          <p:cNvSpPr txBox="1"/>
          <p:nvPr/>
        </p:nvSpPr>
        <p:spPr>
          <a:xfrm>
            <a:off x="539552" y="602184"/>
            <a:ext cx="1440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شكراً لكم طاباتي العزيزات و نلقاكم 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على خير 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 شاء الله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98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092FD-2769-41EC-9267-D9B215D4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142" y="1069956"/>
            <a:ext cx="6457950" cy="64173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ar-SA" sz="4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اكتشفي عنوان الدرس ؟!</a:t>
            </a:r>
            <a:endParaRPr lang="en-GB" sz="4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عنصر نائب للمحتوى 7">
            <a:extLst>
              <a:ext uri="{FF2B5EF4-FFF2-40B4-BE49-F238E27FC236}">
                <a16:creationId xmlns:a16="http://schemas.microsoft.com/office/drawing/2014/main" id="{1AF99ECB-6ADA-4D06-AC1C-13A33B6B3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377">
            <a:off x="375678" y="470619"/>
            <a:ext cx="1736386" cy="1097756"/>
          </a:xfrm>
          <a:prstGeom prst="ellipse">
            <a:avLst/>
          </a:prstGeom>
        </p:spPr>
      </p:pic>
      <p:graphicFrame>
        <p:nvGraphicFramePr>
          <p:cNvPr id="9" name="جدول 9">
            <a:extLst>
              <a:ext uri="{FF2B5EF4-FFF2-40B4-BE49-F238E27FC236}">
                <a16:creationId xmlns:a16="http://schemas.microsoft.com/office/drawing/2014/main" id="{8F28083A-CC1A-4F3A-87FC-D1356A9DFC4A}"/>
              </a:ext>
            </a:extLst>
          </p:cNvPr>
          <p:cNvGraphicFramePr>
            <a:graphicFrameLocks noGrp="1"/>
          </p:cNvGraphicFramePr>
          <p:nvPr/>
        </p:nvGraphicFramePr>
        <p:xfrm>
          <a:off x="710870" y="2804986"/>
          <a:ext cx="7682458" cy="30780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7494">
                  <a:extLst>
                    <a:ext uri="{9D8B030D-6E8A-4147-A177-3AD203B41FA5}">
                      <a16:colId xmlns:a16="http://schemas.microsoft.com/office/drawing/2014/main" val="4232481318"/>
                    </a:ext>
                  </a:extLst>
                </a:gridCol>
                <a:gridCol w="1097494">
                  <a:extLst>
                    <a:ext uri="{9D8B030D-6E8A-4147-A177-3AD203B41FA5}">
                      <a16:colId xmlns:a16="http://schemas.microsoft.com/office/drawing/2014/main" val="410087816"/>
                    </a:ext>
                  </a:extLst>
                </a:gridCol>
                <a:gridCol w="1067489">
                  <a:extLst>
                    <a:ext uri="{9D8B030D-6E8A-4147-A177-3AD203B41FA5}">
                      <a16:colId xmlns:a16="http://schemas.microsoft.com/office/drawing/2014/main" val="3810776876"/>
                    </a:ext>
                  </a:extLst>
                </a:gridCol>
                <a:gridCol w="1127499">
                  <a:extLst>
                    <a:ext uri="{9D8B030D-6E8A-4147-A177-3AD203B41FA5}">
                      <a16:colId xmlns:a16="http://schemas.microsoft.com/office/drawing/2014/main" val="930823624"/>
                    </a:ext>
                  </a:extLst>
                </a:gridCol>
                <a:gridCol w="1097494">
                  <a:extLst>
                    <a:ext uri="{9D8B030D-6E8A-4147-A177-3AD203B41FA5}">
                      <a16:colId xmlns:a16="http://schemas.microsoft.com/office/drawing/2014/main" val="3557910325"/>
                    </a:ext>
                  </a:extLst>
                </a:gridCol>
                <a:gridCol w="1097494">
                  <a:extLst>
                    <a:ext uri="{9D8B030D-6E8A-4147-A177-3AD203B41FA5}">
                      <a16:colId xmlns:a16="http://schemas.microsoft.com/office/drawing/2014/main" val="2249421039"/>
                    </a:ext>
                  </a:extLst>
                </a:gridCol>
                <a:gridCol w="1097494">
                  <a:extLst>
                    <a:ext uri="{9D8B030D-6E8A-4147-A177-3AD203B41FA5}">
                      <a16:colId xmlns:a16="http://schemas.microsoft.com/office/drawing/2014/main" val="2998923229"/>
                    </a:ext>
                  </a:extLst>
                </a:gridCol>
              </a:tblGrid>
              <a:tr h="615611">
                <a:tc>
                  <a:txBody>
                    <a:bodyPr/>
                    <a:lstStyle/>
                    <a:p>
                      <a:pPr algn="r"/>
                      <a:r>
                        <a:rPr lang="ar-SA" sz="3000" dirty="0"/>
                        <a:t>خ 😉</a:t>
                      </a:r>
                      <a:endParaRPr lang="en-GB" sz="30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😀</a:t>
                      </a:r>
                      <a:r>
                        <a:rPr lang="ar-SA" sz="3000" dirty="0"/>
                        <a:t>ح</a:t>
                      </a:r>
                      <a:endParaRPr lang="en-GB" sz="18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😂</a:t>
                      </a:r>
                      <a:r>
                        <a:rPr lang="ar-SA" sz="3000" dirty="0"/>
                        <a:t>ج</a:t>
                      </a:r>
                      <a:endParaRPr lang="en-GB" sz="18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😊</a:t>
                      </a:r>
                      <a:r>
                        <a:rPr lang="ar-SA" sz="3000" dirty="0"/>
                        <a:t>ث</a:t>
                      </a:r>
                      <a:endParaRPr lang="en-GB" sz="15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😌</a:t>
                      </a:r>
                      <a:r>
                        <a:rPr lang="ar-SA" sz="3000" dirty="0"/>
                        <a:t>ت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🙃</a:t>
                      </a:r>
                      <a:r>
                        <a:rPr lang="ar-SA" sz="3000" dirty="0"/>
                        <a:t>ب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😎</a:t>
                      </a:r>
                      <a:r>
                        <a:rPr lang="ar-SA" sz="3000" dirty="0"/>
                        <a:t>أ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612846"/>
                  </a:ext>
                </a:extLst>
              </a:tr>
              <a:tr h="615611">
                <a:tc>
                  <a:txBody>
                    <a:bodyPr/>
                    <a:lstStyle/>
                    <a:p>
                      <a:pPr algn="l"/>
                      <a:r>
                        <a:rPr lang="en-GB" sz="3000" dirty="0"/>
                        <a:t>🤔</a:t>
                      </a:r>
                      <a:r>
                        <a:rPr lang="ar-SA" sz="3000" dirty="0"/>
                        <a:t>ص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😭</a:t>
                      </a:r>
                      <a:r>
                        <a:rPr lang="ar-SA" sz="3000" dirty="0"/>
                        <a:t>ش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😴</a:t>
                      </a:r>
                      <a:r>
                        <a:rPr lang="ar-SA" sz="3000" dirty="0"/>
                        <a:t>س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🤗</a:t>
                      </a:r>
                      <a:r>
                        <a:rPr lang="ar-SA" sz="3000" dirty="0"/>
                        <a:t>ز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🤓</a:t>
                      </a:r>
                      <a:r>
                        <a:rPr lang="ar-SA" sz="3000" dirty="0"/>
                        <a:t>ر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😜</a:t>
                      </a:r>
                      <a:r>
                        <a:rPr lang="ar-SA" sz="3000" dirty="0"/>
                        <a:t>ذ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😘</a:t>
                      </a:r>
                      <a:r>
                        <a:rPr lang="ar-SA" sz="3000" dirty="0"/>
                        <a:t>د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047418"/>
                  </a:ext>
                </a:extLst>
              </a:tr>
              <a:tr h="615611">
                <a:tc>
                  <a:txBody>
                    <a:bodyPr/>
                    <a:lstStyle/>
                    <a:p>
                      <a:r>
                        <a:rPr lang="en-GB" sz="3000" dirty="0"/>
                        <a:t>😫</a:t>
                      </a:r>
                      <a:r>
                        <a:rPr lang="ar-SA" sz="3000" dirty="0"/>
                        <a:t>ق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🤑</a:t>
                      </a:r>
                      <a:r>
                        <a:rPr lang="ar-SA" sz="3000" dirty="0"/>
                        <a:t>ف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😷</a:t>
                      </a:r>
                      <a:r>
                        <a:rPr lang="ar-SA" sz="3000" dirty="0"/>
                        <a:t>غ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😹</a:t>
                      </a:r>
                      <a:r>
                        <a:rPr lang="ar-SA" sz="3000" dirty="0"/>
                        <a:t>ع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👼</a:t>
                      </a:r>
                      <a:r>
                        <a:rPr lang="ar-SA" sz="3000" dirty="0"/>
                        <a:t>ظ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GB" sz="3000" dirty="0"/>
                        <a:t>👶</a:t>
                      </a:r>
                      <a:r>
                        <a:rPr lang="ar-SA" sz="3000" dirty="0"/>
                        <a:t>ط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GB" sz="3000" dirty="0"/>
                        <a:t>😻</a:t>
                      </a:r>
                      <a:r>
                        <a:rPr lang="ar-SA" sz="3000" dirty="0"/>
                        <a:t>ض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256465"/>
                  </a:ext>
                </a:extLst>
              </a:tr>
              <a:tr h="615611">
                <a:tc>
                  <a:txBody>
                    <a:bodyPr/>
                    <a:lstStyle/>
                    <a:p>
                      <a:r>
                        <a:rPr lang="en-GB" sz="3000" dirty="0"/>
                        <a:t>🐹</a:t>
                      </a:r>
                      <a:r>
                        <a:rPr lang="ar-SA" sz="3000" dirty="0"/>
                        <a:t>ي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🐧</a:t>
                      </a:r>
                      <a:r>
                        <a:rPr lang="ar-SA" sz="3000" dirty="0"/>
                        <a:t>و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🐥</a:t>
                      </a:r>
                      <a:r>
                        <a:rPr lang="ar-SA" sz="3000" dirty="0"/>
                        <a:t>هـ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🐰</a:t>
                      </a:r>
                      <a:r>
                        <a:rPr lang="ar-SA" sz="3000" dirty="0"/>
                        <a:t>ن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😶</a:t>
                      </a:r>
                      <a:r>
                        <a:rPr lang="ar-SA" sz="3000" dirty="0"/>
                        <a:t>م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🤒</a:t>
                      </a:r>
                      <a:r>
                        <a:rPr lang="ar-SA" sz="3000" dirty="0"/>
                        <a:t>ل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🤐</a:t>
                      </a:r>
                      <a:r>
                        <a:rPr lang="ar-SA" sz="3000" dirty="0"/>
                        <a:t>ك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470884"/>
                  </a:ext>
                </a:extLst>
              </a:tr>
              <a:tr h="615611">
                <a:tc>
                  <a:txBody>
                    <a:bodyPr/>
                    <a:lstStyle/>
                    <a:p>
                      <a:r>
                        <a:rPr lang="en-GB" sz="3000" dirty="0"/>
                        <a:t>🐞</a:t>
                      </a:r>
                      <a:r>
                        <a:rPr lang="ar-SA" sz="3000" dirty="0"/>
                        <a:t>ء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🐢</a:t>
                      </a:r>
                      <a:r>
                        <a:rPr lang="ar-SA" sz="3000" dirty="0"/>
                        <a:t>ا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🌴</a:t>
                      </a:r>
                      <a:r>
                        <a:rPr lang="ar-SA" sz="3000" dirty="0"/>
                        <a:t>ؤ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🦄</a:t>
                      </a:r>
                      <a:r>
                        <a:rPr lang="ar-SA" sz="1800" b="1" dirty="0"/>
                        <a:t>مسافة</a:t>
                      </a:r>
                      <a:endParaRPr lang="en-GB" sz="1400" b="1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🌷</a:t>
                      </a:r>
                      <a:r>
                        <a:rPr lang="ar-SA" sz="3000" dirty="0"/>
                        <a:t>إ 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🐠</a:t>
                      </a:r>
                      <a:r>
                        <a:rPr lang="ar-SA" sz="3000" dirty="0"/>
                        <a:t>ى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000" dirty="0"/>
                        <a:t>🦉</a:t>
                      </a:r>
                      <a:r>
                        <a:rPr lang="ar-SA" sz="3000" dirty="0"/>
                        <a:t>ة</a:t>
                      </a:r>
                      <a:endParaRPr lang="en-GB" sz="1400" dirty="0"/>
                    </a:p>
                  </a:txBody>
                  <a:tcPr marL="68580" marR="68580" marT="34290" marB="3429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744667"/>
                  </a:ext>
                </a:extLst>
              </a:tr>
            </a:tbl>
          </a:graphicData>
        </a:graphic>
      </p:graphicFrame>
      <p:pic>
        <p:nvPicPr>
          <p:cNvPr id="11" name="صورة 10">
            <a:extLst>
              <a:ext uri="{FF2B5EF4-FFF2-40B4-BE49-F238E27FC236}">
                <a16:creationId xmlns:a16="http://schemas.microsoft.com/office/drawing/2014/main" id="{D4FBA385-60CD-44DF-BD70-440A63DD656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50" y="3371850"/>
            <a:ext cx="152400" cy="1524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1C15E1A-82F7-4D25-832A-AD6F62CEB5CE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795916" y="5255613"/>
            <a:ext cx="152400" cy="152400"/>
          </a:xfrm>
          <a:prstGeom prst="rect">
            <a:avLst/>
          </a:prstGeom>
        </p:spPr>
      </p:pic>
      <p:graphicFrame>
        <p:nvGraphicFramePr>
          <p:cNvPr id="16" name="جدول 16">
            <a:extLst>
              <a:ext uri="{FF2B5EF4-FFF2-40B4-BE49-F238E27FC236}">
                <a16:creationId xmlns:a16="http://schemas.microsoft.com/office/drawing/2014/main" id="{5E7CFDF4-9798-4977-A74A-539837766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212007"/>
              </p:ext>
            </p:extLst>
          </p:nvPr>
        </p:nvGraphicFramePr>
        <p:xfrm>
          <a:off x="1780907" y="1955048"/>
          <a:ext cx="6612424" cy="7172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2316">
                  <a:extLst>
                    <a:ext uri="{9D8B030D-6E8A-4147-A177-3AD203B41FA5}">
                      <a16:colId xmlns:a16="http://schemas.microsoft.com/office/drawing/2014/main" val="2989380664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3031200953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2851229205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2974423343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646863059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3117861375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1774348532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1434400847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1458756433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2019714013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2627477330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1364908843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2744352670"/>
                    </a:ext>
                  </a:extLst>
                </a:gridCol>
                <a:gridCol w="472316">
                  <a:extLst>
                    <a:ext uri="{9D8B030D-6E8A-4147-A177-3AD203B41FA5}">
                      <a16:colId xmlns:a16="http://schemas.microsoft.com/office/drawing/2014/main" val="1230097560"/>
                    </a:ext>
                  </a:extLst>
                </a:gridCol>
              </a:tblGrid>
              <a:tr h="717267"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🐹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🙃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🤓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🐥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🤐</a:t>
                      </a:r>
                      <a:endParaRPr lang="en-GB" sz="12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🤒</a:t>
                      </a:r>
                      <a:endParaRPr lang="en-GB" sz="12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🐢</a:t>
                      </a:r>
                      <a:endParaRPr lang="en-GB" sz="12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🦄</a:t>
                      </a:r>
                      <a:endParaRPr lang="en-GB" sz="12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😶</a:t>
                      </a:r>
                      <a:endParaRPr lang="en-GB" sz="12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🐢</a:t>
                      </a:r>
                      <a:endParaRPr lang="en-GB" sz="12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😀</a:t>
                      </a:r>
                      <a:endParaRPr lang="en-GB" sz="12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🤒</a:t>
                      </a:r>
                      <a:endParaRPr lang="en-GB" sz="12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/>
                        <a:t>🤒</a:t>
                      </a:r>
                      <a:endParaRPr lang="en-GB" sz="12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🐢</a:t>
                      </a:r>
                      <a:endParaRPr lang="en-GB" sz="1500" dirty="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574370"/>
                  </a:ext>
                </a:extLst>
              </a:tr>
            </a:tbl>
          </a:graphicData>
        </a:graphic>
      </p:graphicFrame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1ACBB9-9BA7-48E1-B6ED-9F97B370CF5C}"/>
              </a:ext>
            </a:extLst>
          </p:cNvPr>
          <p:cNvSpPr/>
          <p:nvPr/>
        </p:nvSpPr>
        <p:spPr>
          <a:xfrm>
            <a:off x="343368" y="2758161"/>
            <a:ext cx="8495363" cy="3171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8A422E1-7DF3-410D-976B-229950408A98}"/>
              </a:ext>
            </a:extLst>
          </p:cNvPr>
          <p:cNvSpPr/>
          <p:nvPr/>
        </p:nvSpPr>
        <p:spPr>
          <a:xfrm>
            <a:off x="1243871" y="3050914"/>
            <a:ext cx="6846758" cy="13965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8625" b="1" spc="38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اللحام الكهربي</a:t>
            </a:r>
          </a:p>
        </p:txBody>
      </p:sp>
      <p:pic>
        <p:nvPicPr>
          <p:cNvPr id="3" name="IMG_7963">
            <a:hlinkClick r:id="" action="ppaction://media"/>
            <a:extLst>
              <a:ext uri="{FF2B5EF4-FFF2-40B4-BE49-F238E27FC236}">
                <a16:creationId xmlns:a16="http://schemas.microsoft.com/office/drawing/2014/main" id="{0FA8FC5A-310A-4991-A85D-2704E7CECC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83" end="19202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190" y="6420373"/>
            <a:ext cx="671736" cy="5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6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1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771800" y="620688"/>
            <a:ext cx="6480720" cy="3816424"/>
          </a:xfrm>
          <a:noFill/>
        </p:spPr>
        <p:txBody>
          <a:bodyPr>
            <a:normAutofit/>
          </a:bodyPr>
          <a:lstStyle/>
          <a:p>
            <a:pPr algn="ctr"/>
            <a:r>
              <a:rPr lang="ar-KW" sz="7200" b="1" dirty="0">
                <a:solidFill>
                  <a:srgbClr val="C00000"/>
                </a:solidFill>
              </a:rPr>
              <a:t>لـحـام </a:t>
            </a:r>
            <a:br>
              <a:rPr lang="ar-SA" sz="7200" b="1" dirty="0">
                <a:solidFill>
                  <a:srgbClr val="C00000"/>
                </a:solidFill>
              </a:rPr>
            </a:br>
            <a:r>
              <a:rPr lang="ar-KW" sz="7200" b="1" dirty="0">
                <a:solidFill>
                  <a:srgbClr val="C00000"/>
                </a:solidFill>
              </a:rPr>
              <a:t>العـنـاصـر </a:t>
            </a:r>
            <a:br>
              <a:rPr lang="ar-SA" sz="7200" b="1" dirty="0">
                <a:solidFill>
                  <a:srgbClr val="C00000"/>
                </a:solidFill>
              </a:rPr>
            </a:br>
            <a:r>
              <a:rPr lang="ar-KW" sz="7200" b="1" dirty="0">
                <a:solidFill>
                  <a:srgbClr val="C00000"/>
                </a:solidFill>
              </a:rPr>
              <a:t>الإلكترونية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3843AF2-F41B-49F5-A7BF-1C1AA821F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49908"/>
            <a:ext cx="3666318" cy="5443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127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اللحام نهائي" descr=" اللحام نهائي">
            <a:hlinkClick r:id="" action="ppaction://media"/>
            <a:extLst>
              <a:ext uri="{FF2B5EF4-FFF2-40B4-BE49-F238E27FC236}">
                <a16:creationId xmlns:a16="http://schemas.microsoft.com/office/drawing/2014/main" id="{F4539C95-0EAE-4319-B66F-ABC08AADC8D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0" end="1895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476672"/>
            <a:ext cx="8496944" cy="54726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01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KW" dirty="0">
                <a:solidFill>
                  <a:srgbClr val="C00000"/>
                </a:solidFill>
              </a:rPr>
              <a:t>الــلــحـــام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95960" y="612080"/>
            <a:ext cx="8330068" cy="3360837"/>
          </a:xfrm>
        </p:spPr>
        <p:txBody>
          <a:bodyPr anchor="ctr">
            <a:normAutofit/>
          </a:bodyPr>
          <a:lstStyle/>
          <a:p>
            <a:pPr marL="0" lvl="0" indent="0" algn="r">
              <a:lnSpc>
                <a:spcPct val="115000"/>
              </a:lnSpc>
              <a:buSzPts val="1600"/>
              <a:buNone/>
            </a:pPr>
            <a:endParaRPr lang="ar-KW" sz="2400" b="1" dirty="0">
              <a:solidFill>
                <a:srgbClr val="365F91"/>
              </a:solidFill>
              <a:latin typeface="Calibri"/>
              <a:ea typeface="Calibri"/>
              <a:cs typeface="Arial"/>
            </a:endParaRPr>
          </a:p>
          <a:p>
            <a:pPr marL="0" lvl="0" indent="0" algn="r">
              <a:lnSpc>
                <a:spcPct val="115000"/>
              </a:lnSpc>
              <a:buSzPts val="1600"/>
              <a:buNone/>
            </a:pPr>
            <a:endParaRPr lang="ar-KW" sz="2400" b="1" dirty="0">
              <a:solidFill>
                <a:srgbClr val="365F91"/>
              </a:solidFill>
              <a:latin typeface="Calibri"/>
              <a:ea typeface="Calibri"/>
              <a:cs typeface="Arial"/>
            </a:endParaRPr>
          </a:p>
          <a:p>
            <a:pPr marL="0" lvl="0" indent="0" algn="r">
              <a:lnSpc>
                <a:spcPct val="115000"/>
              </a:lnSpc>
              <a:buSzPts val="1600"/>
              <a:buNone/>
            </a:pPr>
            <a:r>
              <a:rPr lang="ar-KW" sz="2400" b="1" dirty="0">
                <a:solidFill>
                  <a:srgbClr val="365F91"/>
                </a:solidFill>
                <a:latin typeface="Calibri"/>
                <a:ea typeface="Calibri"/>
                <a:cs typeface="Arial"/>
              </a:rPr>
              <a:t>تعريف اللحام : </a:t>
            </a:r>
            <a:endParaRPr lang="ar-SA" sz="2400" b="1" dirty="0">
              <a:solidFill>
                <a:srgbClr val="365F91"/>
              </a:solidFill>
              <a:latin typeface="Calibri"/>
              <a:ea typeface="Calibri"/>
              <a:cs typeface="Arial"/>
            </a:endParaRPr>
          </a:p>
          <a:p>
            <a:pPr marL="0" lvl="0" indent="0" algn="r">
              <a:lnSpc>
                <a:spcPct val="115000"/>
              </a:lnSpc>
              <a:buSzPts val="1600"/>
              <a:buNone/>
            </a:pPr>
            <a:r>
              <a:rPr lang="ar-K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Arial"/>
              </a:rPr>
              <a:t>هو ربط العناصر أو المكونات الإلكترونية ببعضها لكي تكون في النهاية دائرة إلكترونية يمكن الاستفادة منها .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Arial"/>
            </a:endParaRPr>
          </a:p>
          <a:p>
            <a:pPr marL="0" indent="0" algn="r">
              <a:buNone/>
            </a:pPr>
            <a:endParaRPr lang="ar-KW" sz="1200" b="1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0" y="3573016"/>
            <a:ext cx="4320480" cy="2550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3E42F68-F0A4-4357-9C4F-F3E118161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-56381"/>
            <a:ext cx="2699792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عنصر نائب للمحتوى 11">
            <a:extLst>
              <a:ext uri="{FF2B5EF4-FFF2-40B4-BE49-F238E27FC236}">
                <a16:creationId xmlns:a16="http://schemas.microsoft.com/office/drawing/2014/main" id="{CB4513CB-A675-449F-8BE4-1949A7D723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824725"/>
              </p:ext>
            </p:extLst>
          </p:nvPr>
        </p:nvGraphicFramePr>
        <p:xfrm>
          <a:off x="251520" y="260648"/>
          <a:ext cx="8712967" cy="5608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63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BBEEF6C-29A6-4496-B709-F2E89B2B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graphicEl>
                                              <a:dgm id="{1BBEEF6C-29A6-4496-B709-F2E89B2B0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graphicEl>
                                              <a:dgm id="{1BBEEF6C-29A6-4496-B709-F2E89B2B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graphicEl>
                                              <a:dgm id="{1BBEEF6C-29A6-4496-B709-F2E89B2B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2640E90-1583-419E-8E6B-B26C8728F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graphicEl>
                                              <a:dgm id="{62640E90-1583-419E-8E6B-B26C8728F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graphicEl>
                                              <a:dgm id="{62640E90-1583-419E-8E6B-B26C8728F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graphicEl>
                                              <a:dgm id="{62640E90-1583-419E-8E6B-B26C8728F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3CD8F73-6295-4209-A6E8-91B0280C0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graphicEl>
                                              <a:dgm id="{B3CD8F73-6295-4209-A6E8-91B0280C07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graphicEl>
                                              <a:dgm id="{B3CD8F73-6295-4209-A6E8-91B0280C0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graphicEl>
                                              <a:dgm id="{B3CD8F73-6295-4209-A6E8-91B0280C0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D9B785F-D7C9-47AE-848A-263B3DBA3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graphicEl>
                                              <a:dgm id="{8D9B785F-D7C9-47AE-848A-263B3DBA3D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graphicEl>
                                              <a:dgm id="{8D9B785F-D7C9-47AE-848A-263B3DBA3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graphicEl>
                                              <a:dgm id="{8D9B785F-D7C9-47AE-848A-263B3DBA3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2CB0425-B008-4BAB-A575-5501A030D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graphicEl>
                                              <a:dgm id="{82CB0425-B008-4BAB-A575-5501A030D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graphicEl>
                                              <a:dgm id="{82CB0425-B008-4BAB-A575-5501A030D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graphicEl>
                                              <a:dgm id="{82CB0425-B008-4BAB-A575-5501A030D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sz="4000" b="1" dirty="0">
                <a:solidFill>
                  <a:srgbClr val="365F91"/>
                </a:solidFill>
                <a:latin typeface="Calibri"/>
                <a:ea typeface="Calibri"/>
                <a:cs typeface="Arial"/>
              </a:rPr>
              <a:t>العناصر الأساسية </a:t>
            </a:r>
            <a:r>
              <a:rPr lang="ar-KW" sz="4000" b="1" dirty="0">
                <a:solidFill>
                  <a:srgbClr val="365F91"/>
                </a:solidFill>
                <a:latin typeface="Calibri"/>
                <a:ea typeface="Calibri"/>
                <a:cs typeface="Arial"/>
              </a:rPr>
              <a:t>في اللحام </a:t>
            </a:r>
            <a:endParaRPr lang="ar-KW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 algn="r" rtl="1">
              <a:lnSpc>
                <a:spcPct val="115000"/>
              </a:lnSpc>
              <a:buFont typeface="+mj-lt"/>
              <a:buAutoNum type="arabicParenR"/>
            </a:pPr>
            <a:r>
              <a:rPr lang="ar-K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Arial"/>
              </a:rPr>
              <a:t>كاوية لحام جيدة و مناسبة 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Arial"/>
            </a:endParaRPr>
          </a:p>
          <a:p>
            <a:pPr marL="0" lvl="0" indent="0" algn="r" rtl="1">
              <a:lnSpc>
                <a:spcPct val="115000"/>
              </a:lnSpc>
              <a:buNone/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Arial"/>
            </a:endParaRPr>
          </a:p>
          <a:p>
            <a:pPr marL="514350" indent="-514350" algn="r" rtl="1">
              <a:buFont typeface="+mj-lt"/>
              <a:buAutoNum type="arabicParenR"/>
            </a:pPr>
            <a:endParaRPr lang="ar-KW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صورة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1" y="2492896"/>
            <a:ext cx="5040559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D080CCE9-C492-4B07-BACF-DF5D862E9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" t="11752" r="7467" b="15509"/>
          <a:stretch/>
        </p:blipFill>
        <p:spPr>
          <a:xfrm>
            <a:off x="5417561" y="2708920"/>
            <a:ext cx="3496158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KW" b="1" dirty="0">
                <a:solidFill>
                  <a:srgbClr val="C00000"/>
                </a:solidFill>
              </a:rPr>
              <a:t>تعريف كاوية اللحام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845734"/>
            <a:ext cx="8568951" cy="402336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KW" sz="2800" b="1" dirty="0">
                <a:solidFill>
                  <a:schemeClr val="bg2">
                    <a:lumMod val="50000"/>
                  </a:schemeClr>
                </a:solidFill>
              </a:rPr>
              <a:t>كاوية اللحام :</a:t>
            </a:r>
          </a:p>
          <a:p>
            <a:pPr marL="0" indent="0" algn="r">
              <a:buNone/>
            </a:pPr>
            <a:r>
              <a:rPr lang="ar-KW" sz="2800" b="1" dirty="0">
                <a:solidFill>
                  <a:srgbClr val="002060"/>
                </a:solidFill>
              </a:rPr>
              <a:t>هي أداة كهربائية حرارية , تقوم بتسخير الأثر الحراري للتيار الكهربائي من أجل تأمين درجة حرارة عالية تساهم بصهر المواد المعدنية لغرض ربط العناصر الإلكترونية أو فكها.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3" y="3857414"/>
            <a:ext cx="4572000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89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C77937-C5CC-4BDA-A57E-0F3D6675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ar-KW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Arial"/>
              </a:rPr>
              <a:t>سطح الدائرة المطبوعة أو لوحة الكترونية و أطراف المكونات المراد لحامها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Arial"/>
              </a:rPr>
              <a:t> و قصدير اللحام</a:t>
            </a:r>
            <a:r>
              <a:rPr lang="ar-KW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ea typeface="Calibri"/>
                <a:cs typeface="Arial"/>
              </a:rPr>
              <a:t> 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Calibri"/>
              <a:cs typeface="Arial"/>
            </a:endParaRPr>
          </a:p>
          <a:p>
            <a:pPr algn="r"/>
            <a:endParaRPr lang="en-GB" sz="2800" dirty="0"/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2D218FE9-8D75-4F5F-B2E7-4554885B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</p:spPr>
        <p:txBody>
          <a:bodyPr/>
          <a:lstStyle/>
          <a:p>
            <a:pPr algn="ctr"/>
            <a:r>
              <a:rPr lang="ar-SA" sz="4000" b="1" dirty="0">
                <a:solidFill>
                  <a:srgbClr val="365F91"/>
                </a:solidFill>
                <a:latin typeface="Calibri"/>
                <a:ea typeface="Calibri"/>
                <a:cs typeface="Arial"/>
              </a:rPr>
              <a:t>العناصر الأساسية </a:t>
            </a:r>
            <a:r>
              <a:rPr lang="ar-KW" sz="4000" b="1" dirty="0">
                <a:solidFill>
                  <a:srgbClr val="365F91"/>
                </a:solidFill>
                <a:latin typeface="Calibri"/>
                <a:ea typeface="Calibri"/>
                <a:cs typeface="Arial"/>
              </a:rPr>
              <a:t>في اللحام </a:t>
            </a:r>
            <a:endParaRPr lang="ar-KW" b="1" dirty="0"/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41D0FE0C-21DC-4DE8-97D3-85238117C5B2}"/>
              </a:ext>
            </a:extLst>
          </p:cNvPr>
          <p:cNvSpPr txBox="1">
            <a:spLocks/>
          </p:cNvSpPr>
          <p:nvPr/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4000" b="1">
                <a:solidFill>
                  <a:srgbClr val="365F91"/>
                </a:solidFill>
                <a:latin typeface="Calibri"/>
                <a:ea typeface="Calibri"/>
                <a:cs typeface="Arial"/>
              </a:rPr>
              <a:t>العناصر الأساسية </a:t>
            </a:r>
            <a:r>
              <a:rPr lang="ar-KW" sz="4000" b="1">
                <a:solidFill>
                  <a:srgbClr val="365F91"/>
                </a:solidFill>
                <a:latin typeface="Calibri"/>
                <a:ea typeface="Calibri"/>
                <a:cs typeface="Arial"/>
              </a:rPr>
              <a:t>في اللحام </a:t>
            </a:r>
            <a:endParaRPr lang="ar-KW" b="1" dirty="0"/>
          </a:p>
        </p:txBody>
      </p:sp>
      <p:pic>
        <p:nvPicPr>
          <p:cNvPr id="9" name="Picture 2" descr="290715 | Multicore 1.2mm Wire Lead solder, +296°C Melting Point | RS  Components">
            <a:extLst>
              <a:ext uri="{FF2B5EF4-FFF2-40B4-BE49-F238E27FC236}">
                <a16:creationId xmlns:a16="http://schemas.microsoft.com/office/drawing/2014/main" id="{5A337528-1199-4FF1-9354-E072DE705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696" y="3050470"/>
            <a:ext cx="2445999" cy="30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10 Pcs 3x7cm Double Side Prototype DIY PCB Tinned Glass Fiber Soldering  Board Other Circuit Boards &amp; Prototyping Business &amp; Industrial  sidra.hospital">
            <a:extLst>
              <a:ext uri="{FF2B5EF4-FFF2-40B4-BE49-F238E27FC236}">
                <a16:creationId xmlns:a16="http://schemas.microsoft.com/office/drawing/2014/main" id="{3522CB44-1B94-4467-86BE-2434A8CDF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791" y="3240222"/>
            <a:ext cx="3572515" cy="30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theme/theme1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left" visibility="0" width="350" row="6">
    <wetp:webextensionref xmlns:r="http://schemas.openxmlformats.org/officeDocument/2006/relationships" r:id="rId1"/>
  </wetp:taskpane>
  <wetp:taskpane dockstate="left" visibility="0" width="350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697A9ECD-A9BB-4166-A5E3-2E29C18D2053}">
  <we:reference id="wa104380121" version="2.0.0.0" store="ar-SA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0321152-CC32-4E2D-9EA9-2B48B2BDA6E1}">
  <we:reference id="wa104380907" version="3.0.0.0" store="ar-SA" storeType="OMEX"/>
  <we:alternateReferences>
    <we:reference id="wa104380907" version="3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694</TotalTime>
  <Words>324</Words>
  <Application>Microsoft Office PowerPoint</Application>
  <PresentationFormat>عرض على الشاشة (4:3)</PresentationFormat>
  <Paragraphs>94</Paragraphs>
  <Slides>14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Aldhabi</vt:lpstr>
      <vt:lpstr>Arabic Typesetting</vt:lpstr>
      <vt:lpstr>Calibri</vt:lpstr>
      <vt:lpstr>Calibri Light</vt:lpstr>
      <vt:lpstr>أثر رجعي</vt:lpstr>
      <vt:lpstr>عرض تقديمي في PowerPoint</vt:lpstr>
      <vt:lpstr>اكتشفي عنوان الدرس ؟!</vt:lpstr>
      <vt:lpstr>لـحـام  العـنـاصـر  الإلكترونية</vt:lpstr>
      <vt:lpstr>عرض تقديمي في PowerPoint</vt:lpstr>
      <vt:lpstr>الــلــحـــام</vt:lpstr>
      <vt:lpstr>عرض تقديمي في PowerPoint</vt:lpstr>
      <vt:lpstr>العناصر الأساسية في اللحام </vt:lpstr>
      <vt:lpstr>تعريف كاوية اللحام </vt:lpstr>
      <vt:lpstr>العناصر الأساسية في اللحام </vt:lpstr>
      <vt:lpstr>العدد و الأدوات المساعدة</vt:lpstr>
      <vt:lpstr>صنفي العدد و الأدوات حسب التالي:</vt:lpstr>
      <vt:lpstr>إجراءات الأمن و السلامة عنده استخدامات كاوية اللحام 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لـحـام العـنـاصـر الإلكترونية</dc:title>
  <dc:creator>DELL</dc:creator>
  <cp:lastModifiedBy>أبرار عبدالعزيز محمد الحواج</cp:lastModifiedBy>
  <cp:revision>22</cp:revision>
  <dcterms:created xsi:type="dcterms:W3CDTF">2016-10-04T04:33:11Z</dcterms:created>
  <dcterms:modified xsi:type="dcterms:W3CDTF">2020-12-01T05:51:40Z</dcterms:modified>
</cp:coreProperties>
</file>