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706" r:id="rId3"/>
    <p:sldMasterId id="2147483758" r:id="rId4"/>
    <p:sldMasterId id="2147483795" r:id="rId5"/>
    <p:sldMasterId id="2147483808" r:id="rId6"/>
  </p:sldMasterIdLst>
  <p:notesMasterIdLst>
    <p:notesMasterId r:id="rId42"/>
  </p:notesMasterIdLst>
  <p:sldIdLst>
    <p:sldId id="1227" r:id="rId7"/>
    <p:sldId id="1228" r:id="rId8"/>
    <p:sldId id="502" r:id="rId9"/>
    <p:sldId id="784" r:id="rId10"/>
    <p:sldId id="256" r:id="rId11"/>
    <p:sldId id="280" r:id="rId12"/>
    <p:sldId id="1173" r:id="rId13"/>
    <p:sldId id="1174" r:id="rId14"/>
    <p:sldId id="264" r:id="rId15"/>
    <p:sldId id="1221" r:id="rId16"/>
    <p:sldId id="356" r:id="rId17"/>
    <p:sldId id="262" r:id="rId18"/>
    <p:sldId id="494" r:id="rId19"/>
    <p:sldId id="1212" r:id="rId20"/>
    <p:sldId id="1214" r:id="rId21"/>
    <p:sldId id="269" r:id="rId22"/>
    <p:sldId id="428" r:id="rId23"/>
    <p:sldId id="258" r:id="rId24"/>
    <p:sldId id="1224" r:id="rId25"/>
    <p:sldId id="277" r:id="rId26"/>
    <p:sldId id="259" r:id="rId27"/>
    <p:sldId id="942" r:id="rId28"/>
    <p:sldId id="1226" r:id="rId29"/>
    <p:sldId id="267" r:id="rId30"/>
    <p:sldId id="1220" r:id="rId31"/>
    <p:sldId id="1223" r:id="rId32"/>
    <p:sldId id="1170" r:id="rId33"/>
    <p:sldId id="1219" r:id="rId34"/>
    <p:sldId id="1222" r:id="rId35"/>
    <p:sldId id="260" r:id="rId36"/>
    <p:sldId id="309" r:id="rId37"/>
    <p:sldId id="1215" r:id="rId38"/>
    <p:sldId id="496" r:id="rId39"/>
    <p:sldId id="272" r:id="rId40"/>
    <p:sldId id="305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8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نمط متوسط 3 - 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1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81910CBE-2687-4FB4-85F7-C2E6BB0F9EF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92ED815-9A40-4570-BB8B-8E1088500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7927499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79274992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ED815-9A40-4570-BB8B-8E1088500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ED815-9A40-4570-BB8B-8E10885000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1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0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7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16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A2D591-6A0A-4517-8C27-B5DB728FA5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DC86E3-861A-47D3-8F24-5C8F1EC3F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2" y="6480016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6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694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 advTm="6694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43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2139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430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96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3427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578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19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922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19336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851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8922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57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A2D591-6A0A-4517-8C27-B5DB728FA5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DC86E3-861A-47D3-8F24-5C8F1EC3F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2" y="6480016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6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694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 advTm="6694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 1">
  <p:cSld name="Agenda Layout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-67" y="484400"/>
            <a:ext cx="121920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241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E:\002-KIMS BUSINESS\007-02-Googleslidesppt\02-GSppt-Contents-Kim\20170215\03-abs\item01-p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5786" y="4869161"/>
            <a:ext cx="1351860" cy="135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" descr="E:\002-KIMS BUSINESS\007-02-Googleslidesppt\02-GSppt-Contents-Kim\20170215\03-abs\item01-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7915" y="1267653"/>
            <a:ext cx="864096" cy="86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" descr="E:\002-KIMS BUSINESS\007-02-Googleslidesppt\02-GSppt-Contents-Kim\20170215\03-abs\item01-pn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413" y="559757"/>
            <a:ext cx="589523" cy="59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5" descr="E:\002-KIMS BUSINESS\007-02-Googleslidesppt\02-GSppt-Contents-Kim\20170215\03-abs\item01-p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0523" y="2372267"/>
            <a:ext cx="480053" cy="481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5"/>
          <p:cNvGrpSpPr/>
          <p:nvPr/>
        </p:nvGrpSpPr>
        <p:grpSpPr>
          <a:xfrm>
            <a:off x="1487488" y="1700810"/>
            <a:ext cx="3447541" cy="3456381"/>
            <a:chOff x="1115616" y="1275607"/>
            <a:chExt cx="2585656" cy="2592286"/>
          </a:xfrm>
        </p:grpSpPr>
        <p:pic>
          <p:nvPicPr>
            <p:cNvPr id="19" name="Google Shape;19;p5" descr="E:\002-KIMS BUSINESS\007-02-Googleslidesppt\02-GSppt-Contents-Kim\20170215\03-abs\item01-png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5"/>
            <p:cNvSpPr/>
            <p:nvPr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" name="Google Shape;21;p5" descr="E:\002-KIMS BUSINESS\007-02-Googleslidesppt\02-GSppt-Contents-Kim\20170215\03-abs\item02-pn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24459" y="4771745"/>
            <a:ext cx="1967541" cy="212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 descr="E:\002-KIMS BUSINESS\007-02-Googleslidesppt\02-GSppt-Contents-Kim\20170215\03-abs\item02-pn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10969139" y="-68703"/>
            <a:ext cx="1173107" cy="12658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739745" y="2872367"/>
            <a:ext cx="6084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5727733" y="3612767"/>
            <a:ext cx="6077200" cy="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487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asic Layout">
  <p:cSld name="10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719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فار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84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40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D966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/>
          <p:nvPr/>
        </p:nvSpPr>
        <p:spPr>
          <a:xfrm>
            <a:off x="106089" y="314589"/>
            <a:ext cx="11989600" cy="64608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67243" y="263704"/>
            <a:ext cx="11989600" cy="64608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22417" y="206836"/>
            <a:ext cx="11989600" cy="6460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1002767" y="740800"/>
            <a:ext cx="9867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55" name="Google Shape;155;p8"/>
          <p:cNvGrpSpPr/>
          <p:nvPr/>
        </p:nvGrpSpPr>
        <p:grpSpPr>
          <a:xfrm>
            <a:off x="50991" y="45363"/>
            <a:ext cx="11947224" cy="521628"/>
            <a:chOff x="0" y="52440"/>
            <a:chExt cx="11948817" cy="520725"/>
          </a:xfrm>
        </p:grpSpPr>
        <p:pic>
          <p:nvPicPr>
            <p:cNvPr id="156" name="Google Shape;156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>
              <a:off x="0" y="58745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145652" y="777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2780347" y="792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3415664" y="729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050359" y="743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4710111" y="72019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344806" y="7346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5980123" y="67162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6614818" y="6861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265667" y="57297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7900362" y="58745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8535679" y="52440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l="42144" r="40273" b="7390"/>
            <a:stretch/>
          </p:blipFill>
          <p:spPr>
            <a:xfrm>
              <a:off x="9170374" y="53888"/>
              <a:ext cx="623889" cy="42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8" descr="Imagen que contiene tabla, calle, blanco, parada&#10;&#10;Descripción generada automáticamente"/>
            <p:cNvPicPr preferRelativeResize="0"/>
            <p:nvPr/>
          </p:nvPicPr>
          <p:blipFill rotWithShape="1">
            <a:blip r:embed="rId3">
              <a:alphaModFix/>
            </a:blip>
            <a:srcRect r="40273" b="-9433"/>
            <a:stretch/>
          </p:blipFill>
          <p:spPr>
            <a:xfrm flipH="1">
              <a:off x="9829505" y="74697"/>
              <a:ext cx="2119312" cy="49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8"/>
          <p:cNvSpPr txBox="1">
            <a:spLocks noGrp="1"/>
          </p:cNvSpPr>
          <p:nvPr>
            <p:ph type="body" idx="1"/>
          </p:nvPr>
        </p:nvSpPr>
        <p:spPr>
          <a:xfrm>
            <a:off x="1002767" y="1852800"/>
            <a:ext cx="72408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8"/>
          <p:cNvSpPr txBox="1"/>
          <p:nvPr/>
        </p:nvSpPr>
        <p:spPr>
          <a:xfrm rot="5400000">
            <a:off x="-1320833" y="5331500"/>
            <a:ext cx="2820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latin typeface="Barlow Condensed"/>
                <a:ea typeface="Barlow Condensed"/>
                <a:cs typeface="Barlow Condensed"/>
                <a:sym typeface="Barlow Condensed"/>
              </a:rPr>
              <a:t>SLIDESMANIA.COM - Jennifer Leban &amp; Omar López</a:t>
            </a:r>
            <a:endParaRPr sz="1067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4143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55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16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16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74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38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91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9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78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9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49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29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3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2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6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03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29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84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26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67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8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58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20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78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37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36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816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97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40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93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2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06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25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83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822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02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29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66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1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4"/>
            <a:ext cx="3079271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7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1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5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7D9B1-59D3-41C9-BB86-978B7F352C7C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2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4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6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D9C02-35F4-4283-92A3-12E402C65594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47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1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1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6" y="2936657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1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8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4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8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5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0280-255F-4474-A6D2-81CDCFD66DF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224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9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6" y="3422649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4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3" y="167005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CB834-6F68-4798-AB11-F9570725C9F2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03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5" y="1836110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6" y="4455484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8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52DE2-EBBC-43C3-8132-8A452C14C09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88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1" y="4182157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8" y="1857605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7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89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2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13816-54FD-49B3-AA94-AA52804E3496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81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6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1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1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9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8E8CA-3E73-40F9-B359-32586F2158B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795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5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8B2EC2-68FC-4C7E-9DE2-8A2DBE321671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807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42E4E-A5EA-4ADE-AC86-05CEC9957C7D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29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A0101-FAD2-458D-9731-E8612A0CEEE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06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7"/>
          </a:xfrm>
        </p:spPr>
        <p:txBody>
          <a:bodyPr rtlCol="1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7"/>
          </a:xfrm>
        </p:spPr>
        <p:txBody>
          <a:bodyPr rtlCol="1"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0156B-E25B-4E09-B1EF-76AD680D462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7"/>
          </a:xfrm>
        </p:spPr>
        <p:txBody>
          <a:bodyPr rtlCol="1"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A965E-3C11-4F28-82DC-E30D63FAC43C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7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8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077B5-3FF5-D642-A7FF-54F031E71970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FCF16-A447-EE41-8CD6-39726E946C4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87" Type="http://schemas.openxmlformats.org/officeDocument/2006/relationships/audio" Target="../media/audio1.wav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33CB8-CA5E-4093-B580-0248F02112C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EC03-74DA-496E-B2C7-27B51BD1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0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  <p:sldLayoutId id="214748370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12">
              <a:srgbClr val="D5F0FA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B0077B5-3FF5-D642-A7FF-54F031E71970}" type="datetimeFigureOut">
              <a:rPr lang="ar-KW" smtClean="0"/>
              <a:t>26/11/1444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84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91" r:id="rId8"/>
    <p:sldLayoutId id="2147483692" r:id="rId9"/>
    <p:sldLayoutId id="2147483693" r:id="rId10"/>
    <p:sldLayoutId id="2147483694" r:id="rId11"/>
    <p:sldLayoutId id="214748369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4" name="breeze.wav"/>
          </p:stSnd>
        </p:sndAc>
      </p:transition>
    </mc:Choice>
    <mc:Fallback xmlns="">
      <p:transition spd="slow">
        <p:fade/>
        <p:sndAc>
          <p:stSnd>
            <p:snd r:embed="rId87" name="breez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84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3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89"/>
            <a:ext cx="12192000" cy="1673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7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A5C-38B1-47B3-9486-5795D6B23F4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sldNum="0" hdr="0" ftr="0" dt="0"/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pixabay.com/en/rose-pink-david-austin-flowers-300901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0.png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6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4.svg"/><Relationship Id="rId12" Type="http://schemas.openxmlformats.org/officeDocument/2006/relationships/image" Target="../media/image7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3.png"/><Relationship Id="rId11" Type="http://schemas.openxmlformats.org/officeDocument/2006/relationships/image" Target="../media/image72.svg"/><Relationship Id="rId5" Type="http://schemas.openxmlformats.org/officeDocument/2006/relationships/audio" Target="../media/audio2.wav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6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4.svg"/><Relationship Id="rId12" Type="http://schemas.openxmlformats.org/officeDocument/2006/relationships/image" Target="../media/image7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3.png"/><Relationship Id="rId11" Type="http://schemas.openxmlformats.org/officeDocument/2006/relationships/image" Target="../media/image72.svg"/><Relationship Id="rId5" Type="http://schemas.openxmlformats.org/officeDocument/2006/relationships/audio" Target="../media/audio2.wav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image" Target="../media/image7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1.wav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5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7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3028B7-575E-40F6-9B8E-528A24A7A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0" y="416859"/>
            <a:ext cx="11013141" cy="6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7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830994"/>
            <a:ext cx="9916640" cy="550630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581666" y="2354665"/>
            <a:ext cx="7451123" cy="267765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6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Tahoma" panose="020B0604030504040204" pitchFamily="34" charset="0"/>
                <a:sym typeface="Century Gothic"/>
              </a:rPr>
              <a:t> </a:t>
            </a:r>
            <a:r>
              <a:rPr kumimoji="0" lang="ar-KW" sz="16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Khalid Art bold" pitchFamily="2" charset="-78"/>
                <a:sym typeface="Century Gothic"/>
              </a:rPr>
              <a:t>التمهيد</a:t>
            </a:r>
            <a:endParaRPr kumimoji="0" lang="ar-SA" sz="16600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"/>
              <a:ea typeface="+mn-ea"/>
              <a:cs typeface="Khalid Art bold" pitchFamily="2" charset="-78"/>
              <a:sym typeface="Century Gothic"/>
            </a:endParaRPr>
          </a:p>
        </p:txBody>
      </p:sp>
      <p:pic>
        <p:nvPicPr>
          <p:cNvPr id="6" name="Picture 9" descr="Picture 9">
            <a:extLst>
              <a:ext uri="{FF2B5EF4-FFF2-40B4-BE49-F238E27FC236}">
                <a16:creationId xmlns:a16="http://schemas.microsoft.com/office/drawing/2014/main" id="{5214C1A0-6A80-4E25-990E-5221A2B0F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644" y="494265"/>
            <a:ext cx="1327767" cy="55063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377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238">
        <p15:prstTrans prst="origami" invX="1"/>
        <p:sndAc>
          <p:stSnd>
            <p:snd r:embed="rId2" name="breeze.wav"/>
          </p:stSnd>
        </p:sndAc>
      </p:transition>
    </mc:Choice>
    <mc:Fallback xmlns="">
      <p:transition spd="slow" advTm="5238">
        <p:fade/>
        <p:sndAc>
          <p:stSnd>
            <p:snd r:embed="rId8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9537" t="16382" r="11347" b="35322"/>
          <a:stretch/>
        </p:blipFill>
        <p:spPr>
          <a:xfrm>
            <a:off x="588217" y="734290"/>
            <a:ext cx="11105020" cy="5209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843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مجموعة 3"/>
          <p:cNvGrpSpPr/>
          <p:nvPr/>
        </p:nvGrpSpPr>
        <p:grpSpPr>
          <a:xfrm>
            <a:off x="-1" y="-1"/>
            <a:ext cx="12192004" cy="6858004"/>
            <a:chOff x="-1" y="-1"/>
            <a:chExt cx="12192004" cy="6858004"/>
          </a:xfrm>
        </p:grpSpPr>
        <p:pic>
          <p:nvPicPr>
            <p:cNvPr id="564" name="Picture 4" descr="Picture 4"/>
            <p:cNvPicPr>
              <a:picLocks noChangeAspect="1"/>
            </p:cNvPicPr>
            <p:nvPr/>
          </p:nvPicPr>
          <p:blipFill>
            <a:blip r:embed="rId4"/>
            <a:srcRect b="7677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7" name="Rectangle: Rounded Corners 25"/>
            <p:cNvGrpSpPr/>
            <p:nvPr/>
          </p:nvGrpSpPr>
          <p:grpSpPr>
            <a:xfrm>
              <a:off x="1" y="1"/>
              <a:ext cx="12192002" cy="6858002"/>
              <a:chOff x="0" y="0"/>
              <a:chExt cx="12192001" cy="6858001"/>
            </a:xfrm>
          </p:grpSpPr>
          <p:sp>
            <p:nvSpPr>
              <p:cNvPr id="565" name="مستطيل مستدير الزوايا"/>
              <p:cNvSpPr/>
              <p:nvPr/>
            </p:nvSpPr>
            <p:spPr>
              <a:xfrm>
                <a:off x="0" y="0"/>
                <a:ext cx="12192001" cy="6858001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000"/>
                </a:srgbClr>
              </a:solidFill>
              <a:ln w="12700" cap="flat">
                <a:solidFill>
                  <a:schemeClr val="accent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24" hangingPunct="0">
                  <a:defRPr>
                    <a:solidFill>
                      <a:srgbClr val="FFFFFF"/>
                    </a:solidFill>
                  </a:defRPr>
                </a:pPr>
                <a:endParaRPr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+++++++"/>
              <p:cNvSpPr txBox="1"/>
              <p:nvPr/>
            </p:nvSpPr>
            <p:spPr>
              <a:xfrm>
                <a:off x="386851" y="3244336"/>
                <a:ext cx="114183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914446">
                  <a:defRPr>
                    <a:solidFill>
                      <a:srgbClr val="FFFFFF"/>
                    </a:solidFill>
                  </a:defRPr>
                </a:lvl1pPr>
              </a:lstStyle>
              <a:p>
                <a:pPr defTabSz="914424" hangingPunct="0">
                  <a:defRPr/>
                </a:pPr>
                <a:r>
                  <a:rPr>
                    <a:latin typeface="Calibri"/>
                    <a:cs typeface="Calibri"/>
                    <a:sym typeface="Calibri"/>
                  </a:rPr>
                  <a:t>+++++++</a:t>
                </a:r>
              </a:p>
            </p:txBody>
          </p:sp>
        </p:grpSp>
      </p:grpSp>
      <p:pic>
        <p:nvPicPr>
          <p:cNvPr id="569" name="Teddy Bear Teddy Bear Turn Around Song Kids Rhymes (mp3cut.net)" descr="Teddy Bear Teddy Bear Turn Around Song Kids Rhymes (mp3cut.net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684" y="537923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icture 3" descr="Picture 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4"/>
            <a:ext cx="12192001" cy="6858003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TextBox 6"/>
          <p:cNvSpPr txBox="1"/>
          <p:nvPr/>
        </p:nvSpPr>
        <p:spPr>
          <a:xfrm>
            <a:off x="1575592" y="4793219"/>
            <a:ext cx="9404795" cy="1034151"/>
          </a:xfrm>
          <a:prstGeom prst="rect">
            <a:avLst/>
          </a:prstGeom>
          <a:ln w="12700">
            <a:miter lim="400000"/>
          </a:ln>
          <a:effectLst>
            <a:outerShdw blurRad="190500" dist="2286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95" tIns="24395" rIns="24395" bIns="24395">
            <a:spAutoFit/>
          </a:bodyPr>
          <a:lstStyle>
            <a:lvl1pPr defTabSz="683075">
              <a:defRPr sz="3200" b="1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defTabSz="683058" hangingPunct="0">
              <a:defRPr/>
            </a:pPr>
            <a:r>
              <a:rPr dirty="0"/>
              <a:t>- </a:t>
            </a:r>
            <a:r>
              <a:rPr dirty="0" err="1"/>
              <a:t>هيا</a:t>
            </a:r>
            <a:r>
              <a:rPr dirty="0"/>
              <a:t> </a:t>
            </a:r>
            <a:r>
              <a:rPr dirty="0" err="1"/>
              <a:t>نفكر</a:t>
            </a:r>
            <a:r>
              <a:rPr dirty="0"/>
              <a:t> </a:t>
            </a:r>
            <a:r>
              <a:rPr dirty="0" err="1"/>
              <a:t>ونجيب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أسئلة</a:t>
            </a:r>
            <a:r>
              <a:rPr dirty="0"/>
              <a:t> </a:t>
            </a:r>
            <a:r>
              <a:rPr dirty="0" err="1"/>
              <a:t>الكتاب</a:t>
            </a:r>
            <a:r>
              <a:rPr dirty="0"/>
              <a:t> </a:t>
            </a:r>
            <a:r>
              <a:rPr dirty="0" err="1"/>
              <a:t>المدرسي</a:t>
            </a:r>
            <a:r>
              <a:rPr dirty="0"/>
              <a:t> </a:t>
            </a:r>
            <a:r>
              <a:rPr dirty="0" err="1"/>
              <a:t>من</a:t>
            </a:r>
            <a:r>
              <a:rPr dirty="0"/>
              <a:t> </a:t>
            </a:r>
            <a:r>
              <a:rPr dirty="0" err="1"/>
              <a:t>خلال</a:t>
            </a:r>
            <a:r>
              <a:rPr dirty="0"/>
              <a:t> </a:t>
            </a:r>
            <a:r>
              <a:rPr dirty="0" err="1"/>
              <a:t>رسالة</a:t>
            </a:r>
            <a:r>
              <a:rPr dirty="0"/>
              <a:t> </a:t>
            </a:r>
            <a:r>
              <a:rPr dirty="0" err="1"/>
              <a:t>ساعي</a:t>
            </a:r>
            <a:r>
              <a:rPr dirty="0"/>
              <a:t> </a:t>
            </a:r>
            <a:r>
              <a:rPr dirty="0" err="1"/>
              <a:t>البريد</a:t>
            </a:r>
            <a:r>
              <a:rPr dirty="0"/>
              <a:t> </a:t>
            </a:r>
            <a:r>
              <a:rPr dirty="0" err="1"/>
              <a:t>بالضغط</a:t>
            </a:r>
            <a:r>
              <a:rPr dirty="0"/>
              <a:t> </a:t>
            </a:r>
            <a:r>
              <a:rPr dirty="0" err="1"/>
              <a:t>على</a:t>
            </a:r>
            <a:r>
              <a:rPr dirty="0"/>
              <a:t> </a:t>
            </a:r>
            <a:r>
              <a:rPr dirty="0" err="1"/>
              <a:t>الرسالة</a:t>
            </a:r>
            <a:r>
              <a:rPr dirty="0"/>
              <a:t>  </a:t>
            </a:r>
            <a:r>
              <a:rPr dirty="0" err="1"/>
              <a:t>ومن</a:t>
            </a:r>
            <a:r>
              <a:rPr dirty="0"/>
              <a:t> </a:t>
            </a:r>
            <a:r>
              <a:rPr dirty="0" err="1"/>
              <a:t>ثم</a:t>
            </a:r>
            <a:r>
              <a:rPr dirty="0"/>
              <a:t> </a:t>
            </a:r>
            <a:r>
              <a:rPr dirty="0" err="1"/>
              <a:t>الضغط</a:t>
            </a:r>
            <a:r>
              <a:rPr dirty="0"/>
              <a:t> </a:t>
            </a:r>
            <a:r>
              <a:rPr dirty="0" err="1"/>
              <a:t>لإظهار</a:t>
            </a:r>
            <a:r>
              <a:rPr dirty="0"/>
              <a:t> </a:t>
            </a:r>
            <a:r>
              <a:rPr dirty="0" err="1"/>
              <a:t>الإجابة</a:t>
            </a:r>
            <a:r>
              <a:rPr dirty="0"/>
              <a:t>:</a:t>
            </a:r>
          </a:p>
        </p:txBody>
      </p:sp>
      <p:pic>
        <p:nvPicPr>
          <p:cNvPr id="572" name="Picture 4" descr="Picture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091433" y="1760505"/>
            <a:ext cx="1922319" cy="1177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5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6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إجابة صحيحة" descr="إجابة صحيحة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32" y="57885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Rectangle: Rounded Corners 25"/>
          <p:cNvSpPr/>
          <p:nvPr/>
        </p:nvSpPr>
        <p:spPr>
          <a:xfrm>
            <a:off x="0" y="146394"/>
            <a:ext cx="12129941" cy="6711609"/>
          </a:xfrm>
          <a:prstGeom prst="roundRect">
            <a:avLst>
              <a:gd name="adj" fmla="val 16667"/>
            </a:avLst>
          </a:prstGeom>
          <a:solidFill>
            <a:srgbClr val="FFFFFF">
              <a:alpha val="60000"/>
            </a:srgbClr>
          </a:solidFill>
          <a:ln w="1270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pPr defTabSz="914377" hangingPunct="0">
              <a:defRPr sz="2800" b="1"/>
            </a:pPr>
            <a:endParaRPr sz="2800" b="1">
              <a:latin typeface="Calibri"/>
              <a:cs typeface="Calibri"/>
              <a:sym typeface="Calibri"/>
            </a:endParaRPr>
          </a:p>
        </p:txBody>
      </p:sp>
      <p:sp>
        <p:nvSpPr>
          <p:cNvPr id="602" name="Open envelope"/>
          <p:cNvSpPr/>
          <p:nvPr/>
        </p:nvSpPr>
        <p:spPr>
          <a:xfrm rot="10800000" flipH="1" flipV="1">
            <a:off x="4432301" y="3862387"/>
            <a:ext cx="3094039" cy="877888"/>
          </a:xfrm>
          <a:prstGeom prst="triangle">
            <a:avLst/>
          </a:prstGeom>
          <a:gradFill>
            <a:gsLst>
              <a:gs pos="0">
                <a:srgbClr val="EA005F"/>
              </a:gs>
              <a:gs pos="100000">
                <a:srgbClr val="FF3F8D"/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03" name="Rectangle 32"/>
          <p:cNvSpPr/>
          <p:nvPr/>
        </p:nvSpPr>
        <p:spPr>
          <a:xfrm>
            <a:off x="4446587" y="4740275"/>
            <a:ext cx="3092452" cy="1652591"/>
          </a:xfrm>
          <a:prstGeom prst="rect">
            <a:avLst/>
          </a:prstGeom>
          <a:gradFill>
            <a:gsLst>
              <a:gs pos="55000">
                <a:srgbClr val="FFFFFF"/>
              </a:gs>
              <a:gs pos="85825">
                <a:srgbClr val="FFFFB9"/>
              </a:gs>
              <a:gs pos="100000">
                <a:srgbClr val="FF3F8D"/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04" name="Isosceles Triangle 33"/>
          <p:cNvSpPr/>
          <p:nvPr/>
        </p:nvSpPr>
        <p:spPr>
          <a:xfrm rot="5400000" flipH="1">
            <a:off x="5841820" y="3130835"/>
            <a:ext cx="2547059" cy="209156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612" name="Group 34"/>
          <p:cNvGrpSpPr/>
          <p:nvPr/>
        </p:nvGrpSpPr>
        <p:grpSpPr>
          <a:xfrm>
            <a:off x="4772023" y="688974"/>
            <a:ext cx="2336803" cy="5092705"/>
            <a:chOff x="0" y="0"/>
            <a:chExt cx="2336800" cy="5092704"/>
          </a:xfrm>
        </p:grpSpPr>
        <p:grpSp>
          <p:nvGrpSpPr>
            <p:cNvPr id="609" name="Group 35"/>
            <p:cNvGrpSpPr/>
            <p:nvPr/>
          </p:nvGrpSpPr>
          <p:grpSpPr>
            <a:xfrm>
              <a:off x="0" y="-1"/>
              <a:ext cx="2336801" cy="5092706"/>
              <a:chOff x="0" y="0"/>
              <a:chExt cx="2336800" cy="5092704"/>
            </a:xfrm>
          </p:grpSpPr>
          <p:sp>
            <p:nvSpPr>
              <p:cNvPr id="605" name="Rectangle 40"/>
              <p:cNvSpPr/>
              <p:nvPr/>
            </p:nvSpPr>
            <p:spPr>
              <a:xfrm>
                <a:off x="0" y="3819527"/>
                <a:ext cx="2336801" cy="12731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377" hangingPunct="0">
                  <a:defRPr>
                    <a:solidFill>
                      <a:srgbClr val="FFFFFF"/>
                    </a:solidFill>
                  </a:defRPr>
                </a:pPr>
                <a:endParaRPr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Rectangle 41"/>
              <p:cNvSpPr/>
              <p:nvPr/>
            </p:nvSpPr>
            <p:spPr>
              <a:xfrm>
                <a:off x="0" y="2546351"/>
                <a:ext cx="2336801" cy="1273178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377" hangingPunct="0">
                  <a:defRPr>
                    <a:solidFill>
                      <a:srgbClr val="FFFFFF"/>
                    </a:solidFill>
                  </a:defRPr>
                </a:pPr>
                <a:endParaRPr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Rectangle 42"/>
              <p:cNvSpPr/>
              <p:nvPr/>
            </p:nvSpPr>
            <p:spPr>
              <a:xfrm>
                <a:off x="0" y="1273175"/>
                <a:ext cx="2336801" cy="12731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377" hangingPunct="0">
                  <a:defRPr>
                    <a:solidFill>
                      <a:srgbClr val="FFFFFF"/>
                    </a:solidFill>
                  </a:defRPr>
                </a:pPr>
                <a:endParaRPr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Rectangle 43"/>
              <p:cNvSpPr/>
              <p:nvPr/>
            </p:nvSpPr>
            <p:spPr>
              <a:xfrm>
                <a:off x="0" y="-1"/>
                <a:ext cx="2336801" cy="127317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377" hangingPunct="0">
                  <a:defRPr>
                    <a:solidFill>
                      <a:srgbClr val="FFFFFF"/>
                    </a:solidFill>
                  </a:defRPr>
                </a:pPr>
                <a:endParaRPr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0" name="TextBox 36"/>
            <p:cNvSpPr txBox="1"/>
            <p:nvPr/>
          </p:nvSpPr>
          <p:spPr>
            <a:xfrm>
              <a:off x="493395" y="80962"/>
              <a:ext cx="1173799" cy="828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4800">
                  <a:solidFill>
                    <a:srgbClr val="80808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914377" hangingPunct="0">
                <a:defRPr/>
              </a:pPr>
              <a:r>
                <a:rPr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611" name="TextBox 37"/>
            <p:cNvSpPr txBox="1"/>
            <p:nvPr/>
          </p:nvSpPr>
          <p:spPr>
            <a:xfrm>
              <a:off x="0" y="1326187"/>
              <a:ext cx="2134028" cy="3177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77" hangingPunct="0">
                <a:lnSpc>
                  <a:spcPct val="115000"/>
                </a:lnSpc>
                <a:spcBef>
                  <a:spcPts val="1000"/>
                </a:spcBef>
                <a:defRPr sz="3200" b="1"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r>
                <a:rPr lang="ar-KW" sz="3200" b="1" dirty="0">
                  <a:solidFill>
                    <a:srgbClr val="0070C0"/>
                  </a:solidFill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  <a:cs typeface="Calibri"/>
                  <a:sym typeface="Calibri"/>
                </a:rPr>
                <a:t>أ حدد الأفعال الماضية الواردة في الفقرة</a:t>
              </a:r>
              <a:endParaRPr sz="2000" b="1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613" name="Isosceles Triangle 44">
            <a:hlinkClick r:id="rId6" action="ppaction://hlinksldjump"/>
          </p:cNvPr>
          <p:cNvSpPr/>
          <p:nvPr/>
        </p:nvSpPr>
        <p:spPr>
          <a:xfrm rot="5400000">
            <a:off x="4393407" y="4793456"/>
            <a:ext cx="1652591" cy="1546227"/>
          </a:xfrm>
          <a:prstGeom prst="triangle">
            <a:avLst/>
          </a:prstGeom>
          <a:solidFill>
            <a:srgbClr val="FF006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14" name="Isosceles Triangle 45">
            <a:hlinkClick r:id="rId6" action="ppaction://hlinksldjump"/>
          </p:cNvPr>
          <p:cNvSpPr/>
          <p:nvPr/>
        </p:nvSpPr>
        <p:spPr>
          <a:xfrm rot="5400000" flipH="1" flipV="1">
            <a:off x="5939633" y="4793456"/>
            <a:ext cx="1652591" cy="1546227"/>
          </a:xfrm>
          <a:prstGeom prst="triangle">
            <a:avLst/>
          </a:prstGeom>
          <a:solidFill>
            <a:srgbClr val="FF006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15" name="Isosceles Triangle 46"/>
          <p:cNvSpPr/>
          <p:nvPr/>
        </p:nvSpPr>
        <p:spPr>
          <a:xfrm rot="10800000" flipH="1" flipV="1">
            <a:off x="4446588" y="5516563"/>
            <a:ext cx="3092453" cy="876303"/>
          </a:xfrm>
          <a:prstGeom prst="triangle">
            <a:avLst/>
          </a:prstGeom>
          <a:solidFill>
            <a:srgbClr val="EA005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16" name="Closed Evvelope Pink"/>
          <p:cNvSpPr/>
          <p:nvPr/>
        </p:nvSpPr>
        <p:spPr>
          <a:xfrm rot="10800000" flipH="1">
            <a:off x="4446588" y="4740275"/>
            <a:ext cx="3092453" cy="876303"/>
          </a:xfrm>
          <a:prstGeom prst="triangle">
            <a:avLst/>
          </a:prstGeom>
          <a:solidFill>
            <a:srgbClr val="FF3F8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17" name="Right Triangle 48"/>
          <p:cNvSpPr/>
          <p:nvPr/>
        </p:nvSpPr>
        <p:spPr>
          <a:xfrm rot="16200000" flipH="1" flipV="1">
            <a:off x="6545721" y="1375598"/>
            <a:ext cx="1200691" cy="87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 hangingPunct="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18" name="IMG_0936.jpeg" descr="IMG_0936.jpe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381" y="2391301"/>
            <a:ext cx="2336803" cy="4181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مستطيل: زوايا مستديرة 1"/>
          <p:cNvGrpSpPr/>
          <p:nvPr/>
        </p:nvGrpSpPr>
        <p:grpSpPr>
          <a:xfrm>
            <a:off x="2190830" y="217812"/>
            <a:ext cx="8153560" cy="1086030"/>
            <a:chOff x="-343220" y="-44043"/>
            <a:chExt cx="8153558" cy="1086029"/>
          </a:xfrm>
        </p:grpSpPr>
        <p:sp>
          <p:nvSpPr>
            <p:cNvPr id="619" name="مستطيل مستدير الزوايا"/>
            <p:cNvSpPr/>
            <p:nvPr/>
          </p:nvSpPr>
          <p:spPr>
            <a:xfrm>
              <a:off x="0" y="0"/>
              <a:ext cx="7810338" cy="1041986"/>
            </a:xfrm>
            <a:prstGeom prst="roundRect">
              <a:avLst>
                <a:gd name="adj" fmla="val 16667"/>
              </a:avLst>
            </a:prstGeom>
            <a:solidFill>
              <a:srgbClr val="FE0E6F"/>
            </a:solidFill>
            <a:ln w="25400" cap="flat">
              <a:solidFill>
                <a:srgbClr val="527E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 hangingPunct="0">
                <a:lnSpc>
                  <a:spcPct val="115000"/>
                </a:lnSpc>
                <a:tabLst>
                  <a:tab pos="3200320" algn="l"/>
                </a:tabLst>
                <a:defRPr sz="1600"/>
              </a:pPr>
              <a:endParaRPr sz="1600" dirty="0"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20" name="- المقصود بالصالون الأدبي  : هو حجرة يجتمع فيها الأدباء وأهل المعرفة لتبادل الحديث والنقاش."/>
            <p:cNvSpPr/>
            <p:nvPr/>
          </p:nvSpPr>
          <p:spPr>
            <a:xfrm>
              <a:off x="-343220" y="-44043"/>
              <a:ext cx="7810338" cy="94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377" hangingPunct="0">
                <a:lnSpc>
                  <a:spcPct val="115000"/>
                </a:lnSpc>
                <a:tabLst>
                  <a:tab pos="3200320" algn="l"/>
                </a:tabLst>
                <a:defRPr sz="2400" b="1"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lang="ar-KW" sz="3200" b="1" dirty="0">
                  <a:latin typeface="Cambria"/>
                  <a:ea typeface="Cambria"/>
                  <a:cs typeface="Akhbar MT"/>
                  <a:sym typeface="Cambria"/>
                </a:rPr>
                <a:t> </a:t>
              </a:r>
              <a:r>
                <a:rPr lang="ar-KW" sz="4800" b="1" dirty="0">
                  <a:latin typeface="Cambria"/>
                  <a:ea typeface="Cambria"/>
                  <a:cs typeface="Akhbar MT"/>
                  <a:sym typeface="Cambria"/>
                </a:rPr>
                <a:t>اهتدى –نوع- </a:t>
              </a:r>
              <a:r>
                <a:rPr lang="ar-KW" sz="4800" b="1" dirty="0">
                  <a:latin typeface="Akhbar MT"/>
                  <a:ea typeface="Akhbar MT"/>
                  <a:cs typeface="Akhbar MT"/>
                  <a:sym typeface="Akhbar MT"/>
                </a:rPr>
                <a:t>انتفع</a:t>
              </a:r>
              <a:endParaRPr sz="3200" b="1" dirty="0">
                <a:latin typeface="Akhbar MT"/>
                <a:ea typeface="Akhbar MT"/>
                <a:cs typeface="Akhbar MT"/>
                <a:sym typeface="Akhbar M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46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</p:cTn>
                <p:tgtEl>
                  <p:spTgt spid="599"/>
                </p:tgtEl>
              </p:cMediaNode>
            </p:audio>
          </p:childTnLst>
        </p:cTn>
      </p:par>
    </p:tnLst>
    <p:bldLst>
      <p:bldP spid="602" grpId="0" animBg="1" advAuto="0"/>
      <p:bldP spid="604" grpId="0" animBg="1" advAuto="0"/>
      <p:bldP spid="612" grpId="0" animBg="1" advAuto="0"/>
      <p:bldP spid="616" grpId="0" animBg="1" advAuto="0"/>
      <p:bldP spid="617" grpId="0" animBg="1" advAuto="0"/>
      <p:bldP spid="62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إجابة صحيحة" descr="إجابة صحيحة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32" y="57885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Rectangle: Rounded Corners 25"/>
          <p:cNvSpPr/>
          <p:nvPr/>
        </p:nvSpPr>
        <p:spPr>
          <a:xfrm>
            <a:off x="0" y="146394"/>
            <a:ext cx="12129941" cy="6711609"/>
          </a:xfrm>
          <a:prstGeom prst="roundRect">
            <a:avLst>
              <a:gd name="adj" fmla="val 16667"/>
            </a:avLst>
          </a:prstGeom>
          <a:solidFill>
            <a:srgbClr val="FFFFFF">
              <a:alpha val="60000"/>
            </a:srgbClr>
          </a:solidFill>
          <a:ln w="1270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pPr marL="0" marR="0" lvl="0" indent="0" algn="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02" name="Open envelope"/>
          <p:cNvSpPr/>
          <p:nvPr/>
        </p:nvSpPr>
        <p:spPr>
          <a:xfrm rot="10800000" flipH="1" flipV="1">
            <a:off x="4432301" y="3862387"/>
            <a:ext cx="3094039" cy="877888"/>
          </a:xfrm>
          <a:prstGeom prst="triangle">
            <a:avLst/>
          </a:prstGeom>
          <a:gradFill>
            <a:gsLst>
              <a:gs pos="0">
                <a:srgbClr val="EA005F"/>
              </a:gs>
              <a:gs pos="100000">
                <a:srgbClr val="FF3F8D"/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03" name="Rectangle 32"/>
          <p:cNvSpPr/>
          <p:nvPr/>
        </p:nvSpPr>
        <p:spPr>
          <a:xfrm>
            <a:off x="4446587" y="4740275"/>
            <a:ext cx="3092452" cy="1652591"/>
          </a:xfrm>
          <a:prstGeom prst="rect">
            <a:avLst/>
          </a:prstGeom>
          <a:gradFill>
            <a:gsLst>
              <a:gs pos="55000">
                <a:srgbClr val="FFFFFF"/>
              </a:gs>
              <a:gs pos="85825">
                <a:srgbClr val="FFFFB9"/>
              </a:gs>
              <a:gs pos="100000">
                <a:srgbClr val="FF3F8D"/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04" name="Isosceles Triangle 33"/>
          <p:cNvSpPr/>
          <p:nvPr/>
        </p:nvSpPr>
        <p:spPr>
          <a:xfrm rot="5400000" flipH="1">
            <a:off x="5841820" y="3130835"/>
            <a:ext cx="2547059" cy="209156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grpSp>
        <p:nvGrpSpPr>
          <p:cNvPr id="612" name="Group 34"/>
          <p:cNvGrpSpPr/>
          <p:nvPr/>
        </p:nvGrpSpPr>
        <p:grpSpPr>
          <a:xfrm>
            <a:off x="4608095" y="688974"/>
            <a:ext cx="2816066" cy="5092705"/>
            <a:chOff x="0" y="0"/>
            <a:chExt cx="2336800" cy="5092704"/>
          </a:xfrm>
        </p:grpSpPr>
        <p:grpSp>
          <p:nvGrpSpPr>
            <p:cNvPr id="609" name="Group 35"/>
            <p:cNvGrpSpPr/>
            <p:nvPr/>
          </p:nvGrpSpPr>
          <p:grpSpPr>
            <a:xfrm>
              <a:off x="0" y="-1"/>
              <a:ext cx="2336801" cy="5092706"/>
              <a:chOff x="0" y="0"/>
              <a:chExt cx="2336800" cy="5092704"/>
            </a:xfrm>
          </p:grpSpPr>
          <p:sp>
            <p:nvSpPr>
              <p:cNvPr id="605" name="Rectangle 40"/>
              <p:cNvSpPr/>
              <p:nvPr/>
            </p:nvSpPr>
            <p:spPr>
              <a:xfrm>
                <a:off x="0" y="3819527"/>
                <a:ext cx="2336801" cy="12731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77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endParaRPr>
              </a:p>
            </p:txBody>
          </p:sp>
          <p:sp>
            <p:nvSpPr>
              <p:cNvPr id="606" name="Rectangle 41"/>
              <p:cNvSpPr/>
              <p:nvPr/>
            </p:nvSpPr>
            <p:spPr>
              <a:xfrm>
                <a:off x="0" y="2546351"/>
                <a:ext cx="2336801" cy="1273178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77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endParaRPr>
              </a:p>
            </p:txBody>
          </p:sp>
          <p:sp>
            <p:nvSpPr>
              <p:cNvPr id="607" name="Rectangle 42"/>
              <p:cNvSpPr/>
              <p:nvPr/>
            </p:nvSpPr>
            <p:spPr>
              <a:xfrm>
                <a:off x="0" y="1273175"/>
                <a:ext cx="2336801" cy="12731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77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endParaRPr>
              </a:p>
            </p:txBody>
          </p:sp>
          <p:sp>
            <p:nvSpPr>
              <p:cNvPr id="608" name="Rectangle 43"/>
              <p:cNvSpPr/>
              <p:nvPr/>
            </p:nvSpPr>
            <p:spPr>
              <a:xfrm>
                <a:off x="0" y="-1"/>
                <a:ext cx="2336801" cy="127317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377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endParaRPr>
              </a:p>
            </p:txBody>
          </p:sp>
        </p:grpSp>
        <p:sp>
          <p:nvSpPr>
            <p:cNvPr id="610" name="TextBox 36"/>
            <p:cNvSpPr txBox="1"/>
            <p:nvPr/>
          </p:nvSpPr>
          <p:spPr>
            <a:xfrm>
              <a:off x="493395" y="80962"/>
              <a:ext cx="1173799" cy="828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4800">
                  <a:solidFill>
                    <a:srgbClr val="80808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914377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8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Helvetica"/>
                </a:rPr>
                <a:t> </a:t>
              </a:r>
            </a:p>
          </p:txBody>
        </p:sp>
        <p:sp>
          <p:nvSpPr>
            <p:cNvPr id="611" name="TextBox 37"/>
            <p:cNvSpPr txBox="1"/>
            <p:nvPr/>
          </p:nvSpPr>
          <p:spPr>
            <a:xfrm>
              <a:off x="0" y="1326187"/>
              <a:ext cx="2134028" cy="3177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r" defTabSz="914377" rtl="1" eaLnBrk="1" fontAlgn="auto" latinLnBrk="0" hangingPunct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Calibri"/>
                  <a:sym typeface="Calibri"/>
                </a:rPr>
                <a:t>أ حدد الأفعال المضارعة الواردة في الفقرة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sp>
        <p:nvSpPr>
          <p:cNvPr id="613" name="Isosceles Triangle 44">
            <a:hlinkClick r:id="rId6" action="ppaction://hlinksldjump"/>
          </p:cNvPr>
          <p:cNvSpPr/>
          <p:nvPr/>
        </p:nvSpPr>
        <p:spPr>
          <a:xfrm rot="5400000">
            <a:off x="4393407" y="4793456"/>
            <a:ext cx="1652591" cy="1546227"/>
          </a:xfrm>
          <a:prstGeom prst="triangle">
            <a:avLst/>
          </a:prstGeom>
          <a:solidFill>
            <a:srgbClr val="FF006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14" name="Isosceles Triangle 45">
            <a:hlinkClick r:id="rId6" action="ppaction://hlinksldjump"/>
          </p:cNvPr>
          <p:cNvSpPr/>
          <p:nvPr/>
        </p:nvSpPr>
        <p:spPr>
          <a:xfrm rot="5400000" flipH="1" flipV="1">
            <a:off x="5939633" y="4793456"/>
            <a:ext cx="1652591" cy="1546227"/>
          </a:xfrm>
          <a:prstGeom prst="triangle">
            <a:avLst/>
          </a:prstGeom>
          <a:solidFill>
            <a:srgbClr val="FF006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15" name="Isosceles Triangle 46"/>
          <p:cNvSpPr/>
          <p:nvPr/>
        </p:nvSpPr>
        <p:spPr>
          <a:xfrm rot="10800000" flipH="1" flipV="1">
            <a:off x="4446588" y="5516563"/>
            <a:ext cx="3092453" cy="876303"/>
          </a:xfrm>
          <a:prstGeom prst="triangle">
            <a:avLst/>
          </a:prstGeom>
          <a:solidFill>
            <a:srgbClr val="EA005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16" name="Closed Evvelope Pink"/>
          <p:cNvSpPr/>
          <p:nvPr/>
        </p:nvSpPr>
        <p:spPr>
          <a:xfrm rot="10800000" flipH="1">
            <a:off x="4446588" y="4740275"/>
            <a:ext cx="3092453" cy="876303"/>
          </a:xfrm>
          <a:prstGeom prst="triangle">
            <a:avLst/>
          </a:prstGeom>
          <a:solidFill>
            <a:srgbClr val="FF3F8D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17" name="Right Triangle 48"/>
          <p:cNvSpPr/>
          <p:nvPr/>
        </p:nvSpPr>
        <p:spPr>
          <a:xfrm rot="16200000" flipH="1" flipV="1">
            <a:off x="6545721" y="1375598"/>
            <a:ext cx="1200691" cy="87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377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618" name="IMG_0936.jpeg" descr="IMG_0936.jpe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381" y="2391301"/>
            <a:ext cx="2336803" cy="4181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مستطيل: زوايا مستديرة 1"/>
          <p:cNvGrpSpPr/>
          <p:nvPr/>
        </p:nvGrpSpPr>
        <p:grpSpPr>
          <a:xfrm>
            <a:off x="2190830" y="217812"/>
            <a:ext cx="8153560" cy="1086030"/>
            <a:chOff x="-343220" y="-44043"/>
            <a:chExt cx="8153558" cy="1086029"/>
          </a:xfrm>
        </p:grpSpPr>
        <p:sp>
          <p:nvSpPr>
            <p:cNvPr id="619" name="مستطيل مستدير الزوايا"/>
            <p:cNvSpPr/>
            <p:nvPr/>
          </p:nvSpPr>
          <p:spPr>
            <a:xfrm>
              <a:off x="0" y="0"/>
              <a:ext cx="7810338" cy="1041986"/>
            </a:xfrm>
            <a:prstGeom prst="roundRect">
              <a:avLst>
                <a:gd name="adj" fmla="val 16667"/>
              </a:avLst>
            </a:prstGeom>
            <a:solidFill>
              <a:srgbClr val="FE0E6F"/>
            </a:solidFill>
            <a:ln w="25400" cap="flat">
              <a:solidFill>
                <a:srgbClr val="527E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r" defTabSz="914377" rtl="1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200320" algn="l"/>
                </a:tabLst>
                <a:defRPr sz="1600"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20" name="- المقصود بالصالون الأدبي  : هو حجرة يجتمع فيها الأدباء وأهل المعرفة لتبادل الحديث والنقاش."/>
            <p:cNvSpPr/>
            <p:nvPr/>
          </p:nvSpPr>
          <p:spPr>
            <a:xfrm>
              <a:off x="-343220" y="-44043"/>
              <a:ext cx="7810338" cy="94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0" marR="0" lvl="0" indent="0" algn="r" defTabSz="914377" rtl="1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200320" algn="l"/>
                </a:tabLst>
                <a:defRPr sz="2400" b="1">
                  <a:latin typeface="Cambria"/>
                  <a:ea typeface="Cambria"/>
                  <a:cs typeface="Cambria"/>
                  <a:sym typeface="Cambria"/>
                </a:defRPr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Akhbar MT"/>
                  <a:sym typeface="Cambria"/>
                </a:rPr>
                <a:t> </a:t>
              </a: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Akhbar MT"/>
                  <a:sym typeface="Cambria"/>
                </a:rPr>
                <a:t>ينتفع –تحقق- </a:t>
              </a: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khbar MT"/>
                  <a:ea typeface="Akhbar MT"/>
                  <a:cs typeface="Akhbar MT"/>
                  <a:sym typeface="Akhbar MT"/>
                </a:rPr>
                <a:t>يفز-يذاكر -يهمل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hbar MT"/>
                <a:ea typeface="Akhbar MT"/>
                <a:cs typeface="Akhbar MT"/>
                <a:sym typeface="Akhbar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87705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46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</p:cTn>
                <p:tgtEl>
                  <p:spTgt spid="599"/>
                </p:tgtEl>
              </p:cMediaNode>
            </p:audio>
          </p:childTnLst>
        </p:cTn>
      </p:par>
    </p:tnLst>
    <p:bldLst>
      <p:bldP spid="602" grpId="0" animBg="1" advAuto="0"/>
      <p:bldP spid="604" grpId="0" animBg="1" advAuto="0"/>
      <p:bldP spid="612" grpId="0" animBg="1" advAuto="0"/>
      <p:bldP spid="616" grpId="0" animBg="1" advAuto="0"/>
      <p:bldP spid="617" grpId="0" animBg="1" advAuto="0"/>
      <p:bldP spid="62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0389" t="13541" r="14541" b="35890"/>
          <a:stretch/>
        </p:blipFill>
        <p:spPr>
          <a:xfrm>
            <a:off x="665018" y="401781"/>
            <a:ext cx="10612582" cy="540327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8575964" y="3103418"/>
            <a:ext cx="1676400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اهتدى</a:t>
            </a:r>
            <a:endParaRPr lang="en-US" sz="4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نَوَّعَ</a:t>
            </a:r>
            <a:endParaRPr lang="en-US" sz="4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ar-SA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انتفعَ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468090" y="2937164"/>
            <a:ext cx="3006437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ينتفعْ</a:t>
            </a:r>
            <a:endParaRPr lang="en-US" sz="4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ar-SA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تَفُزْ  /  تُحَقِّقْ</a:t>
            </a:r>
            <a:endParaRPr lang="en-US" sz="4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ar-SA" sz="4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يُذاكرُ  /  يُهْمِلُ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93273" y="3103417"/>
            <a:ext cx="2632364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4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اجتهدْ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ar-SA" sz="4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احرصْ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44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اقتدِ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6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1407201B-E21C-4A5A-821E-568CAA58E9FD}"/>
              </a:ext>
            </a:extLst>
          </p:cNvPr>
          <p:cNvSpPr/>
          <p:nvPr/>
        </p:nvSpPr>
        <p:spPr>
          <a:xfrm>
            <a:off x="7174524" y="911767"/>
            <a:ext cx="4212189" cy="354624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rtl="1">
              <a:defRPr/>
            </a:pPr>
            <a:r>
              <a:rPr lang="ar-KW" sz="8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Calibri"/>
              </a:rPr>
              <a:t>ثانيا : التطبيق </a:t>
            </a:r>
            <a:endParaRPr lang="en-US" sz="8800" b="1" dirty="0">
              <a:solidFill>
                <a:prstClr val="black"/>
              </a:solidFill>
              <a:latin typeface="Calibri" panose="020F0502020204030204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87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792">
        <p15:prstTrans prst="origami" invX="1"/>
        <p:sndAc>
          <p:stSnd>
            <p:snd r:embed="rId3" name="breeze.wav"/>
          </p:stSnd>
        </p:sndAc>
      </p:transition>
    </mc:Choice>
    <mc:Fallback xmlns="">
      <p:transition spd="slow" advTm="7792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9751" t="11079" r="12198" b="42140"/>
          <a:stretch/>
        </p:blipFill>
        <p:spPr>
          <a:xfrm>
            <a:off x="969819" y="1302326"/>
            <a:ext cx="10636698" cy="407323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04722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3" y="2175164"/>
            <a:ext cx="10877445" cy="31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331076" y="977218"/>
            <a:ext cx="7443990" cy="1639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الضمائر المتصلة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9"/>
            <a:ext cx="8119243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إعداد المعلمة : هالة محمد حسين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15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90082"/>
              </p:ext>
            </p:extLst>
          </p:nvPr>
        </p:nvGraphicFramePr>
        <p:xfrm>
          <a:off x="388373" y="1191126"/>
          <a:ext cx="11198038" cy="5832536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983454">
                  <a:extLst>
                    <a:ext uri="{9D8B030D-6E8A-4147-A177-3AD203B41FA5}">
                      <a16:colId xmlns:a16="http://schemas.microsoft.com/office/drawing/2014/main" val="1019533207"/>
                    </a:ext>
                  </a:extLst>
                </a:gridCol>
                <a:gridCol w="400273">
                  <a:extLst>
                    <a:ext uri="{9D8B030D-6E8A-4147-A177-3AD203B41FA5}">
                      <a16:colId xmlns:a16="http://schemas.microsoft.com/office/drawing/2014/main" val="839083620"/>
                    </a:ext>
                  </a:extLst>
                </a:gridCol>
                <a:gridCol w="6814311">
                  <a:extLst>
                    <a:ext uri="{9D8B030D-6E8A-4147-A177-3AD203B41FA5}">
                      <a16:colId xmlns:a16="http://schemas.microsoft.com/office/drawing/2014/main" val="1633915841"/>
                    </a:ext>
                  </a:extLst>
                </a:gridCol>
              </a:tblGrid>
              <a:tr h="10375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 أ )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4800" b="1" kern="12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 ب )</a:t>
                      </a:r>
                      <a:endParaRPr lang="en-US" sz="4800" b="1" kern="12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9743988"/>
                  </a:ext>
                </a:extLst>
              </a:tr>
              <a:tr h="10375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الأفعال الماضية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مبنية على ما يجزم بها مضارعها 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013668"/>
                  </a:ext>
                </a:extLst>
              </a:tr>
              <a:tr h="10375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الأفعال المضارعة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معربــة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438751"/>
                  </a:ext>
                </a:extLst>
              </a:tr>
              <a:tr h="10375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أفعال الأمر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بعضها مبني والآخر معرب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31814"/>
                  </a:ext>
                </a:extLst>
              </a:tr>
              <a:tr h="10375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8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مبنية على الفتح والسكون والضم</a:t>
                      </a:r>
                      <a:endParaRPr lang="en-US" sz="48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737862"/>
                  </a:ext>
                </a:extLst>
              </a:tr>
            </a:tbl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id="{6B82780E-1971-4504-A847-88230195792F}"/>
              </a:ext>
            </a:extLst>
          </p:cNvPr>
          <p:cNvSpPr txBox="1"/>
          <p:nvPr/>
        </p:nvSpPr>
        <p:spPr>
          <a:xfrm>
            <a:off x="388373" y="113908"/>
            <a:ext cx="111980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أتعاون مع زميلاتي في توصيل الجمل الآتية في المجموعة ( أ) بما </a:t>
            </a:r>
            <a:r>
              <a:rPr lang="ar-SA" sz="3200" b="1" dirty="0" err="1">
                <a:solidFill>
                  <a:srgbClr val="C00000"/>
                </a:solidFill>
              </a:rPr>
              <a:t>ينا</a:t>
            </a:r>
            <a:r>
              <a:rPr lang="ar-SA" sz="3200" b="1" dirty="0">
                <a:solidFill>
                  <a:srgbClr val="C00000"/>
                </a:solidFill>
              </a:rPr>
              <a:t> سبها في المجموعة (ب):</a:t>
            </a:r>
            <a:endParaRPr lang="ar-KW" sz="3200" b="1" dirty="0">
              <a:solidFill>
                <a:srgbClr val="C00000"/>
              </a:solidFill>
            </a:endParaRPr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E2946A4C-FE4F-46EB-AC40-7880D9F4791F}"/>
              </a:ext>
            </a:extLst>
          </p:cNvPr>
          <p:cNvCxnSpPr/>
          <p:nvPr/>
        </p:nvCxnSpPr>
        <p:spPr>
          <a:xfrm flipH="1">
            <a:off x="6096000" y="2971800"/>
            <a:ext cx="2097505" cy="2827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357B3726-A9E8-4A7C-BC74-4845049592D9}"/>
              </a:ext>
            </a:extLst>
          </p:cNvPr>
          <p:cNvCxnSpPr/>
          <p:nvPr/>
        </p:nvCxnSpPr>
        <p:spPr>
          <a:xfrm flipH="1">
            <a:off x="5642811" y="3886200"/>
            <a:ext cx="2382252" cy="998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FCDB7A8A-6A07-4678-B536-8AB822186CB0}"/>
              </a:ext>
            </a:extLst>
          </p:cNvPr>
          <p:cNvCxnSpPr/>
          <p:nvPr/>
        </p:nvCxnSpPr>
        <p:spPr>
          <a:xfrm flipH="1" flipV="1">
            <a:off x="6833937" y="2731168"/>
            <a:ext cx="2105526" cy="215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13903" t="43656" r="10602" b="17519"/>
          <a:stretch/>
        </p:blipFill>
        <p:spPr>
          <a:xfrm>
            <a:off x="554182" y="2247285"/>
            <a:ext cx="11776363" cy="41840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163682"/>
            <a:ext cx="2133809" cy="19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1789024-0DF4-4424-87C3-530E785484D6}"/>
              </a:ext>
            </a:extLst>
          </p:cNvPr>
          <p:cNvSpPr txBox="1"/>
          <p:nvPr/>
        </p:nvSpPr>
        <p:spPr>
          <a:xfrm>
            <a:off x="6693700" y="4131153"/>
            <a:ext cx="973177" cy="64633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مبنية</a:t>
            </a:r>
            <a:endParaRPr lang="ar-KW" sz="3600" b="1" dirty="0">
              <a:solidFill>
                <a:srgbClr val="C0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742B010-9BE5-4484-B4D0-533F18A5D543}"/>
              </a:ext>
            </a:extLst>
          </p:cNvPr>
          <p:cNvSpPr txBox="1"/>
          <p:nvPr/>
        </p:nvSpPr>
        <p:spPr>
          <a:xfrm>
            <a:off x="1124035" y="5006716"/>
            <a:ext cx="4422325" cy="64633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بعضها  معرب وبعضها مبني</a:t>
            </a:r>
            <a:endParaRPr lang="ar-KW" sz="3600" b="1" dirty="0">
              <a:solidFill>
                <a:srgbClr val="C0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AD538F1-DE2A-49AA-AB7D-4C8ABEA7E8E5}"/>
              </a:ext>
            </a:extLst>
          </p:cNvPr>
          <p:cNvSpPr txBox="1"/>
          <p:nvPr/>
        </p:nvSpPr>
        <p:spPr>
          <a:xfrm>
            <a:off x="7523018" y="5785024"/>
            <a:ext cx="914401" cy="5847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مبنية</a:t>
            </a:r>
            <a:endParaRPr lang="ar-KW" sz="3200" b="1" dirty="0">
              <a:solidFill>
                <a:srgbClr val="C00000"/>
              </a:solidFill>
            </a:endParaRPr>
          </a:p>
        </p:txBody>
      </p:sp>
      <p:pic>
        <p:nvPicPr>
          <p:cNvPr id="7" name="صورة 6" descr="صورة تحتوي على نبات, زهرة, داخلي, وردي&#10;&#10;تم إنشاء الوصف تلقائياً">
            <a:extLst>
              <a:ext uri="{FF2B5EF4-FFF2-40B4-BE49-F238E27FC236}">
                <a16:creationId xmlns:a16="http://schemas.microsoft.com/office/drawing/2014/main" id="{A6FFBE06-C9A2-45CB-A098-DC891A1D8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8605446">
            <a:off x="10049584" y="355316"/>
            <a:ext cx="1959629" cy="138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5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52B7A761-18BC-42D9-B0EF-876EAFC7BA22}"/>
              </a:ext>
            </a:extLst>
          </p:cNvPr>
          <p:cNvSpPr/>
          <p:nvPr/>
        </p:nvSpPr>
        <p:spPr>
          <a:xfrm>
            <a:off x="6993618" y="1147986"/>
            <a:ext cx="5013326" cy="508231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rtl="1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6009" y="0"/>
            <a:ext cx="6096000" cy="6946900"/>
          </a:xfrm>
          <a:prstGeom prst="rect">
            <a:avLst/>
          </a:prstGeom>
          <a:gradFill>
            <a:gsLst>
              <a:gs pos="64000">
                <a:srgbClr val="E69400"/>
              </a:gs>
              <a:gs pos="87000">
                <a:srgbClr val="E69400">
                  <a:alpha val="50000"/>
                </a:srgbClr>
              </a:gs>
              <a:gs pos="100000">
                <a:srgbClr val="E69400"/>
              </a:gs>
            </a:gsLst>
            <a:lin ang="0" scaled="1"/>
          </a:gradFill>
          <a:ln>
            <a:noFill/>
          </a:ln>
          <a:effectLst>
            <a:outerShdw blurRad="50800" dist="38100" sx="102000" sy="102000" algn="l" rotWithShape="0">
              <a:srgbClr val="E694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شكل حر 10"/>
          <p:cNvSpPr/>
          <p:nvPr/>
        </p:nvSpPr>
        <p:spPr>
          <a:xfrm>
            <a:off x="5699126" y="911766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شكل حر 11"/>
          <p:cNvSpPr/>
          <p:nvPr/>
        </p:nvSpPr>
        <p:spPr>
          <a:xfrm>
            <a:off x="5699126" y="1299854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شكل حر 12"/>
          <p:cNvSpPr/>
          <p:nvPr/>
        </p:nvSpPr>
        <p:spPr>
          <a:xfrm>
            <a:off x="5699126" y="171605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5699126" y="210414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5699126" y="2492233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شكل حر 15"/>
          <p:cNvSpPr/>
          <p:nvPr/>
        </p:nvSpPr>
        <p:spPr>
          <a:xfrm>
            <a:off x="5699126" y="2880321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شكل حر 16"/>
          <p:cNvSpPr/>
          <p:nvPr/>
        </p:nvSpPr>
        <p:spPr>
          <a:xfrm>
            <a:off x="5699126" y="331908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شكل حر 17"/>
          <p:cNvSpPr/>
          <p:nvPr/>
        </p:nvSpPr>
        <p:spPr>
          <a:xfrm>
            <a:off x="5699126" y="370717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5701998" y="406992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شكل حر 19"/>
          <p:cNvSpPr/>
          <p:nvPr/>
        </p:nvSpPr>
        <p:spPr>
          <a:xfrm>
            <a:off x="5701998" y="445801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شكل حر 20"/>
          <p:cNvSpPr/>
          <p:nvPr/>
        </p:nvSpPr>
        <p:spPr>
          <a:xfrm>
            <a:off x="5699126" y="4846098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شكل حر 21"/>
          <p:cNvSpPr/>
          <p:nvPr/>
        </p:nvSpPr>
        <p:spPr>
          <a:xfrm>
            <a:off x="5699126" y="5234186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شكل حر 22"/>
          <p:cNvSpPr/>
          <p:nvPr/>
        </p:nvSpPr>
        <p:spPr>
          <a:xfrm>
            <a:off x="5699126" y="562948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شكل حر 23"/>
          <p:cNvSpPr/>
          <p:nvPr/>
        </p:nvSpPr>
        <p:spPr>
          <a:xfrm>
            <a:off x="5699126" y="601757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شكل حر 24"/>
          <p:cNvSpPr/>
          <p:nvPr/>
        </p:nvSpPr>
        <p:spPr>
          <a:xfrm>
            <a:off x="5699126" y="15649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شكل حر 25"/>
          <p:cNvSpPr/>
          <p:nvPr/>
        </p:nvSpPr>
        <p:spPr>
          <a:xfrm>
            <a:off x="5699126" y="54458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شكل حر 26"/>
          <p:cNvSpPr/>
          <p:nvPr/>
        </p:nvSpPr>
        <p:spPr>
          <a:xfrm>
            <a:off x="5699126" y="630567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شكل حر 27"/>
          <p:cNvSpPr/>
          <p:nvPr/>
        </p:nvSpPr>
        <p:spPr>
          <a:xfrm>
            <a:off x="5699126" y="669376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7FDA1B40-8F41-49F5-88D8-8F39D9C449C4}"/>
              </a:ext>
            </a:extLst>
          </p:cNvPr>
          <p:cNvSpPr/>
          <p:nvPr/>
        </p:nvSpPr>
        <p:spPr>
          <a:xfrm>
            <a:off x="6808561" y="1516148"/>
            <a:ext cx="5035519" cy="3605869"/>
          </a:xfrm>
          <a:prstGeom prst="cloudCallout">
            <a:avLst>
              <a:gd name="adj1" fmla="val -27464"/>
              <a:gd name="adj2" fmla="val 82484"/>
            </a:avLst>
          </a:prstGeom>
          <a:ln w="762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 rtl="1">
              <a:defRPr/>
            </a:pPr>
            <a:r>
              <a:rPr lang="ar-KW" sz="11501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oullah( Afaaq)" panose="02000000000000000000" pitchFamily="2" charset="-78"/>
                <a:cs typeface="Old Antic Decorative" panose="02010400000000000000" pitchFamily="2" charset="-78"/>
                <a:sym typeface="Calibri"/>
              </a:rPr>
              <a:t>الممارسة </a:t>
            </a:r>
            <a:endParaRPr lang="en-US" sz="11501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oullah( Afaaq)" panose="02000000000000000000" pitchFamily="2" charset="-78"/>
              <a:cs typeface="Old Antic Decorative" panose="02010400000000000000" pitchFamily="2" charset="-78"/>
              <a:sym typeface="Calibri"/>
            </a:endParaRPr>
          </a:p>
        </p:txBody>
      </p:sp>
      <p:pic>
        <p:nvPicPr>
          <p:cNvPr id="29" name="Picture 4" descr="Image result for ‫يكتب بالقلم كرتون‬‎">
            <a:extLst>
              <a:ext uri="{FF2B5EF4-FFF2-40B4-BE49-F238E27FC236}">
                <a16:creationId xmlns:a16="http://schemas.microsoft.com/office/drawing/2014/main" id="{E8B10A5F-E196-4245-A7EA-A20A627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11" y="2018909"/>
            <a:ext cx="3578225" cy="32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88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pageCurlDouble" invX="1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وسيلة شرح على شكل سحابة 3"/>
          <p:cNvSpPr/>
          <p:nvPr/>
        </p:nvSpPr>
        <p:spPr>
          <a:xfrm>
            <a:off x="1300765" y="1102659"/>
            <a:ext cx="9247031" cy="4834502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الفاصل التعليمي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85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4C03DB1-55F2-4DD7-AF27-1E213C57A2D0}"/>
              </a:ext>
            </a:extLst>
          </p:cNvPr>
          <p:cNvSpPr/>
          <p:nvPr/>
        </p:nvSpPr>
        <p:spPr>
          <a:xfrm>
            <a:off x="131763" y="100013"/>
            <a:ext cx="11930062" cy="662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64600EB-486B-4FAE-ADDC-FE1C0D6F21EF}"/>
              </a:ext>
            </a:extLst>
          </p:cNvPr>
          <p:cNvSpPr/>
          <p:nvPr/>
        </p:nvSpPr>
        <p:spPr>
          <a:xfrm>
            <a:off x="244475" y="1274763"/>
            <a:ext cx="11817350" cy="5483225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7A18743-F4A1-4020-B509-A32BA0E1A7F5}"/>
              </a:ext>
            </a:extLst>
          </p:cNvPr>
          <p:cNvSpPr/>
          <p:nvPr/>
        </p:nvSpPr>
        <p:spPr>
          <a:xfrm>
            <a:off x="2546350" y="317500"/>
            <a:ext cx="88185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أصنف الأفعال التي تحتها خط في الفقرة الآتية حسب نوع كل فعل: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7802A11-533D-4CFC-9C3D-5D16FA45C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3583" t="28979" r="7088" b="54072"/>
          <a:stretch/>
        </p:blipFill>
        <p:spPr>
          <a:xfrm>
            <a:off x="639046" y="1424762"/>
            <a:ext cx="11084030" cy="160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772C6BA-1F0F-404D-966C-21027EAE1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4222" t="10511" r="15606" b="36837"/>
          <a:stretch/>
        </p:blipFill>
        <p:spPr>
          <a:xfrm>
            <a:off x="639046" y="3356777"/>
            <a:ext cx="11084030" cy="318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7A55BAB7-9CFE-4ACB-873A-A17EF58DD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344341"/>
              </p:ext>
            </p:extLst>
          </p:nvPr>
        </p:nvGraphicFramePr>
        <p:xfrm>
          <a:off x="8075613" y="4205288"/>
          <a:ext cx="2770187" cy="2366010"/>
        </p:xfrm>
        <a:graphic>
          <a:graphicData uri="http://schemas.openxmlformats.org/drawingml/2006/table">
            <a:tbl>
              <a:tblPr rtl="1"/>
              <a:tblGrid>
                <a:gridCol w="2770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8187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توصَّلوا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87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وابتكروا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187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ومازالت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9EA39BF8-11E6-453A-BC89-F4304FF49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08176"/>
              </p:ext>
            </p:extLst>
          </p:nvPr>
        </p:nvGraphicFramePr>
        <p:xfrm>
          <a:off x="4659313" y="4205288"/>
          <a:ext cx="3116262" cy="2366010"/>
        </p:xfrm>
        <a:graphic>
          <a:graphicData uri="http://schemas.openxmlformats.org/drawingml/2006/table">
            <a:tbl>
              <a:tblPr rtl="1"/>
              <a:tblGrid>
                <a:gridCol w="311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8187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تتطوَّرُ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87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تتوقَّف</a:t>
                      </a:r>
                      <a:r>
                        <a:rPr kumimoji="0" lang="ar-SA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ْ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187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تواكبَ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96976DAA-A9C3-4BFD-8901-83F47433D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7917"/>
              </p:ext>
            </p:extLst>
          </p:nvPr>
        </p:nvGraphicFramePr>
        <p:xfrm>
          <a:off x="1158875" y="4406900"/>
          <a:ext cx="2979738" cy="1577340"/>
        </p:xfrm>
        <a:graphic>
          <a:graphicData uri="http://schemas.openxmlformats.org/drawingml/2006/table">
            <a:tbl>
              <a:tblPr rtl="1"/>
              <a:tblGrid>
                <a:gridCol w="297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8188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فاحرصْ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88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4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واقتدِ</a:t>
                      </a:r>
                      <a:endParaRPr kumimoji="0" lang="en-US" altLang="en-US" sz="45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Tm="11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119142D-9DC6-4D89-BB63-45FD90EB0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55172"/>
            <a:ext cx="10824882" cy="61742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AF67062-2542-4037-94DD-33732AF13442}"/>
              </a:ext>
            </a:extLst>
          </p:cNvPr>
          <p:cNvSpPr/>
          <p:nvPr/>
        </p:nvSpPr>
        <p:spPr>
          <a:xfrm>
            <a:off x="1845602" y="2655846"/>
            <a:ext cx="32223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مبني دائماً</a:t>
            </a:r>
            <a:endParaRPr lang="ar-SA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146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58FCEF-0BE0-46A0-BA88-A719C8AE8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02A3BEE-D5F7-4EBA-B19A-3BF571BDED51}"/>
              </a:ext>
            </a:extLst>
          </p:cNvPr>
          <p:cNvSpPr txBox="1"/>
          <p:nvPr/>
        </p:nvSpPr>
        <p:spPr>
          <a:xfrm>
            <a:off x="1102659" y="1048871"/>
            <a:ext cx="1573306" cy="820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5FAC5FC-E011-4BB3-B5A6-C453344724E5}"/>
              </a:ext>
            </a:extLst>
          </p:cNvPr>
          <p:cNvSpPr/>
          <p:nvPr/>
        </p:nvSpPr>
        <p:spPr>
          <a:xfrm>
            <a:off x="403969" y="1459006"/>
            <a:ext cx="29706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مبني دائماً</a:t>
            </a:r>
          </a:p>
        </p:txBody>
      </p:sp>
    </p:spTree>
    <p:extLst>
      <p:ext uri="{BB962C8B-B14F-4D97-AF65-F5344CB8AC3E}">
        <p14:creationId xmlns:p14="http://schemas.microsoft.com/office/powerpoint/2010/main" val="2813127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84ECE33-4787-4178-8E89-924A62C7AD2F}"/>
              </a:ext>
            </a:extLst>
          </p:cNvPr>
          <p:cNvSpPr/>
          <p:nvPr/>
        </p:nvSpPr>
        <p:spPr>
          <a:xfrm>
            <a:off x="131763" y="100013"/>
            <a:ext cx="11930062" cy="662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ar-SA" altLang="en-US" b="1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A706E26-0DE1-477B-9B96-54EF155FF808}"/>
              </a:ext>
            </a:extLst>
          </p:cNvPr>
          <p:cNvSpPr/>
          <p:nvPr/>
        </p:nvSpPr>
        <p:spPr>
          <a:xfrm>
            <a:off x="130175" y="1558925"/>
            <a:ext cx="11930063" cy="4022725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 dirty="0"/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CB760318-B398-462D-B97F-861722B14E54}"/>
              </a:ext>
            </a:extLst>
          </p:cNvPr>
          <p:cNvSpPr/>
          <p:nvPr/>
        </p:nvSpPr>
        <p:spPr>
          <a:xfrm>
            <a:off x="8945563" y="1630363"/>
            <a:ext cx="2768600" cy="1192212"/>
          </a:xfrm>
          <a:prstGeom prst="cloudCallout">
            <a:avLst>
              <a:gd name="adj1" fmla="val -35252"/>
              <a:gd name="adj2" fmla="val 139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3F02BDA-7B22-45C7-82EA-5F078999FB12}"/>
              </a:ext>
            </a:extLst>
          </p:cNvPr>
          <p:cNvSpPr/>
          <p:nvPr/>
        </p:nvSpPr>
        <p:spPr>
          <a:xfrm>
            <a:off x="6340475" y="3402013"/>
            <a:ext cx="2770188" cy="1192212"/>
          </a:xfrm>
          <a:prstGeom prst="cloudCallout">
            <a:avLst>
              <a:gd name="adj1" fmla="val -35252"/>
              <a:gd name="adj2" fmla="val 139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D991363-FA31-44E3-B99B-D2E1010C9189}"/>
              </a:ext>
            </a:extLst>
          </p:cNvPr>
          <p:cNvSpPr/>
          <p:nvPr/>
        </p:nvSpPr>
        <p:spPr>
          <a:xfrm>
            <a:off x="3406775" y="1863725"/>
            <a:ext cx="2770188" cy="1192213"/>
          </a:xfrm>
          <a:prstGeom prst="cloudCallout">
            <a:avLst>
              <a:gd name="adj1" fmla="val -35252"/>
              <a:gd name="adj2" fmla="val 139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61B3C078-0DD5-4F8C-B402-E83955061911}"/>
              </a:ext>
            </a:extLst>
          </p:cNvPr>
          <p:cNvSpPr/>
          <p:nvPr/>
        </p:nvSpPr>
        <p:spPr>
          <a:xfrm>
            <a:off x="557213" y="3413125"/>
            <a:ext cx="2770187" cy="1192213"/>
          </a:xfrm>
          <a:prstGeom prst="cloudCallout">
            <a:avLst>
              <a:gd name="adj1" fmla="val -35252"/>
              <a:gd name="adj2" fmla="val 139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0249" name="مربع نص 10">
            <a:extLst>
              <a:ext uri="{FF2B5EF4-FFF2-40B4-BE49-F238E27FC236}">
                <a16:creationId xmlns:a16="http://schemas.microsoft.com/office/drawing/2014/main" id="{3545600A-528A-4E38-A3C9-0EB2781D2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663" y="1936750"/>
            <a:ext cx="2225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KW" altLang="en-US" b="1">
                <a:solidFill>
                  <a:srgbClr val="FF0000"/>
                </a:solidFill>
              </a:rPr>
              <a:t>الفعل الماضي</a:t>
            </a:r>
          </a:p>
        </p:txBody>
      </p:sp>
      <p:sp>
        <p:nvSpPr>
          <p:cNvPr id="10250" name="مربع نص 11">
            <a:extLst>
              <a:ext uri="{FF2B5EF4-FFF2-40B4-BE49-F238E27FC236}">
                <a16:creationId xmlns:a16="http://schemas.microsoft.com/office/drawing/2014/main" id="{1BF64033-0EF6-47D7-952F-A2E38B9C7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988" y="3570288"/>
            <a:ext cx="1682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KW" altLang="en-US" sz="4000" b="1">
                <a:solidFill>
                  <a:srgbClr val="7030A0"/>
                </a:solidFill>
              </a:rPr>
              <a:t>مبنياً</a:t>
            </a:r>
          </a:p>
        </p:txBody>
      </p:sp>
      <p:sp>
        <p:nvSpPr>
          <p:cNvPr id="10251" name="مربع نص 12">
            <a:extLst>
              <a:ext uri="{FF2B5EF4-FFF2-40B4-BE49-F238E27FC236}">
                <a16:creationId xmlns:a16="http://schemas.microsoft.com/office/drawing/2014/main" id="{271F1DD7-2692-45D6-83B3-FBF333EA2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2163763"/>
            <a:ext cx="1684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KW" altLang="en-US" sz="4000" b="1">
                <a:solidFill>
                  <a:srgbClr val="00B050"/>
                </a:solidFill>
              </a:rPr>
              <a:t>فعل الأمر</a:t>
            </a:r>
          </a:p>
        </p:txBody>
      </p:sp>
      <p:sp>
        <p:nvSpPr>
          <p:cNvPr id="10252" name="مربع نص 13">
            <a:extLst>
              <a:ext uri="{FF2B5EF4-FFF2-40B4-BE49-F238E27FC236}">
                <a16:creationId xmlns:a16="http://schemas.microsoft.com/office/drawing/2014/main" id="{117B4025-0732-4FD3-8E0E-E508B5992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3643313"/>
            <a:ext cx="1682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KW" altLang="en-US" sz="4000" b="1">
                <a:solidFill>
                  <a:srgbClr val="7030A0"/>
                </a:solidFill>
              </a:rPr>
              <a:t>مبنياً</a:t>
            </a:r>
          </a:p>
        </p:txBody>
      </p:sp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9316C9E1-043F-4CBB-B2D7-57B95E1D1172}"/>
              </a:ext>
            </a:extLst>
          </p:cNvPr>
          <p:cNvCxnSpPr/>
          <p:nvPr/>
        </p:nvCxnSpPr>
        <p:spPr>
          <a:xfrm rot="10800000" flipV="1">
            <a:off x="8782050" y="2657475"/>
            <a:ext cx="1201738" cy="771525"/>
          </a:xfrm>
          <a:prstGeom prst="curvedConnector3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موصل: منحني 14">
            <a:extLst>
              <a:ext uri="{FF2B5EF4-FFF2-40B4-BE49-F238E27FC236}">
                <a16:creationId xmlns:a16="http://schemas.microsoft.com/office/drawing/2014/main" id="{D527A5B9-A37E-44DA-8CD7-8283FE04E76F}"/>
              </a:ext>
            </a:extLst>
          </p:cNvPr>
          <p:cNvCxnSpPr/>
          <p:nvPr/>
        </p:nvCxnSpPr>
        <p:spPr>
          <a:xfrm rot="10800000" flipV="1">
            <a:off x="3128963" y="2809875"/>
            <a:ext cx="1201737" cy="769938"/>
          </a:xfrm>
          <a:prstGeom prst="curvedConnector3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378F3EA-644E-4E9C-B2FE-19A81BDCA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261938"/>
            <a:ext cx="11852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ar-SA" altLang="en-US" sz="3200" b="1" u="sng">
                <a:solidFill>
                  <a:srgbClr val="C00000"/>
                </a:solidFill>
                <a:latin typeface="Arial" panose="020B0604020202020204" pitchFamily="34" charset="0"/>
              </a:rPr>
              <a:t>تَوصَّلَ</a:t>
            </a:r>
            <a:r>
              <a:rPr lang="ar-SA" altLang="en-US" sz="32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ar-SA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العلماءُ إلى اختراعاتٍ </a:t>
            </a:r>
            <a:r>
              <a:rPr lang="ar-SA" altLang="en-US" sz="3200" b="1" u="sng">
                <a:solidFill>
                  <a:srgbClr val="C00000"/>
                </a:solidFill>
                <a:latin typeface="Arial" panose="020B0604020202020204" pitchFamily="34" charset="0"/>
              </a:rPr>
              <a:t>نفعَتِ</a:t>
            </a:r>
            <a:r>
              <a:rPr lang="ar-SA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 النّاسَ ، </a:t>
            </a:r>
            <a:r>
              <a:rPr lang="ar-SA" altLang="en-US" sz="3200" b="1" u="sng">
                <a:solidFill>
                  <a:srgbClr val="C00000"/>
                </a:solidFill>
                <a:latin typeface="Arial" panose="020B0604020202020204" pitchFamily="34" charset="0"/>
              </a:rPr>
              <a:t>واستفادَتْ</a:t>
            </a:r>
            <a:r>
              <a:rPr lang="ar-SA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 مِنْها ، </a:t>
            </a:r>
            <a:r>
              <a:rPr lang="ar-SA" altLang="en-US" sz="3200" b="1" u="sng">
                <a:solidFill>
                  <a:srgbClr val="C00000"/>
                </a:solidFill>
                <a:latin typeface="Arial" panose="020B0604020202020204" pitchFamily="34" charset="0"/>
              </a:rPr>
              <a:t>واجْتَهَدوا</a:t>
            </a:r>
            <a:r>
              <a:rPr lang="ar-SA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 في تَطْبيقِها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D4061FE-3F58-4618-9CF1-4DA0FE386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833438"/>
            <a:ext cx="10915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ar-KW" altLang="en-US" sz="3600" b="1" u="sng">
                <a:solidFill>
                  <a:srgbClr val="006600"/>
                </a:solidFill>
              </a:rPr>
              <a:t>ا</a:t>
            </a:r>
            <a:r>
              <a:rPr lang="ar-SA" altLang="en-US" sz="3600" b="1" u="sng">
                <a:solidFill>
                  <a:srgbClr val="006600"/>
                </a:solidFill>
              </a:rPr>
              <a:t>حرصْ</a:t>
            </a:r>
            <a:r>
              <a:rPr lang="ar-SA" altLang="en-US" sz="3600" b="1">
                <a:solidFill>
                  <a:srgbClr val="002060"/>
                </a:solidFill>
              </a:rPr>
              <a:t> على ما ينفعُكَ ، </a:t>
            </a:r>
            <a:r>
              <a:rPr lang="ar-SA" altLang="en-US" sz="3600" b="1" u="sng">
                <a:solidFill>
                  <a:srgbClr val="006600"/>
                </a:solidFill>
              </a:rPr>
              <a:t>واسمُ</a:t>
            </a:r>
            <a:r>
              <a:rPr lang="ar-SA" altLang="en-US" sz="3600" b="1">
                <a:solidFill>
                  <a:srgbClr val="002060"/>
                </a:solidFill>
              </a:rPr>
              <a:t> بنفسِكَ ، </a:t>
            </a:r>
            <a:r>
              <a:rPr lang="ar-SA" altLang="en-US" sz="3600" b="1" u="sng">
                <a:solidFill>
                  <a:srgbClr val="006600"/>
                </a:solidFill>
              </a:rPr>
              <a:t>واقضِ</a:t>
            </a:r>
            <a:r>
              <a:rPr lang="ar-SA" altLang="en-US" sz="3600" b="1">
                <a:solidFill>
                  <a:srgbClr val="002060"/>
                </a:solidFill>
              </a:rPr>
              <a:t> بالحقِّ</a:t>
            </a:r>
            <a:endParaRPr lang="en-US" altLang="en-US" sz="36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45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2" grpId="0"/>
      <p:bldP spid="6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E0FC2F-79ED-4505-A837-23BB9F45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" y="618564"/>
            <a:ext cx="11053482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73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FA8180-39AB-4DC1-B3A9-13AFA63EB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518"/>
            <a:ext cx="11429999" cy="6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192000" cy="678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8490" y="2001177"/>
            <a:ext cx="4089963" cy="23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25627" y="2692805"/>
            <a:ext cx="1449877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0327" y="1508375"/>
            <a:ext cx="1540401" cy="150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2725" y="774725"/>
            <a:ext cx="1983276" cy="12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890206" y="774725"/>
            <a:ext cx="1983276" cy="12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20450" y="1508376"/>
            <a:ext cx="1540026" cy="15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40327" y="4542095"/>
            <a:ext cx="2569425" cy="190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1719" y="4259037"/>
            <a:ext cx="1421346" cy="17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49609" y="3581426"/>
            <a:ext cx="3434142" cy="291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3153" y="4128375"/>
            <a:ext cx="4156485" cy="1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54417" y="3066825"/>
            <a:ext cx="1267974" cy="1282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6168" y="2624025"/>
            <a:ext cx="1780299" cy="195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3ADBCA-9C1D-48F8-9121-F824E895C8E1}"/>
              </a:ext>
            </a:extLst>
          </p:cNvPr>
          <p:cNvSpPr txBox="1"/>
          <p:nvPr/>
        </p:nvSpPr>
        <p:spPr>
          <a:xfrm>
            <a:off x="3920263" y="2244487"/>
            <a:ext cx="4700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855">
              <a:defRPr/>
            </a:pPr>
            <a:r>
              <a:rPr lang="ar-KW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الوحدة  التعلمية الثانية</a:t>
            </a:r>
            <a:endParaRPr lang="ar-S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211044B-F52C-485B-AF4E-F7807E25279D}"/>
              </a:ext>
            </a:extLst>
          </p:cNvPr>
          <p:cNvSpPr/>
          <p:nvPr/>
        </p:nvSpPr>
        <p:spPr>
          <a:xfrm>
            <a:off x="4517083" y="3066825"/>
            <a:ext cx="3410771" cy="729000"/>
          </a:xfrm>
          <a:prstGeom prst="rect">
            <a:avLst/>
          </a:prstGeom>
        </p:spPr>
        <p:txBody>
          <a:bodyPr wrap="none" lIns="51386" tIns="25695" rIns="51386" bIns="25695">
            <a:spAutoFit/>
          </a:bodyPr>
          <a:lstStyle/>
          <a:p>
            <a:pPr algn="ctr" defTabSz="513855">
              <a:defRPr/>
            </a:pPr>
            <a:r>
              <a:rPr lang="ar-KW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إبداعات وابتكارات</a:t>
            </a:r>
            <a:endParaRPr lang="ar-SA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72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97" x="6956425" y="5334000"/>
          <p14:tracePt t="2907" x="6956425" y="5273675"/>
          <p14:tracePt t="2917" x="7026275" y="5151438"/>
          <p14:tracePt t="2929" x="7146925" y="4983163"/>
          <p14:tracePt t="2954" x="7459663" y="4495800"/>
          <p14:tracePt t="2979" x="7832725" y="4030663"/>
          <p14:tracePt t="3004" x="8458200" y="3413125"/>
          <p14:tracePt t="3029" x="8923338" y="3162300"/>
          <p14:tracePt t="3054" x="9410700" y="2987675"/>
          <p14:tracePt t="3079" x="9647238" y="3009900"/>
          <p14:tracePt t="3104" x="9769475" y="3154363"/>
          <p14:tracePt t="3129" x="9783763" y="3451225"/>
          <p14:tracePt t="3154" x="9593263" y="4251325"/>
          <p14:tracePt t="3179" x="9410700" y="4610100"/>
          <p14:tracePt t="3204" x="8931275" y="5029200"/>
          <p14:tracePt t="3229" x="8480425" y="5219700"/>
          <p14:tracePt t="3254" x="7780338" y="5349875"/>
          <p14:tracePt t="3279" x="7345363" y="5349875"/>
          <p14:tracePt t="3304" x="6637338" y="5135563"/>
          <p14:tracePt t="3329" x="6346825" y="4945063"/>
          <p14:tracePt t="3354" x="6156325" y="4594225"/>
          <p14:tracePt t="3379" x="6134100" y="4327525"/>
          <p14:tracePt t="3404" x="6210300" y="4016375"/>
          <p14:tracePt t="3429" x="6308725" y="3863975"/>
          <p14:tracePt t="3454" x="6446838" y="3725863"/>
          <p14:tracePt t="3479" x="6561138" y="3679825"/>
          <p14:tracePt t="3504" x="6683375" y="3665538"/>
          <p14:tracePt t="3530" x="6727825" y="3665538"/>
          <p14:tracePt t="3555" x="6781800" y="3665538"/>
          <p14:tracePt t="3580" x="6827838" y="3711575"/>
          <p14:tracePt t="3605" x="6865938" y="3749675"/>
          <p14:tracePt t="3630" x="6911975" y="3817938"/>
          <p14:tracePt t="3655" x="6934200" y="3856038"/>
          <p14:tracePt t="3680" x="6950075" y="3894138"/>
          <p14:tracePt t="3705" x="6950075" y="39084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62EF05B-679B-42C0-AA88-99ABD25E6550}"/>
              </a:ext>
            </a:extLst>
          </p:cNvPr>
          <p:cNvSpPr/>
          <p:nvPr/>
        </p:nvSpPr>
        <p:spPr>
          <a:xfrm>
            <a:off x="131763" y="100013"/>
            <a:ext cx="11930062" cy="662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782358C-1014-455F-BEC1-E78841D403E4}"/>
              </a:ext>
            </a:extLst>
          </p:cNvPr>
          <p:cNvSpPr/>
          <p:nvPr/>
        </p:nvSpPr>
        <p:spPr>
          <a:xfrm>
            <a:off x="130175" y="1911350"/>
            <a:ext cx="11930063" cy="3708400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95D3711-82DB-4BCF-95E3-A4109C007C85}"/>
              </a:ext>
            </a:extLst>
          </p:cNvPr>
          <p:cNvSpPr txBox="1"/>
          <p:nvPr/>
        </p:nvSpPr>
        <p:spPr>
          <a:xfrm>
            <a:off x="2060575" y="1084263"/>
            <a:ext cx="9636125" cy="7699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الفعل المضارع يكون : إما معرباً ...أو مبنياً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DF54515-AA34-454F-96C4-DFFC84476864}"/>
              </a:ext>
            </a:extLst>
          </p:cNvPr>
          <p:cNvSpPr txBox="1"/>
          <p:nvPr/>
        </p:nvSpPr>
        <p:spPr>
          <a:xfrm>
            <a:off x="10310813" y="1935163"/>
            <a:ext cx="1509712" cy="7699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معرباً :</a:t>
            </a:r>
            <a:endParaRPr lang="ar-KW" sz="2400" dirty="0">
              <a:latin typeface="+mn-lt"/>
              <a:cs typeface="+mn-cs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15E0D82-06F9-4918-AE59-58A4F0241B48}"/>
              </a:ext>
            </a:extLst>
          </p:cNvPr>
          <p:cNvSpPr/>
          <p:nvPr/>
        </p:nvSpPr>
        <p:spPr>
          <a:xfrm>
            <a:off x="6424613" y="1935163"/>
            <a:ext cx="22383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مرفوعاً بالضمة</a:t>
            </a:r>
            <a:endParaRPr lang="ar-KW" sz="1200" dirty="0">
              <a:latin typeface="+mn-lt"/>
              <a:cs typeface="+mn-cs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9FF14D5-76AA-44E0-81DC-670F00B504CB}"/>
              </a:ext>
            </a:extLst>
          </p:cNvPr>
          <p:cNvSpPr/>
          <p:nvPr/>
        </p:nvSpPr>
        <p:spPr>
          <a:xfrm>
            <a:off x="3235325" y="1955800"/>
            <a:ext cx="238442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ar-K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منصوباً بالفتحة</a:t>
            </a:r>
            <a:endParaRPr lang="ar-KW" sz="4400" dirty="0">
              <a:latin typeface="+mn-lt"/>
              <a:cs typeface="+mn-cs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E889440-5D69-4673-BCC9-E939F258C53A}"/>
              </a:ext>
            </a:extLst>
          </p:cNvPr>
          <p:cNvSpPr/>
          <p:nvPr/>
        </p:nvSpPr>
        <p:spPr>
          <a:xfrm>
            <a:off x="203200" y="1981200"/>
            <a:ext cx="270668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مجزوماً بالسكون</a:t>
            </a:r>
            <a:endParaRPr lang="ar-KW" sz="3600" dirty="0">
              <a:latin typeface="+mn-lt"/>
              <a:cs typeface="+mn-cs"/>
            </a:endParaRPr>
          </a:p>
        </p:txBody>
      </p:sp>
      <p:sp>
        <p:nvSpPr>
          <p:cNvPr id="12" name="سهم: منحني لأسفل 11">
            <a:extLst>
              <a:ext uri="{FF2B5EF4-FFF2-40B4-BE49-F238E27FC236}">
                <a16:creationId xmlns:a16="http://schemas.microsoft.com/office/drawing/2014/main" id="{6C2B2C0C-BD37-4A83-8C5F-0FBD25C7A60D}"/>
              </a:ext>
            </a:extLst>
          </p:cNvPr>
          <p:cNvSpPr/>
          <p:nvPr/>
        </p:nvSpPr>
        <p:spPr>
          <a:xfrm rot="10800000">
            <a:off x="8480039" y="2784317"/>
            <a:ext cx="2148203" cy="1000436"/>
          </a:xfrm>
          <a:prstGeom prst="curvedDownArrow">
            <a:avLst/>
          </a:prstGeom>
          <a:solidFill>
            <a:srgbClr val="EF007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solidFill>
                <a:schemeClr val="tx1"/>
              </a:solidFill>
            </a:endParaRPr>
          </a:p>
        </p:txBody>
      </p:sp>
      <p:sp>
        <p:nvSpPr>
          <p:cNvPr id="13" name="سهم: منحني لأسفل 12">
            <a:extLst>
              <a:ext uri="{FF2B5EF4-FFF2-40B4-BE49-F238E27FC236}">
                <a16:creationId xmlns:a16="http://schemas.microsoft.com/office/drawing/2014/main" id="{E0EE20C0-55B6-4D37-955C-3C95F70E709F}"/>
              </a:ext>
            </a:extLst>
          </p:cNvPr>
          <p:cNvSpPr/>
          <p:nvPr/>
        </p:nvSpPr>
        <p:spPr>
          <a:xfrm rot="10800000">
            <a:off x="5195394" y="2784316"/>
            <a:ext cx="2148203" cy="1000436"/>
          </a:xfrm>
          <a:prstGeom prst="curvedDownArrow">
            <a:avLst/>
          </a:prstGeom>
          <a:solidFill>
            <a:srgbClr val="EF007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solidFill>
                <a:schemeClr val="tx1"/>
              </a:solidFill>
            </a:endParaRPr>
          </a:p>
        </p:txBody>
      </p:sp>
      <p:sp>
        <p:nvSpPr>
          <p:cNvPr id="14" name="سهم: منحني لأسفل 13">
            <a:extLst>
              <a:ext uri="{FF2B5EF4-FFF2-40B4-BE49-F238E27FC236}">
                <a16:creationId xmlns:a16="http://schemas.microsoft.com/office/drawing/2014/main" id="{5374CF5F-42BD-48FE-B0D4-53686316870F}"/>
              </a:ext>
            </a:extLst>
          </p:cNvPr>
          <p:cNvSpPr/>
          <p:nvPr/>
        </p:nvSpPr>
        <p:spPr>
          <a:xfrm rot="10800000">
            <a:off x="1858108" y="2784315"/>
            <a:ext cx="2148203" cy="1000436"/>
          </a:xfrm>
          <a:prstGeom prst="curvedDownArrow">
            <a:avLst/>
          </a:prstGeom>
          <a:solidFill>
            <a:srgbClr val="EF007D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C9F815-5495-4BA0-8A1D-2F0E7B897EAF}"/>
              </a:ext>
            </a:extLst>
          </p:cNvPr>
          <p:cNvSpPr txBox="1"/>
          <p:nvPr/>
        </p:nvSpPr>
        <p:spPr>
          <a:xfrm rot="5400000">
            <a:off x="10817226" y="3228975"/>
            <a:ext cx="175895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مبنياً على</a:t>
            </a:r>
          </a:p>
        </p:txBody>
      </p:sp>
      <p:sp>
        <p:nvSpPr>
          <p:cNvPr id="19" name="سهم: منحني لليسار 18">
            <a:extLst>
              <a:ext uri="{FF2B5EF4-FFF2-40B4-BE49-F238E27FC236}">
                <a16:creationId xmlns:a16="http://schemas.microsoft.com/office/drawing/2014/main" id="{F21B8BAF-8F16-4C4A-92DA-67066BED3697}"/>
              </a:ext>
            </a:extLst>
          </p:cNvPr>
          <p:cNvSpPr/>
          <p:nvPr/>
        </p:nvSpPr>
        <p:spPr>
          <a:xfrm>
            <a:off x="3732661" y="2767749"/>
            <a:ext cx="848139" cy="1482882"/>
          </a:xfrm>
          <a:prstGeom prst="curvedLeftArrow">
            <a:avLst/>
          </a:prstGeom>
          <a:solidFill>
            <a:srgbClr val="00AEE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solidFill>
                <a:schemeClr val="tx1"/>
              </a:solidFill>
            </a:endParaRPr>
          </a:p>
        </p:txBody>
      </p:sp>
      <p:sp>
        <p:nvSpPr>
          <p:cNvPr id="20" name="سهم: منحني لليسار 19">
            <a:extLst>
              <a:ext uri="{FF2B5EF4-FFF2-40B4-BE49-F238E27FC236}">
                <a16:creationId xmlns:a16="http://schemas.microsoft.com/office/drawing/2014/main" id="{2B523339-32D5-48E5-8AAB-80545DD39161}"/>
              </a:ext>
            </a:extLst>
          </p:cNvPr>
          <p:cNvSpPr/>
          <p:nvPr/>
        </p:nvSpPr>
        <p:spPr>
          <a:xfrm>
            <a:off x="702671" y="2794377"/>
            <a:ext cx="848139" cy="1482882"/>
          </a:xfrm>
          <a:prstGeom prst="curvedLeftArrow">
            <a:avLst/>
          </a:prstGeom>
          <a:solidFill>
            <a:srgbClr val="00AEE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solidFill>
                <a:schemeClr val="tx1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AA7C22B-C65B-4773-80BD-3EB51A06A76A}"/>
              </a:ext>
            </a:extLst>
          </p:cNvPr>
          <p:cNvSpPr/>
          <p:nvPr/>
        </p:nvSpPr>
        <p:spPr>
          <a:xfrm>
            <a:off x="3316288" y="4287838"/>
            <a:ext cx="356235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(الفتحة )إذا اتصل بنون التوكيد</a:t>
            </a: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(لأحرصَ</a:t>
            </a:r>
            <a:r>
              <a:rPr lang="ar-KW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ن</a:t>
            </a:r>
            <a:r>
              <a:rPr lang="ar-KW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َّ)</a:t>
            </a:r>
            <a:endParaRPr lang="ar-KW" sz="2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C6CD155-E49A-4E62-B9C9-3C9FFA9384DF}"/>
              </a:ext>
            </a:extLst>
          </p:cNvPr>
          <p:cNvSpPr/>
          <p:nvPr/>
        </p:nvSpPr>
        <p:spPr>
          <a:xfrm>
            <a:off x="-260350" y="4451350"/>
            <a:ext cx="39322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(السكون)إذا اتصل بنون النسوة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(يقتديْ</a:t>
            </a:r>
            <a:r>
              <a:rPr lang="ar-KW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ن</a:t>
            </a:r>
            <a:r>
              <a:rPr lang="ar-KW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ar-KW" sz="2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39" name="مربع نص 14">
            <a:extLst>
              <a:ext uri="{FF2B5EF4-FFF2-40B4-BE49-F238E27FC236}">
                <a16:creationId xmlns:a16="http://schemas.microsoft.com/office/drawing/2014/main" id="{0C317757-4624-4614-90E0-B7EF04E41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19075"/>
            <a:ext cx="11325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>
                <a:solidFill>
                  <a:srgbClr val="002060"/>
                </a:solidFill>
              </a:rPr>
              <a:t>العالمُ الحقُّ </a:t>
            </a:r>
            <a:r>
              <a:rPr lang="ar-SA" altLang="en-US" sz="2400" b="1" u="sng">
                <a:solidFill>
                  <a:srgbClr val="00B050"/>
                </a:solidFill>
              </a:rPr>
              <a:t>يحرص</a:t>
            </a:r>
            <a:r>
              <a:rPr lang="ar-SA" altLang="en-US" sz="2400" b="1" u="sng">
                <a:solidFill>
                  <a:srgbClr val="7030A0"/>
                </a:solidFill>
              </a:rPr>
              <a:t>ُ</a:t>
            </a:r>
            <a:r>
              <a:rPr lang="ar-SA" altLang="en-US" sz="2400" b="1">
                <a:solidFill>
                  <a:srgbClr val="7030A0"/>
                </a:solidFill>
              </a:rPr>
              <a:t> </a:t>
            </a:r>
            <a:r>
              <a:rPr lang="ar-SA" altLang="en-US" sz="2400" b="1">
                <a:solidFill>
                  <a:srgbClr val="002060"/>
                </a:solidFill>
              </a:rPr>
              <a:t>على خدمةِ أمَّتِهِ؛ </a:t>
            </a:r>
            <a:r>
              <a:rPr lang="ar-SA" altLang="en-US" sz="2400" b="1" u="sng">
                <a:solidFill>
                  <a:srgbClr val="00B050"/>
                </a:solidFill>
              </a:rPr>
              <a:t>ليفوزَ</a:t>
            </a:r>
            <a:r>
              <a:rPr lang="ar-SA" altLang="en-US" sz="2400" b="1">
                <a:solidFill>
                  <a:srgbClr val="002060"/>
                </a:solidFill>
              </a:rPr>
              <a:t> برضا</a:t>
            </a:r>
            <a:r>
              <a:rPr lang="ar-KW" altLang="en-US" sz="2400" b="1">
                <a:solidFill>
                  <a:srgbClr val="002060"/>
                </a:solidFill>
              </a:rPr>
              <a:t>الله</a:t>
            </a:r>
            <a:r>
              <a:rPr lang="ar-SA" altLang="en-US" sz="2400" b="1">
                <a:solidFill>
                  <a:srgbClr val="002060"/>
                </a:solidFill>
              </a:rPr>
              <a:t> ؛ لذا </a:t>
            </a:r>
            <a:r>
              <a:rPr lang="ar-SA" altLang="en-US" sz="2400" b="1" u="sng">
                <a:solidFill>
                  <a:srgbClr val="7030A0"/>
                </a:solidFill>
              </a:rPr>
              <a:t>ل</a:t>
            </a:r>
            <a:r>
              <a:rPr lang="ar-SA" altLang="en-US" sz="2400" b="1" u="sng">
                <a:solidFill>
                  <a:srgbClr val="00B050"/>
                </a:solidFill>
              </a:rPr>
              <a:t>أحرصَنّ</a:t>
            </a:r>
            <a:r>
              <a:rPr lang="ar-SA" altLang="en-US" sz="2400" b="1" u="sng">
                <a:solidFill>
                  <a:srgbClr val="7030A0"/>
                </a:solidFill>
              </a:rPr>
              <a:t>َ</a:t>
            </a:r>
            <a:r>
              <a:rPr lang="ar-SA" altLang="en-US" sz="2400" b="1">
                <a:solidFill>
                  <a:srgbClr val="002060"/>
                </a:solidFill>
              </a:rPr>
              <a:t> على الاقتداءِ ب</a:t>
            </a:r>
            <a:r>
              <a:rPr lang="ar-KW" altLang="en-US" sz="2400" b="1">
                <a:solidFill>
                  <a:srgbClr val="002060"/>
                </a:solidFill>
              </a:rPr>
              <a:t>العلماء</a:t>
            </a:r>
            <a:r>
              <a:rPr lang="ar-SA" altLang="en-US" sz="2400" b="1">
                <a:solidFill>
                  <a:srgbClr val="002060"/>
                </a:solidFill>
              </a:rPr>
              <a:t> ، </a:t>
            </a:r>
            <a:r>
              <a:rPr lang="ar-SA" altLang="en-US" sz="2400" b="1"/>
              <a:t>وأحثّ</a:t>
            </a:r>
            <a:r>
              <a:rPr lang="ar-SA" altLang="en-US" sz="2400" b="1">
                <a:solidFill>
                  <a:srgbClr val="002060"/>
                </a:solidFill>
              </a:rPr>
              <a:t> الطالباتِ </a:t>
            </a:r>
            <a:r>
              <a:rPr lang="ar-SA" altLang="en-US" sz="2400" b="1" u="sng">
                <a:solidFill>
                  <a:srgbClr val="00B050"/>
                </a:solidFill>
              </a:rPr>
              <a:t>يقْتدين</a:t>
            </a:r>
            <a:r>
              <a:rPr lang="ar-SA" altLang="en-US" sz="2400" b="1" u="sng">
                <a:solidFill>
                  <a:srgbClr val="7030A0"/>
                </a:solidFill>
              </a:rPr>
              <a:t>َ</a:t>
            </a:r>
            <a:r>
              <a:rPr lang="ar-SA" altLang="en-US" sz="2400" b="1">
                <a:solidFill>
                  <a:srgbClr val="002060"/>
                </a:solidFill>
              </a:rPr>
              <a:t> بالعالماتِ المسلماتِ</a:t>
            </a:r>
            <a:r>
              <a:rPr lang="ar-KW" altLang="en-US" sz="2400" b="1">
                <a:solidFill>
                  <a:srgbClr val="002060"/>
                </a:solidFill>
              </a:rPr>
              <a:t>.</a:t>
            </a:r>
            <a:endParaRPr lang="ar-KW" altLang="en-US" sz="1800" b="1"/>
          </a:p>
        </p:txBody>
      </p:sp>
    </p:spTree>
    <p:custDataLst>
      <p:tags r:id="rId1"/>
    </p:custDataLst>
  </p:cSld>
  <p:clrMapOvr>
    <a:masterClrMapping/>
  </p:clrMapOvr>
  <p:transition spd="slow" advTm="152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1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78395" y="46603"/>
            <a:ext cx="4313605" cy="1278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39198" y="46603"/>
            <a:ext cx="4313605" cy="12783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6603"/>
            <a:ext cx="4313605" cy="127839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1F7B4F5-C061-430E-A863-64A80313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04810" y="1231794"/>
            <a:ext cx="7383669" cy="55796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FC63-0A49-417A-B2BA-468E20898614}"/>
              </a:ext>
            </a:extLst>
          </p:cNvPr>
          <p:cNvSpPr txBox="1"/>
          <p:nvPr/>
        </p:nvSpPr>
        <p:spPr>
          <a:xfrm>
            <a:off x="3778314" y="2552617"/>
            <a:ext cx="5504505" cy="995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KW" sz="5867" b="1" kern="0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إستراتيجية  السبورة العجيبة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1C10BBB-A176-4483-8C34-B037A0A98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669" y="0"/>
            <a:ext cx="6396644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78395" y="46603"/>
            <a:ext cx="4313605" cy="1278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39198" y="46603"/>
            <a:ext cx="4313605" cy="12783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46603"/>
            <a:ext cx="4313605" cy="127839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1F7B4F5-C061-430E-A863-64A803139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40294" y="1278397"/>
            <a:ext cx="3002841" cy="557960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1BA3F70-909F-4670-B77C-5366B2FDFA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24668" y="1252997"/>
            <a:ext cx="3002841" cy="5579604"/>
          </a:xfrm>
          <a:prstGeom prst="rect">
            <a:avLst/>
          </a:prstGeom>
        </p:spPr>
      </p:pic>
      <p:sp>
        <p:nvSpPr>
          <p:cNvPr id="13" name="Google Shape;351;p13">
            <a:extLst>
              <a:ext uri="{FF2B5EF4-FFF2-40B4-BE49-F238E27FC236}">
                <a16:creationId xmlns:a16="http://schemas.microsoft.com/office/drawing/2014/main" id="{73106916-CC30-4805-A459-D4105E7418F5}"/>
              </a:ext>
            </a:extLst>
          </p:cNvPr>
          <p:cNvSpPr txBox="1"/>
          <p:nvPr/>
        </p:nvSpPr>
        <p:spPr>
          <a:xfrm>
            <a:off x="6900770" y="2694217"/>
            <a:ext cx="2365317" cy="1560635"/>
          </a:xfrm>
          <a:prstGeom prst="trapezoid">
            <a:avLst>
              <a:gd name="adj" fmla="val 9687"/>
            </a:avLst>
          </a:prstGeom>
          <a:solidFill>
            <a:srgbClr val="FFE1F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0951" tIns="30467" rIns="60951" bIns="30467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Google Shape;351;p13">
            <a:extLst>
              <a:ext uri="{FF2B5EF4-FFF2-40B4-BE49-F238E27FC236}">
                <a16:creationId xmlns:a16="http://schemas.microsoft.com/office/drawing/2014/main" id="{5E30626B-6715-4C6B-9F5B-2ED5BF3C9A65}"/>
              </a:ext>
            </a:extLst>
          </p:cNvPr>
          <p:cNvSpPr txBox="1"/>
          <p:nvPr/>
        </p:nvSpPr>
        <p:spPr>
          <a:xfrm>
            <a:off x="2803691" y="2648683"/>
            <a:ext cx="2487383" cy="1560635"/>
          </a:xfrm>
          <a:prstGeom prst="trapezoid">
            <a:avLst>
              <a:gd name="adj" fmla="val 10564"/>
            </a:avLst>
          </a:prstGeom>
          <a:solidFill>
            <a:srgbClr val="FFE1F6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0951" tIns="30467" rIns="60951" bIns="30467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E5EB0-7386-472B-9CA5-DDC4B9F8A828}"/>
              </a:ext>
            </a:extLst>
          </p:cNvPr>
          <p:cNvSpPr txBox="1"/>
          <p:nvPr/>
        </p:nvSpPr>
        <p:spPr>
          <a:xfrm>
            <a:off x="6793264" y="2931220"/>
            <a:ext cx="2619668" cy="13236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KW" sz="2667" b="1" u="sng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تواكب </a:t>
            </a:r>
            <a:r>
              <a:rPr lang="ar-KW" sz="2667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الصناعات الجديدة النهضة العلمية</a:t>
            </a:r>
            <a:endParaRPr kumimoji="0" lang="ar-KW" sz="2667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DFC63-0A49-417A-B2BA-468E20898614}"/>
              </a:ext>
            </a:extLst>
          </p:cNvPr>
          <p:cNvSpPr txBox="1"/>
          <p:nvPr/>
        </p:nvSpPr>
        <p:spPr>
          <a:xfrm>
            <a:off x="3009606" y="3129305"/>
            <a:ext cx="196696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KW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فعل مضارع معرب</a:t>
            </a:r>
            <a:endParaRPr kumimoji="0" lang="ar-KW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  <a:sym typeface="Arial"/>
            </a:endParaRPr>
          </a:p>
        </p:txBody>
      </p:sp>
      <p:pic>
        <p:nvPicPr>
          <p:cNvPr id="17" name="انتِ مبدعة">
            <a:hlinkClick r:id="" action="ppaction://media"/>
            <a:extLst>
              <a:ext uri="{FF2B5EF4-FFF2-40B4-BE49-F238E27FC236}">
                <a16:creationId xmlns:a16="http://schemas.microsoft.com/office/drawing/2014/main" id="{AE3984F3-24C8-4898-930D-3A12C91C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8983" y="2048376"/>
            <a:ext cx="406400" cy="406400"/>
          </a:xfrm>
          <a:prstGeom prst="rect">
            <a:avLst/>
          </a:prstGeom>
        </p:spPr>
      </p:pic>
      <p:pic>
        <p:nvPicPr>
          <p:cNvPr id="1026" name="Picture 2" descr="زهور متنوعة على مدار الفصول - مجلة اقرا">
            <a:extLst>
              <a:ext uri="{FF2B5EF4-FFF2-40B4-BE49-F238E27FC236}">
                <a16:creationId xmlns:a16="http://schemas.microsoft.com/office/drawing/2014/main" id="{E9481A39-D38C-4F03-935E-466E451B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509" y="2236187"/>
            <a:ext cx="2341177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1C10BBB-A176-4483-8C34-B037A0A98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669" y="0"/>
            <a:ext cx="6396644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78395" y="46603"/>
            <a:ext cx="4313605" cy="12783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39198" y="46603"/>
            <a:ext cx="4313605" cy="12783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46603"/>
            <a:ext cx="4313605" cy="127839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1F7B4F5-C061-430E-A863-64A803139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40294" y="1278397"/>
            <a:ext cx="3002841" cy="557960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1BA3F70-909F-4670-B77C-5366B2FDFA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24668" y="1252997"/>
            <a:ext cx="3002841" cy="5579604"/>
          </a:xfrm>
          <a:prstGeom prst="rect">
            <a:avLst/>
          </a:prstGeom>
        </p:spPr>
      </p:pic>
      <p:sp>
        <p:nvSpPr>
          <p:cNvPr id="13" name="Google Shape;351;p13">
            <a:extLst>
              <a:ext uri="{FF2B5EF4-FFF2-40B4-BE49-F238E27FC236}">
                <a16:creationId xmlns:a16="http://schemas.microsoft.com/office/drawing/2014/main" id="{73106916-CC30-4805-A459-D4105E7418F5}"/>
              </a:ext>
            </a:extLst>
          </p:cNvPr>
          <p:cNvSpPr txBox="1"/>
          <p:nvPr/>
        </p:nvSpPr>
        <p:spPr>
          <a:xfrm>
            <a:off x="6900770" y="2694217"/>
            <a:ext cx="2365317" cy="1560635"/>
          </a:xfrm>
          <a:prstGeom prst="trapezoid">
            <a:avLst>
              <a:gd name="adj" fmla="val 9687"/>
            </a:avLst>
          </a:prstGeom>
          <a:solidFill>
            <a:srgbClr val="FFE1F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0951" tIns="30467" rIns="60951" bIns="30467" anchor="t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endParaRPr sz="933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Google Shape;351;p13">
            <a:extLst>
              <a:ext uri="{FF2B5EF4-FFF2-40B4-BE49-F238E27FC236}">
                <a16:creationId xmlns:a16="http://schemas.microsoft.com/office/drawing/2014/main" id="{5E30626B-6715-4C6B-9F5B-2ED5BF3C9A65}"/>
              </a:ext>
            </a:extLst>
          </p:cNvPr>
          <p:cNvSpPr txBox="1"/>
          <p:nvPr/>
        </p:nvSpPr>
        <p:spPr>
          <a:xfrm>
            <a:off x="2803691" y="2648683"/>
            <a:ext cx="2487383" cy="1560635"/>
          </a:xfrm>
          <a:prstGeom prst="trapezoid">
            <a:avLst>
              <a:gd name="adj" fmla="val 10564"/>
            </a:avLst>
          </a:prstGeom>
          <a:solidFill>
            <a:srgbClr val="FFE1F6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0951" tIns="30467" rIns="60951" bIns="30467" anchor="t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endParaRPr sz="4800" b="1" kern="0" dirty="0">
              <a:solidFill>
                <a:srgbClr val="000000"/>
              </a:solidFill>
              <a:latin typeface="Aldhabi" panose="01000000000000000000" pitchFamily="2" charset="-78"/>
              <a:cs typeface="Aldhabi" panose="01000000000000000000" pitchFamily="2" charset="-78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E5EB0-7386-472B-9CA5-DDC4B9F8A828}"/>
              </a:ext>
            </a:extLst>
          </p:cNvPr>
          <p:cNvSpPr txBox="1"/>
          <p:nvPr/>
        </p:nvSpPr>
        <p:spPr>
          <a:xfrm>
            <a:off x="6844153" y="3162261"/>
            <a:ext cx="2619668" cy="9131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KW" sz="2667" b="1" u="sng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توصل </a:t>
            </a:r>
            <a:r>
              <a:rPr lang="ar-KW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العلماء على اختراعات مفيدة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DFC63-0A49-417A-B2BA-468E20898614}"/>
              </a:ext>
            </a:extLst>
          </p:cNvPr>
          <p:cNvSpPr txBox="1"/>
          <p:nvPr/>
        </p:nvSpPr>
        <p:spPr>
          <a:xfrm>
            <a:off x="3009606" y="3129305"/>
            <a:ext cx="196696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KW" sz="24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فعل ماضٍ مبني</a:t>
            </a:r>
            <a:endParaRPr lang="ar-KW" sz="5867" b="1" kern="0" dirty="0">
              <a:solidFill>
                <a:srgbClr val="000000"/>
              </a:solidFill>
              <a:latin typeface="Aldhabi" panose="01000000000000000000" pitchFamily="2" charset="-78"/>
              <a:cs typeface="Aldhabi" panose="01000000000000000000" pitchFamily="2" charset="-78"/>
              <a:sym typeface="Arial"/>
            </a:endParaRPr>
          </a:p>
        </p:txBody>
      </p:sp>
      <p:pic>
        <p:nvPicPr>
          <p:cNvPr id="17" name="انتِ مبدعة">
            <a:hlinkClick r:id="" action="ppaction://media"/>
            <a:extLst>
              <a:ext uri="{FF2B5EF4-FFF2-40B4-BE49-F238E27FC236}">
                <a16:creationId xmlns:a16="http://schemas.microsoft.com/office/drawing/2014/main" id="{AE3984F3-24C8-4898-930D-3A12C91C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8983" y="2048376"/>
            <a:ext cx="406400" cy="406400"/>
          </a:xfrm>
          <a:prstGeom prst="rect">
            <a:avLst/>
          </a:prstGeom>
        </p:spPr>
      </p:pic>
      <p:pic>
        <p:nvPicPr>
          <p:cNvPr id="1026" name="Picture 2" descr="زهور متنوعة على مدار الفصول - مجلة اقرا">
            <a:extLst>
              <a:ext uri="{FF2B5EF4-FFF2-40B4-BE49-F238E27FC236}">
                <a16:creationId xmlns:a16="http://schemas.microsoft.com/office/drawing/2014/main" id="{E9481A39-D38C-4F03-935E-466E451B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509" y="2251577"/>
            <a:ext cx="2341177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B30C77B-FF16-44BC-BAEA-BF14678998B3}"/>
              </a:ext>
            </a:extLst>
          </p:cNvPr>
          <p:cNvSpPr/>
          <p:nvPr/>
        </p:nvSpPr>
        <p:spPr>
          <a:xfrm>
            <a:off x="565150" y="360363"/>
            <a:ext cx="11061700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أوظف الفعل (ابتكر ) في ثلاث جمل على أن يكون في الأولى ماضياً وفي الثانية مضارعاً وفي الثالثة أمراً</a:t>
            </a:r>
            <a:r>
              <a:rPr lang="ar-KW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D723EC77-FE0F-4644-AEFD-7853017B79EF}"/>
              </a:ext>
            </a:extLst>
          </p:cNvPr>
          <p:cNvGraphicFramePr>
            <a:graphicFrameLocks noGrp="1"/>
          </p:cNvGraphicFramePr>
          <p:nvPr/>
        </p:nvGraphicFramePr>
        <p:xfrm>
          <a:off x="303213" y="2536825"/>
          <a:ext cx="11585575" cy="4087813"/>
        </p:xfrm>
        <a:graphic>
          <a:graphicData uri="http://schemas.openxmlformats.org/drawingml/2006/table">
            <a:tbl>
              <a:tblPr rtl="1"/>
              <a:tblGrid>
                <a:gridCol w="332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4450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5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الفعل الماضي</a:t>
                      </a:r>
                      <a:endParaRPr kumimoji="0" lang="en-US" altLang="en-US" sz="5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5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ابتَكَرَ</a:t>
                      </a:r>
                      <a:r>
                        <a:rPr kumimoji="0" lang="ar-KW" altLang="en-US" sz="5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العلماءُ أجهزةً كثيرةً</a:t>
                      </a:r>
                      <a:endParaRPr kumimoji="0" lang="en-US" altLang="en-US" sz="5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675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5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الفعل المضارع</a:t>
                      </a:r>
                      <a:endParaRPr kumimoji="0" lang="en-US" altLang="en-US" sz="5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5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يبتَكِرُ</a:t>
                      </a:r>
                      <a:r>
                        <a:rPr kumimoji="0" lang="ar-KW" altLang="en-US" sz="5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اللاعبُ فنونًا متنوعةً في الملعبِ</a:t>
                      </a:r>
                      <a:endParaRPr kumimoji="0" lang="en-US" altLang="en-US" sz="5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688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5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الفعل الأمر</a:t>
                      </a:r>
                      <a:endParaRPr kumimoji="0" lang="en-US" altLang="en-US" sz="5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altLang="en-US" sz="5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ابتكرْ</a:t>
                      </a:r>
                      <a:r>
                        <a:rPr kumimoji="0" lang="ar-KW" altLang="en-US" sz="5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أفكارَا جديدةً في كتاباتكَ .</a:t>
                      </a:r>
                      <a:endParaRPr kumimoji="0" lang="en-US" altLang="en-US" sz="5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Tm="38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59C586C-EE49-4A3F-A569-F3F5232C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38" y="596052"/>
            <a:ext cx="6455505" cy="5665895"/>
          </a:xfrm>
          <a:prstGeom prst="rect">
            <a:avLst/>
          </a:prstGeom>
        </p:spPr>
      </p:pic>
      <p:pic>
        <p:nvPicPr>
          <p:cNvPr id="2050" name="Picture 2" descr="الامتحانات - ملف الانجار الالكتروني الخاصة بالتعليم الاساسي">
            <a:extLst>
              <a:ext uri="{FF2B5EF4-FFF2-40B4-BE49-F238E27FC236}">
                <a16:creationId xmlns:a16="http://schemas.microsoft.com/office/drawing/2014/main" id="{4B12B7C4-5BDC-446A-933F-D9A9484AF2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243" y="440242"/>
            <a:ext cx="5261019" cy="58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ى اللقاء متحرك - Abatasyaja.logspot.com">
            <a:extLst>
              <a:ext uri="{FF2B5EF4-FFF2-40B4-BE49-F238E27FC236}">
                <a16:creationId xmlns:a16="http://schemas.microsoft.com/office/drawing/2014/main" id="{8FE76E2A-3307-42BA-A8E9-675E265DCB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" y="244980"/>
            <a:ext cx="2518590" cy="26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3153" x="5867400" y="5851525"/>
          <p14:tracePt t="3178" x="5578475" y="5973763"/>
          <p14:tracePt t="3204" x="5273675" y="6142038"/>
          <p14:tracePt t="3228" x="4830763" y="6454775"/>
          <p14:tracePt t="3254" x="4556125" y="6705600"/>
          <p14:tracePt t="3278" x="4305300" y="6850063"/>
          <p14:tracePt t="3304" x="4283075" y="6850063"/>
          <p14:tracePt t="3328" x="4297363" y="6850063"/>
          <p14:tracePt t="3354" x="4549775" y="6850063"/>
          <p14:tracePt t="3380" x="4937125" y="6850063"/>
          <p14:tracePt t="3404" x="5410200" y="6683375"/>
          <p14:tracePt t="3429" x="5554663" y="6530975"/>
          <p14:tracePt t="3454" x="5646738" y="6316663"/>
          <p14:tracePt t="3479" x="5654675" y="6164263"/>
          <p14:tracePt t="3504" x="5570538" y="5973763"/>
          <p14:tracePt t="3529" x="5464175" y="5829300"/>
          <p14:tracePt t="3533" x="5410200" y="5775325"/>
          <p14:tracePt t="3554" x="5303838" y="5715000"/>
          <p14:tracePt t="3579" x="5181600" y="5646738"/>
          <p14:tracePt t="3604" x="5059363" y="5584825"/>
          <p14:tracePt t="3629" x="5013325" y="5570538"/>
          <p14:tracePt t="3654" x="4991100" y="5546725"/>
          <p14:tracePt t="3930" x="4937125" y="5426075"/>
          <p14:tracePt t="3954" x="4808538" y="5257800"/>
          <p14:tracePt t="3980" x="4381500" y="4892675"/>
          <p14:tracePt t="4004" x="4068763" y="4678363"/>
          <p14:tracePt t="4030" x="3794125" y="4525963"/>
          <p14:tracePt t="4055" x="3611563" y="4473575"/>
          <p14:tracePt t="4079" x="3368675" y="4457700"/>
          <p14:tracePt t="4105" x="3276600" y="4457700"/>
          <p14:tracePt t="4130" x="3216275" y="4479925"/>
          <p14:tracePt t="4155" x="3162300" y="4503738"/>
          <p14:tracePt t="4180" x="3146425" y="4518025"/>
          <p14:tracePt t="4205" x="3146425" y="45259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9" y="-27132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91" y="1312999"/>
            <a:ext cx="5148728" cy="397856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2676525" y="1622137"/>
            <a:ext cx="1038226" cy="1095375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5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" y="1436127"/>
            <a:ext cx="2254195" cy="1866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BF2F7-EC33-4132-BE02-036C2323B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247" y="2653128"/>
            <a:ext cx="1859979" cy="3978564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9" y="4166362"/>
            <a:ext cx="1435189" cy="168449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3" y="1733548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409358" y="2142735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37753" y="1733549"/>
            <a:ext cx="823855" cy="1095375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561428" y="2170241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370868" y="2881312"/>
            <a:ext cx="823855" cy="1095375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594543" y="330949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6" y="2881312"/>
            <a:ext cx="823855" cy="1095375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443221" y="326336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35">
            <a:extLst>
              <a:ext uri="{FF2B5EF4-FFF2-40B4-BE49-F238E27FC236}">
                <a16:creationId xmlns:a16="http://schemas.microsoft.com/office/drawing/2014/main" id="{02241F72-16D5-41FE-ADCB-BC1ABBCE6238}"/>
              </a:ext>
            </a:extLst>
          </p:cNvPr>
          <p:cNvGrpSpPr/>
          <p:nvPr/>
        </p:nvGrpSpPr>
        <p:grpSpPr>
          <a:xfrm>
            <a:off x="7161857" y="4990165"/>
            <a:ext cx="3432686" cy="1853696"/>
            <a:chOff x="967013" y="1044984"/>
            <a:chExt cx="4576916" cy="2460965"/>
          </a:xfrm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EDBEC028-9588-48E1-8B05-98CCE12FC3C3}"/>
                </a:ext>
              </a:extLst>
            </p:cNvPr>
            <p:cNvSpPr/>
            <p:nvPr/>
          </p:nvSpPr>
          <p:spPr>
            <a:xfrm>
              <a:off x="1015471" y="1044984"/>
              <a:ext cx="4528458" cy="246096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35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Geeza Pro Regular"/>
                </a:rPr>
                <a:t>139</a:t>
              </a: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CBFBDC85-B5FF-4F65-AC20-4555E7991E46}"/>
                </a:ext>
              </a:extLst>
            </p:cNvPr>
            <p:cNvSpPr/>
            <p:nvPr/>
          </p:nvSpPr>
          <p:spPr>
            <a:xfrm>
              <a:off x="967013" y="1067936"/>
              <a:ext cx="4528458" cy="664026"/>
            </a:xfrm>
            <a:prstGeom prst="rect">
              <a:avLst/>
            </a:prstGeom>
            <a:solidFill>
              <a:srgbClr val="FFBE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</p:grpSp>
      <p:pic>
        <p:nvPicPr>
          <p:cNvPr id="49" name="Picture 34">
            <a:extLst>
              <a:ext uri="{FF2B5EF4-FFF2-40B4-BE49-F238E27FC236}">
                <a16:creationId xmlns:a16="http://schemas.microsoft.com/office/drawing/2014/main" id="{4B7599E5-F933-4AA3-A901-46A1066C6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8251" y="4972428"/>
            <a:ext cx="2091154" cy="2236214"/>
          </a:xfrm>
          <a:prstGeom prst="rect">
            <a:avLst/>
          </a:prstGeom>
        </p:spPr>
      </p:pic>
      <p:sp>
        <p:nvSpPr>
          <p:cNvPr id="51" name="Rectangle 36">
            <a:extLst>
              <a:ext uri="{FF2B5EF4-FFF2-40B4-BE49-F238E27FC236}">
                <a16:creationId xmlns:a16="http://schemas.microsoft.com/office/drawing/2014/main" id="{CF934AD7-959C-4517-A884-DCA2928DDD96}"/>
              </a:ext>
            </a:extLst>
          </p:cNvPr>
          <p:cNvSpPr/>
          <p:nvPr/>
        </p:nvSpPr>
        <p:spPr>
          <a:xfrm>
            <a:off x="7497207" y="4978824"/>
            <a:ext cx="2765822" cy="57708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6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صفحات درس اليوم</a:t>
            </a:r>
            <a:endParaRPr kumimoji="0" lang="en-US" sz="33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1DDCD42-967A-4BDF-A6E8-7A98CB596E36}"/>
              </a:ext>
            </a:extLst>
          </p:cNvPr>
          <p:cNvSpPr txBox="1"/>
          <p:nvPr/>
        </p:nvSpPr>
        <p:spPr>
          <a:xfrm>
            <a:off x="7798727" y="5752368"/>
            <a:ext cx="2208601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68576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99</a:t>
            </a:r>
            <a:endParaRPr kumimoji="0" lang="ar-BH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Geeza Pro Regular"/>
            </a:endParaRPr>
          </a:p>
        </p:txBody>
      </p:sp>
      <p:grpSp>
        <p:nvGrpSpPr>
          <p:cNvPr id="53" name="Group 28">
            <a:extLst>
              <a:ext uri="{FF2B5EF4-FFF2-40B4-BE49-F238E27FC236}">
                <a16:creationId xmlns:a16="http://schemas.microsoft.com/office/drawing/2014/main" id="{6CA24EAD-66E4-4BE6-8752-DBB16858D1DD}"/>
              </a:ext>
            </a:extLst>
          </p:cNvPr>
          <p:cNvGrpSpPr/>
          <p:nvPr/>
        </p:nvGrpSpPr>
        <p:grpSpPr>
          <a:xfrm>
            <a:off x="8158016" y="1350376"/>
            <a:ext cx="3802275" cy="2893170"/>
            <a:chOff x="6139540" y="225877"/>
            <a:chExt cx="4136571" cy="3712031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298B3FE-8A3A-41EA-853E-6537CFDEE6F8}"/>
                </a:ext>
              </a:extLst>
            </p:cNvPr>
            <p:cNvSpPr/>
            <p:nvPr/>
          </p:nvSpPr>
          <p:spPr>
            <a:xfrm rot="5400000" flipV="1">
              <a:off x="6351810" y="13607"/>
              <a:ext cx="3712031" cy="4136571"/>
            </a:xfrm>
            <a:prstGeom prst="homePlate">
              <a:avLst>
                <a:gd name="adj" fmla="val 31232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A541B268-F14C-43FE-AF27-D6A2842FB6EE}"/>
                </a:ext>
              </a:extLst>
            </p:cNvPr>
            <p:cNvSpPr/>
            <p:nvPr/>
          </p:nvSpPr>
          <p:spPr>
            <a:xfrm>
              <a:off x="6139540" y="250374"/>
              <a:ext cx="4136571" cy="664026"/>
            </a:xfrm>
            <a:prstGeom prst="rect">
              <a:avLst/>
            </a:prstGeom>
            <a:solidFill>
              <a:srgbClr val="93D44E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eeza Pro Regular"/>
              </a:endParaRPr>
            </a:p>
          </p:txBody>
        </p:sp>
      </p:grpSp>
      <p:sp>
        <p:nvSpPr>
          <p:cNvPr id="56" name="Rectangle 31">
            <a:extLst>
              <a:ext uri="{FF2B5EF4-FFF2-40B4-BE49-F238E27FC236}">
                <a16:creationId xmlns:a16="http://schemas.microsoft.com/office/drawing/2014/main" id="{7FEEB730-36A1-4D34-A3AD-6A7B01BD7BFE}"/>
              </a:ext>
            </a:extLst>
          </p:cNvPr>
          <p:cNvSpPr/>
          <p:nvPr/>
        </p:nvSpPr>
        <p:spPr>
          <a:xfrm>
            <a:off x="8920353" y="1470649"/>
            <a:ext cx="2273700" cy="43858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النشاط : أنواع الأفعال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pic>
        <p:nvPicPr>
          <p:cNvPr id="61" name="Picture 5" descr="Icon&#10;&#10;Description automatically generated">
            <a:extLst>
              <a:ext uri="{FF2B5EF4-FFF2-40B4-BE49-F238E27FC236}">
                <a16:creationId xmlns:a16="http://schemas.microsoft.com/office/drawing/2014/main" id="{780EB287-A91A-441D-BA9E-2B337B34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03" y="604955"/>
            <a:ext cx="2065338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مربع نص 7">
            <a:extLst>
              <a:ext uri="{FF2B5EF4-FFF2-40B4-BE49-F238E27FC236}">
                <a16:creationId xmlns:a16="http://schemas.microsoft.com/office/drawing/2014/main" id="{0F0C4E47-4706-4689-BB15-8567D71D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722" y="2487238"/>
            <a:ext cx="3983119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KW" altLang="ar-KW" sz="2700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المعيار 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KW" sz="2400" b="1" dirty="0">
                <a:solidFill>
                  <a:srgbClr val="0000CC"/>
                </a:solidFill>
              </a:rPr>
              <a:t>تستخدم الخطوط الكتابية الملائمة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KW" sz="2400" b="1" dirty="0">
                <a:solidFill>
                  <a:srgbClr val="0000CC"/>
                </a:solidFill>
              </a:rPr>
              <a:t> ( نسخ ورقعة ) مع مراعاة قواعد النحو خاصة في بناء الجملة والتهجئة الصحيحة والترقيم السليم الذي يجعل الرسالة المكتوبة واضحة للآخرين.</a:t>
            </a:r>
            <a:endParaRPr lang="ar-KW" sz="3200" b="1" u="dbl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67" name="مربع نص 7">
            <a:extLst>
              <a:ext uri="{FF2B5EF4-FFF2-40B4-BE49-F238E27FC236}">
                <a16:creationId xmlns:a16="http://schemas.microsoft.com/office/drawing/2014/main" id="{5CC28643-1FEB-4B11-A2D5-4D2F5FFC0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222" y="1969025"/>
            <a:ext cx="1858142" cy="173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KW" altLang="ar-KW" sz="3600" b="1" u="sng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الكفاية :</a:t>
            </a:r>
            <a:endParaRPr lang="ar-KW" altLang="ar-KW" sz="4000" b="1" u="sng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KW" altLang="ar-KW" sz="4000" b="1" dirty="0">
                <a:latin typeface="Arial" panose="020B0604020202020204" pitchFamily="34" charset="0"/>
                <a:sym typeface="Wingdings" panose="05000000000000000000" pitchFamily="2" charset="2"/>
              </a:rPr>
              <a:t>3-5- 1</a:t>
            </a:r>
          </a:p>
        </p:txBody>
      </p:sp>
    </p:spTree>
    <p:extLst>
      <p:ext uri="{BB962C8B-B14F-4D97-AF65-F5344CB8AC3E}">
        <p14:creationId xmlns:p14="http://schemas.microsoft.com/office/powerpoint/2010/main" val="397043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374" x="6950075" y="3886200"/>
          <p14:tracePt t="400" x="7102475" y="3559175"/>
          <p14:tracePt t="425" x="7399338" y="3086100"/>
          <p14:tracePt t="450" x="7832725" y="2613025"/>
          <p14:tracePt t="475" x="9037638" y="1554163"/>
          <p14:tracePt t="500" x="10036175" y="739775"/>
          <p14:tracePt t="525" x="11490325" y="0"/>
          <p14:tracePt t="550" x="12099925" y="0"/>
          <p14:tracePt t="575" x="12184063" y="0"/>
          <p14:tracePt t="629" x="12184063" y="7938"/>
          <p14:tracePt t="677" x="12184063" y="22225"/>
          <p14:tracePt t="701" x="12176125" y="46038"/>
          <p14:tracePt t="726" x="12169775" y="68263"/>
          <p14:tracePt t="751" x="12161838" y="136525"/>
          <p14:tracePt t="776" x="12161838" y="212725"/>
          <p14:tracePt t="801" x="12184063" y="396875"/>
          <p14:tracePt t="826" x="12184063" y="555625"/>
          <p14:tracePt t="851" x="12184063" y="792163"/>
          <p14:tracePt t="876" x="12153900" y="936625"/>
          <p14:tracePt t="901" x="12099925" y="1074738"/>
          <p14:tracePt t="926" x="12085638" y="1112838"/>
          <p14:tracePt t="951" x="12093575" y="1135063"/>
          <p14:tracePt t="976" x="12176125" y="1165225"/>
          <p14:tracePt t="1001" x="12184063" y="1203325"/>
          <p14:tracePt t="1026" x="12184063" y="1211263"/>
          <p14:tracePt t="1051" x="12184063" y="1196975"/>
          <p14:tracePt t="1076" x="12184063" y="1189038"/>
          <p14:tracePt t="1266" x="12153900" y="1189038"/>
          <p14:tracePt t="1276" x="12138025" y="1189038"/>
          <p14:tracePt t="1301" x="12123738" y="1189038"/>
          <p14:tracePt t="1351" x="12176125" y="1189038"/>
          <p14:tracePt t="1376" x="12184063" y="1181100"/>
          <p14:tracePt t="1401" x="12184063" y="1165225"/>
          <p14:tracePt t="1426" x="12184063" y="1135063"/>
          <p14:tracePt t="1452" x="12184063" y="1127125"/>
          <p14:tracePt t="1477" x="12145963" y="1104900"/>
          <p14:tracePt t="1502" x="11734800" y="1104900"/>
          <p14:tracePt t="1527" x="10790238" y="1181100"/>
          <p14:tracePt t="1552" x="10240963" y="1287463"/>
          <p14:tracePt t="1577" x="9807575" y="1425575"/>
          <p14:tracePt t="1602" x="9509125" y="1539875"/>
          <p14:tracePt t="1627" x="9456738" y="1577975"/>
          <p14:tracePt t="1652" x="9448800" y="1600200"/>
          <p14:tracePt t="1677" x="9464675" y="1622425"/>
          <p14:tracePt t="1944" x="9464675" y="1638300"/>
          <p14:tracePt t="1956" x="9456738" y="1654175"/>
          <p14:tracePt t="1977" x="9418638" y="1714500"/>
          <p14:tracePt t="2002" x="9418638" y="1806575"/>
          <p14:tracePt t="2027" x="9486900" y="2011363"/>
          <p14:tracePt t="2052" x="9617075" y="2155825"/>
          <p14:tracePt t="2077" x="9829800" y="2316163"/>
          <p14:tracePt t="2102" x="10028238" y="2370138"/>
          <p14:tracePt t="2128" x="10309225" y="2378075"/>
          <p14:tracePt t="2153" x="10507663" y="2354263"/>
          <p14:tracePt t="2178" x="10706100" y="2270125"/>
          <p14:tracePt t="2203" x="10790238" y="2209800"/>
          <p14:tracePt t="2228" x="10858500" y="2141538"/>
          <p14:tracePt t="2253" x="10880725" y="2103438"/>
          <p14:tracePt t="2278" x="10912475" y="2057400"/>
          <p14:tracePt t="2303" x="10926763" y="2027238"/>
          <p14:tracePt t="2328" x="10942638" y="1989138"/>
          <p14:tracePt t="2353" x="10950575" y="1958975"/>
          <p14:tracePt t="2378" x="10956925" y="1943100"/>
          <p14:tracePt t="2403" x="10956925" y="1927225"/>
          <p14:tracePt t="2453" x="10956925" y="1912938"/>
          <p14:tracePt t="2478" x="10956925" y="1905000"/>
          <p14:tracePt t="2503" x="10942638" y="1882775"/>
          <p14:tracePt t="2528" x="10918825" y="1858963"/>
          <p14:tracePt t="2553" x="10828338" y="1806575"/>
          <p14:tracePt t="2578" x="10760075" y="1774825"/>
          <p14:tracePt t="2603" x="10599738" y="1730375"/>
          <p14:tracePt t="2628" x="10507663" y="1722438"/>
          <p14:tracePt t="2653" x="10363200" y="1714500"/>
          <p14:tracePt t="2678" x="10279063" y="1714500"/>
          <p14:tracePt t="2703" x="10112375" y="1730375"/>
          <p14:tracePt t="2728" x="10004425" y="1760538"/>
          <p14:tracePt t="2753" x="9813925" y="1828800"/>
          <p14:tracePt t="2779" x="9693275" y="1882775"/>
          <p14:tracePt t="2804" x="9578975" y="1951038"/>
          <p14:tracePt t="2829" x="9525000" y="1989138"/>
          <p14:tracePt t="2854" x="9486900" y="2011363"/>
          <p14:tracePt t="2879" x="9464675" y="2057400"/>
          <p14:tracePt t="2904" x="9456738" y="2073275"/>
          <p14:tracePt t="2929" x="9448800" y="2087563"/>
          <p14:tracePt t="2954" x="9440863" y="2095500"/>
          <p14:tracePt t="2979" x="9440863" y="2103438"/>
          <p14:tracePt t="3443" x="9432925" y="2103438"/>
          <p14:tracePt t="3464" x="9432925" y="2125663"/>
          <p14:tracePt t="3479" x="9432925" y="2187575"/>
          <p14:tracePt t="3504" x="9432925" y="2332038"/>
          <p14:tracePt t="3530" x="9432925" y="2446338"/>
          <p14:tracePt t="3555" x="9464675" y="2682875"/>
          <p14:tracePt t="3580" x="9517063" y="2917825"/>
          <p14:tracePt t="3605" x="9617075" y="3254375"/>
          <p14:tracePt t="3630" x="9669463" y="3413125"/>
          <p14:tracePt t="3655" x="9753600" y="3581400"/>
          <p14:tracePt t="3680" x="9791700" y="3673475"/>
          <p14:tracePt t="3707" x="9837738" y="3756025"/>
          <p14:tracePt t="3731" x="9859963" y="3794125"/>
          <p14:tracePt t="3756" x="9875838" y="3810000"/>
          <p14:tracePt t="3781" x="9883775" y="3810000"/>
          <p14:tracePt t="3881" x="9890125" y="3810000"/>
          <p14:tracePt t="3906" x="9898063" y="3810000"/>
          <p14:tracePt t="3931" x="9974263" y="3810000"/>
          <p14:tracePt t="3956" x="10058400" y="3810000"/>
          <p14:tracePt t="3981" x="10150475" y="3802063"/>
          <p14:tracePt t="4006" x="10210800" y="3802063"/>
          <p14:tracePt t="4031" x="10287000" y="3787775"/>
          <p14:tracePt t="4056" x="10317163" y="3779838"/>
          <p14:tracePt t="4082" x="10379075" y="3771900"/>
          <p14:tracePt t="4106" x="10409238" y="3763963"/>
          <p14:tracePt t="4131" x="10523538" y="3711575"/>
          <p14:tracePt t="4156" x="10591800" y="3635375"/>
          <p14:tracePt t="4181" x="10660063" y="3543300"/>
          <p14:tracePt t="4206" x="10721975" y="3413125"/>
          <p14:tracePt t="4231" x="10736263" y="3360738"/>
          <p14:tracePt t="4256" x="10766425" y="3298825"/>
          <p14:tracePt t="4282" x="10774363" y="3268663"/>
          <p14:tracePt t="4306" x="10790238" y="3238500"/>
          <p14:tracePt t="4331" x="10798175" y="3216275"/>
          <p14:tracePt t="4357" x="10798175" y="3184525"/>
          <p14:tracePt t="4382" x="10798175" y="3170238"/>
          <p14:tracePt t="4407" x="10798175" y="3146425"/>
          <p14:tracePt t="4431" x="10790238" y="3132138"/>
          <p14:tracePt t="4458" x="10774363" y="3101975"/>
          <p14:tracePt t="4482" x="10774363" y="3070225"/>
          <p14:tracePt t="4508" x="10744200" y="3009900"/>
          <p14:tracePt t="4532" x="10728325" y="2987675"/>
          <p14:tracePt t="4557" x="10714038" y="2963863"/>
          <p14:tracePt t="4582" x="10660063" y="2911475"/>
          <p14:tracePt t="4608" x="10599738" y="2865438"/>
          <p14:tracePt t="4632" x="10561638" y="2841625"/>
          <p14:tracePt t="4657" x="10515600" y="2827338"/>
          <p14:tracePt t="4683" x="10447338" y="2797175"/>
          <p14:tracePt t="4707" x="10401300" y="2789238"/>
          <p14:tracePt t="4732" x="10309225" y="2773363"/>
          <p14:tracePt t="4757" x="10256838" y="2759075"/>
          <p14:tracePt t="4782" x="10180638" y="2759075"/>
          <p14:tracePt t="4807" x="10088563" y="2759075"/>
          <p14:tracePt t="4832" x="9921875" y="2811463"/>
          <p14:tracePt t="4857" x="9837738" y="2865438"/>
          <p14:tracePt t="4861" x="9799638" y="2903538"/>
          <p14:tracePt t="4883" x="9723438" y="2979738"/>
          <p14:tracePt t="4907" x="9655175" y="3055938"/>
          <p14:tracePt t="4933" x="9593263" y="3154363"/>
          <p14:tracePt t="4958" x="9571038" y="3200400"/>
          <p14:tracePt t="4984" x="9555163" y="3260725"/>
          <p14:tracePt t="5007" x="9547225" y="3284538"/>
          <p14:tracePt t="5034" x="9547225" y="3330575"/>
          <p14:tracePt t="5058" x="9547225" y="3390900"/>
          <p14:tracePt t="5083" x="9571038" y="3489325"/>
          <p14:tracePt t="5108" x="9617075" y="3589338"/>
          <p14:tracePt t="5133" x="9639300" y="3641725"/>
          <p14:tracePt t="5158" x="9669463" y="3687763"/>
          <p14:tracePt t="5183" x="9685338" y="3711575"/>
          <p14:tracePt t="5207" x="9693275" y="3717925"/>
          <p14:tracePt t="5233" x="9699625" y="3725863"/>
          <p14:tracePt t="5258" x="9707563" y="3733800"/>
          <p14:tracePt t="5283" x="9715500" y="3741738"/>
          <p14:tracePt t="5308" x="9723438" y="3741738"/>
          <p14:tracePt t="5359" x="9731375" y="3749675"/>
          <p14:tracePt t="5382" x="9737725" y="3749675"/>
          <p14:tracePt t="5408" x="9745663" y="3749675"/>
          <p14:tracePt t="5433" x="9761538" y="3756025"/>
          <p14:tracePt t="5458" x="9783763" y="3771900"/>
          <p14:tracePt t="5483" x="9906000" y="3863975"/>
          <p14:tracePt t="5508" x="9998075" y="3940175"/>
          <p14:tracePt t="5533" x="10118725" y="4022725"/>
          <p14:tracePt t="5558" x="10210800" y="4076700"/>
          <p14:tracePt t="5583" x="10333038" y="4122738"/>
          <p14:tracePt t="5608" x="10355263" y="4130675"/>
          <p14:tracePt t="5905" x="10340975" y="4130675"/>
          <p14:tracePt t="5916" x="10317163" y="4144963"/>
          <p14:tracePt t="5933" x="10302875" y="4160838"/>
          <p14:tracePt t="5959" x="10188575" y="4275138"/>
          <p14:tracePt t="5984" x="10074275" y="4381500"/>
          <p14:tracePt t="6009" x="9898063" y="4556125"/>
          <p14:tracePt t="6034" x="9745663" y="4694238"/>
          <p14:tracePt t="6059" x="9494838" y="4960938"/>
          <p14:tracePt t="6084" x="9372600" y="5113338"/>
          <p14:tracePt t="6109" x="9166225" y="5318125"/>
          <p14:tracePt t="6134" x="9075738" y="5440363"/>
          <p14:tracePt t="6159" x="8991600" y="5584825"/>
          <p14:tracePt t="6184" x="8975725" y="5654675"/>
          <p14:tracePt t="6210" x="8961438" y="5707063"/>
          <p14:tracePt t="6234" x="8961438" y="5737225"/>
          <p14:tracePt t="6260" x="8969375" y="5761038"/>
          <p14:tracePt t="6284" x="8983663" y="5768975"/>
          <p14:tracePt t="6311" x="9007475" y="5783263"/>
          <p14:tracePt t="6334" x="9021763" y="5791200"/>
          <p14:tracePt t="6360" x="9045575" y="5807075"/>
          <p14:tracePt t="6364" x="9059863" y="5807075"/>
          <p14:tracePt t="6384" x="9136063" y="5813425"/>
          <p14:tracePt t="6409" x="9220200" y="5821363"/>
          <p14:tracePt t="6435" x="9380538" y="5829300"/>
          <p14:tracePt t="6459" x="9448800" y="5829300"/>
          <p14:tracePt t="6484" x="9532938" y="5821363"/>
          <p14:tracePt t="6510" x="9563100" y="5799138"/>
          <p14:tracePt t="6535" x="9585325" y="5791200"/>
          <p14:tracePt t="6560" x="9609138" y="5783263"/>
          <p14:tracePt t="6584" x="9623425" y="5775325"/>
          <p14:tracePt t="6610" x="9631363" y="5768975"/>
          <p14:tracePt t="6635" x="9639300" y="5761038"/>
          <p14:tracePt t="6660" x="9639300" y="5745163"/>
          <p14:tracePt t="6686" x="9623425" y="5699125"/>
          <p14:tracePt t="6710" x="9593263" y="5668963"/>
          <p14:tracePt t="6736" x="9525000" y="5646738"/>
          <p14:tracePt t="6760" x="9464675" y="5616575"/>
          <p14:tracePt t="6785" x="9372600" y="5600700"/>
          <p14:tracePt t="6810" x="9266238" y="5592763"/>
          <p14:tracePt t="6835" x="9212263" y="5592763"/>
          <p14:tracePt t="6860" x="9166225" y="5592763"/>
          <p14:tracePt t="6885" x="9144000" y="5592763"/>
          <p14:tracePt t="6910" x="9097963" y="5592763"/>
          <p14:tracePt t="6935" x="9051925" y="5592763"/>
          <p14:tracePt t="6960" x="8961438" y="5592763"/>
          <p14:tracePt t="6985" x="8907463" y="5600700"/>
          <p14:tracePt t="7010" x="8831263" y="5616575"/>
          <p14:tracePt t="7036" x="8763000" y="5638800"/>
          <p14:tracePt t="7061" x="8670925" y="5668963"/>
          <p14:tracePt t="7085" x="8640763" y="5692775"/>
          <p14:tracePt t="7111" x="8542338" y="5745163"/>
          <p14:tracePt t="7136" x="8474075" y="5807075"/>
          <p14:tracePt t="7162" x="8328025" y="5935663"/>
          <p14:tracePt t="7186" x="8245475" y="6011863"/>
          <p14:tracePt t="7211" x="8145463" y="6088063"/>
          <p14:tracePt t="7235" x="8093075" y="6126163"/>
          <p14:tracePt t="7261" x="8061325" y="6149975"/>
          <p14:tracePt t="7286" x="8023225" y="6172200"/>
          <p14:tracePt t="7311" x="8016875" y="6180138"/>
          <p14:tracePt t="7336" x="8008938" y="6188075"/>
          <p14:tracePt t="7389" x="8008938" y="6194425"/>
          <p14:tracePt t="7669" x="8008938" y="6210300"/>
          <p14:tracePt t="7686" x="8008938" y="6240463"/>
          <p14:tracePt t="7711" x="8039100" y="6354763"/>
          <p14:tracePt t="7737" x="8115300" y="6416675"/>
          <p14:tracePt t="7761" x="8289925" y="6530975"/>
          <p14:tracePt t="7787" x="8450263" y="6599238"/>
          <p14:tracePt t="7811" x="8670925" y="6645275"/>
          <p14:tracePt t="7837" x="8770938" y="6645275"/>
          <p14:tracePt t="7861" x="8907463" y="6629400"/>
          <p14:tracePt t="7886" x="8983663" y="6591300"/>
          <p14:tracePt t="7912" x="9037638" y="6530975"/>
          <p14:tracePt t="7936" x="9128125" y="6408738"/>
          <p14:tracePt t="7962" x="9174163" y="6264275"/>
          <p14:tracePt t="7987" x="9197975" y="6156325"/>
          <p14:tracePt t="8013" x="9242425" y="5997575"/>
          <p14:tracePt t="8037" x="9258300" y="5889625"/>
          <p14:tracePt t="8063" x="9258300" y="5807075"/>
          <p14:tracePt t="8087" x="9258300" y="5768975"/>
          <p14:tracePt t="8112" x="9258300" y="5737225"/>
          <p14:tracePt t="8137" x="9250363" y="5699125"/>
          <p14:tracePt t="8162" x="9236075" y="5676900"/>
          <p14:tracePt t="8187" x="9212263" y="5661025"/>
          <p14:tracePt t="8212" x="9166225" y="5630863"/>
          <p14:tracePt t="8237" x="9097963" y="5600700"/>
          <p14:tracePt t="8262" x="9051925" y="5584825"/>
          <p14:tracePt t="8287" x="8899525" y="5562600"/>
          <p14:tracePt t="8312" x="8801100" y="5562600"/>
          <p14:tracePt t="8337" x="8656638" y="5570538"/>
          <p14:tracePt t="8362" x="8474075" y="5638800"/>
          <p14:tracePt t="8367" x="8420100" y="5668963"/>
          <p14:tracePt t="8388" x="8297863" y="5768975"/>
          <p14:tracePt t="8412" x="8183563" y="5889625"/>
          <p14:tracePt t="8438" x="8061325" y="6080125"/>
          <p14:tracePt t="8462" x="8008938" y="6172200"/>
          <p14:tracePt t="8489" x="7947025" y="6286500"/>
          <p14:tracePt t="8512" x="7932738" y="6354763"/>
          <p14:tracePt t="8538" x="7932738" y="6423025"/>
          <p14:tracePt t="8563" x="7932738" y="6492875"/>
          <p14:tracePt t="8588" x="7940675" y="6537325"/>
          <p14:tracePt t="8613" x="7993063" y="6591300"/>
          <p14:tracePt t="8638" x="8047038" y="6645275"/>
          <p14:tracePt t="8663" x="8191500" y="6727825"/>
          <p14:tracePt t="8688" x="8305800" y="6765925"/>
          <p14:tracePt t="8712" x="8550275" y="6827838"/>
          <p14:tracePt t="8738" x="8686800" y="6835775"/>
          <p14:tracePt t="8764" x="8907463" y="6811963"/>
          <p14:tracePt t="8788" x="9021763" y="6765925"/>
          <p14:tracePt t="8813" x="9266238" y="6599238"/>
          <p14:tracePt t="8838" x="9402763" y="6438900"/>
          <p14:tracePt t="8864" x="9571038" y="6202363"/>
          <p14:tracePt t="8888" x="9631363" y="6073775"/>
          <p14:tracePt t="8915" x="9699625" y="5935663"/>
          <p14:tracePt t="8938" x="9731375" y="5867400"/>
          <p14:tracePt t="8963" x="9745663" y="5813425"/>
          <p14:tracePt t="8988" x="9745663" y="5768975"/>
          <p14:tracePt t="9013" x="9745663" y="5745163"/>
          <p14:tracePt t="9038" x="9737725" y="5715000"/>
          <p14:tracePt t="9063" x="9723438" y="5684838"/>
          <p14:tracePt t="9088" x="9699625" y="5646738"/>
          <p14:tracePt t="9113" x="9647238" y="5622925"/>
          <p14:tracePt t="9138" x="9578975" y="5570538"/>
          <p14:tracePt t="9163" x="9509125" y="5554663"/>
          <p14:tracePt t="9188" x="9456738" y="5540375"/>
          <p14:tracePt t="9213" x="9296400" y="5524500"/>
          <p14:tracePt t="9239" x="9097963" y="5540375"/>
          <p14:tracePt t="9264" x="8991600" y="5570538"/>
          <p14:tracePt t="9290" x="8778875" y="5661025"/>
          <p14:tracePt t="9314" x="8618538" y="5753100"/>
          <p14:tracePt t="9340" x="8442325" y="5867400"/>
          <p14:tracePt t="9364" x="8351838" y="5927725"/>
          <p14:tracePt t="9389" x="8283575" y="5981700"/>
          <p14:tracePt t="9414" x="8213725" y="6049963"/>
          <p14:tracePt t="9439" x="8191500" y="6096000"/>
          <p14:tracePt t="9464" x="8169275" y="6156325"/>
          <p14:tracePt t="9489" x="8161338" y="6202363"/>
          <p14:tracePt t="9514" x="8161338" y="6294438"/>
          <p14:tracePt t="9539" x="8161338" y="6370638"/>
          <p14:tracePt t="9564" x="8169275" y="6454775"/>
          <p14:tracePt t="9589" x="8169275" y="6484938"/>
          <p14:tracePt t="9614" x="8191500" y="6537325"/>
          <p14:tracePt t="9639" x="8213725" y="6561138"/>
          <p14:tracePt t="9665" x="8289925" y="6599238"/>
          <p14:tracePt t="9689" x="8321675" y="6607175"/>
          <p14:tracePt t="9715" x="8359775" y="6607175"/>
          <p14:tracePt t="9739" x="8382000" y="6607175"/>
          <p14:tracePt t="9766" x="8397875" y="6607175"/>
          <p14:tracePt t="9789" x="8404225" y="6607175"/>
          <p14:tracePt t="9816" x="8412163" y="6607175"/>
          <p14:tracePt t="9839" x="8420100" y="6607175"/>
          <p14:tracePt t="10080" x="8420100" y="6599238"/>
          <p14:tracePt t="10100" x="8420100" y="6591300"/>
          <p14:tracePt t="10139" x="8412163" y="6561138"/>
          <p14:tracePt t="10165" x="8343900" y="6384925"/>
          <p14:tracePt t="10191" x="8123238" y="5851525"/>
          <p14:tracePt t="10215" x="7650163" y="5127625"/>
          <p14:tracePt t="10241" x="6942138" y="4114800"/>
          <p14:tracePt t="10265" x="6697663" y="3908425"/>
          <p14:tracePt t="10290" x="6575425" y="3840163"/>
          <p14:tracePt t="10315" x="6523038" y="3825875"/>
          <p14:tracePt t="10340" x="6515100" y="3825875"/>
          <p14:tracePt t="10647" x="6515100" y="3817938"/>
          <p14:tracePt t="10665" x="6515100" y="3810000"/>
          <p14:tracePt t="10690" x="6492875" y="3711575"/>
          <p14:tracePt t="10715" x="6446838" y="3611563"/>
          <p14:tracePt t="10741" x="6340475" y="3444875"/>
          <p14:tracePt t="10766" x="6278563" y="3352800"/>
          <p14:tracePt t="10790" x="6210300" y="3254375"/>
          <p14:tracePt t="10816" x="6180138" y="3216275"/>
          <p14:tracePt t="10841" x="6134100" y="3178175"/>
          <p14:tracePt t="10866" x="6111875" y="3170238"/>
          <p14:tracePt t="10871" x="6103938" y="3170238"/>
          <p14:tracePt t="10891" x="6088063" y="3170238"/>
          <p14:tracePt t="10982" x="6103938" y="3170238"/>
          <p14:tracePt t="10992" x="6134100" y="3170238"/>
          <p14:tracePt t="11016" x="6256338" y="3154363"/>
          <p14:tracePt t="11041" x="6392863" y="3146425"/>
          <p14:tracePt t="11066" x="6599238" y="3140075"/>
          <p14:tracePt t="11092" x="6850063" y="3140075"/>
          <p14:tracePt t="11116" x="7018338" y="3140075"/>
          <p14:tracePt t="11141" x="7162800" y="3140075"/>
          <p14:tracePt t="11166" x="7353300" y="3154363"/>
          <p14:tracePt t="11191" x="7421563" y="3154363"/>
          <p14:tracePt t="11216" x="7513638" y="3162300"/>
          <p14:tracePt t="11241" x="7581900" y="3170238"/>
          <p14:tracePt t="11266" x="7642225" y="3178175"/>
          <p14:tracePt t="11291" x="7704138" y="3208338"/>
          <p14:tracePt t="11317" x="7788275" y="3254375"/>
          <p14:tracePt t="11342" x="7840663" y="3276600"/>
          <p14:tracePt t="11367" x="7870825" y="3298825"/>
          <p14:tracePt t="11392" x="7886700" y="3298825"/>
          <p14:tracePt t="11416" x="7894638" y="3306763"/>
          <p14:tracePt t="11722" x="7908925" y="3306763"/>
          <p14:tracePt t="11741" x="8023225" y="3284538"/>
          <p14:tracePt t="11767" x="8169275" y="3254375"/>
          <p14:tracePt t="11792" x="8594725" y="3132138"/>
          <p14:tracePt t="11817" x="9151938" y="3055938"/>
          <p14:tracePt t="11844" x="9875838" y="3001963"/>
          <p14:tracePt t="11867" x="10202863" y="3001963"/>
          <p14:tracePt t="11893" x="10537825" y="3017838"/>
          <p14:tracePt t="11917" x="10675938" y="3070225"/>
          <p14:tracePt t="11942" x="10774363" y="3101975"/>
          <p14:tracePt t="11967" x="10874375" y="3146425"/>
          <p14:tracePt t="11992" x="10918825" y="3170238"/>
          <p14:tracePt t="12017" x="10964863" y="3208338"/>
          <p14:tracePt t="12043" x="10988675" y="3222625"/>
          <p14:tracePt t="12068" x="10995025" y="3230563"/>
          <p14:tracePt t="12219" x="10980738" y="3230563"/>
          <p14:tracePt t="12242" x="10874375" y="3230563"/>
          <p14:tracePt t="12268" x="10294938" y="3284538"/>
          <p14:tracePt t="12293" x="9593263" y="3368675"/>
          <p14:tracePt t="12318" x="8335963" y="3611563"/>
          <p14:tracePt t="12343" x="7559675" y="3787775"/>
          <p14:tracePt t="12369" x="6781800" y="3970338"/>
          <p14:tracePt t="12393" x="6416675" y="4060825"/>
          <p14:tracePt t="12418" x="6126163" y="4137025"/>
          <p14:tracePt t="12443" x="5897563" y="4198938"/>
          <p14:tracePt t="12468" x="5845175" y="4221163"/>
          <p14:tracePt t="12835" x="5845175" y="4213225"/>
          <p14:tracePt t="12846" x="5837238" y="4206875"/>
          <p14:tracePt t="12868" x="5813425" y="4168775"/>
          <p14:tracePt t="12894" x="5768975" y="4092575"/>
          <p14:tracePt t="12919" x="5692775" y="4008438"/>
          <p14:tracePt t="12944" x="5622925" y="3962400"/>
          <p14:tracePt t="12969" x="5516563" y="3916363"/>
          <p14:tracePt t="12994" x="5426075" y="3886200"/>
          <p14:tracePt t="13019" x="5257800" y="3863975"/>
          <p14:tracePt t="13044" x="5151438" y="3856038"/>
          <p14:tracePt t="13069" x="5045075" y="3856038"/>
          <p14:tracePt t="13094" x="4983163" y="3856038"/>
          <p14:tracePt t="13119" x="4899025" y="3856038"/>
          <p14:tracePt t="13144" x="4854575" y="3856038"/>
          <p14:tracePt t="13169" x="4816475" y="3856038"/>
          <p14:tracePt t="13194" x="4800600" y="3856038"/>
          <p14:tracePt t="13220" x="4784725" y="3856038"/>
          <p14:tracePt t="13244" x="4778375" y="3856038"/>
          <p14:tracePt t="13344" x="4770438" y="3856038"/>
          <p14:tracePt t="13369" x="4762500" y="3856038"/>
          <p14:tracePt t="13394" x="4716463" y="3863975"/>
          <p14:tracePt t="13419" x="4625975" y="3886200"/>
          <p14:tracePt t="13444" x="4503738" y="3924300"/>
          <p14:tracePt t="13470" x="4427538" y="3954463"/>
          <p14:tracePt t="13495" x="4365625" y="3962400"/>
          <p14:tracePt t="13520" x="4343400" y="3970338"/>
          <p14:tracePt t="13545" x="4327525" y="3970338"/>
          <p14:tracePt t="13880" x="4321175" y="3970338"/>
          <p14:tracePt t="13930" x="4305300" y="3970338"/>
          <p14:tracePt t="13945" x="4283075" y="3970338"/>
          <p14:tracePt t="13970" x="4191000" y="3962400"/>
          <p14:tracePt t="13995" x="4076700" y="3954463"/>
          <p14:tracePt t="14021" x="3878263" y="3916363"/>
          <p14:tracePt t="14045" x="3741738" y="3886200"/>
          <p14:tracePt t="14072" x="3527425" y="3825875"/>
          <p14:tracePt t="14096" x="3436938" y="3794125"/>
          <p14:tracePt t="14121" x="3344863" y="3763963"/>
          <p14:tracePt t="14146" x="3268663" y="3741738"/>
          <p14:tracePt t="14171" x="3246438" y="3725863"/>
          <p14:tracePt t="14196" x="3216275" y="3711575"/>
          <p14:tracePt t="14221" x="3208338" y="3711575"/>
          <p14:tracePt t="14246" x="3200400" y="3711575"/>
          <p14:tracePt t="14318" x="3192463" y="3703638"/>
          <p14:tracePt t="14419" x="3192463" y="3695700"/>
          <p14:tracePt t="14452" x="3192463" y="3687763"/>
          <p14:tracePt t="14680" x="3200400" y="3695700"/>
          <p14:tracePt t="14696" x="3216275" y="3711575"/>
          <p14:tracePt t="14721" x="3306763" y="3779838"/>
          <p14:tracePt t="14746" x="3429000" y="3870325"/>
          <p14:tracePt t="14771" x="3635375" y="4000500"/>
          <p14:tracePt t="14797" x="3771900" y="4076700"/>
          <p14:tracePt t="14822" x="3954463" y="4183063"/>
          <p14:tracePt t="14847" x="4046538" y="4221163"/>
          <p14:tracePt t="14873" x="4160838" y="4275138"/>
          <p14:tracePt t="14897" x="4221163" y="4297363"/>
          <p14:tracePt t="14923" x="4283075" y="4321175"/>
          <p14:tracePt t="14947" x="4321175" y="4327525"/>
          <p14:tracePt t="14973" x="4359275" y="4327525"/>
          <p14:tracePt t="14997" x="4403725" y="4305300"/>
          <p14:tracePt t="15022" x="4473575" y="4289425"/>
          <p14:tracePt t="15047" x="4564063" y="4251325"/>
          <p14:tracePt t="15072" x="4632325" y="4221163"/>
          <p14:tracePt t="15097" x="4822825" y="4152900"/>
          <p14:tracePt t="15122" x="4960938" y="4114800"/>
          <p14:tracePt t="15147" x="5121275" y="4084638"/>
          <p14:tracePt t="15172" x="5211763" y="4084638"/>
          <p14:tracePt t="15197" x="5349875" y="4084638"/>
          <p14:tracePt t="15222" x="5456238" y="4084638"/>
          <p14:tracePt t="15247" x="5554663" y="4084638"/>
          <p14:tracePt t="15272" x="5638800" y="4098925"/>
          <p14:tracePt t="15298" x="5684838" y="4098925"/>
          <p14:tracePt t="15322" x="5699125" y="4098925"/>
          <p14:tracePt t="15349" x="5722938" y="4098925"/>
          <p14:tracePt t="15398" x="5730875" y="4098925"/>
          <p14:tracePt t="19777" x="5730875" y="4092575"/>
          <p14:tracePt t="19803" x="5730875" y="4060825"/>
          <p14:tracePt t="19829" x="5699125" y="3984625"/>
          <p14:tracePt t="19854" x="5668963" y="3902075"/>
          <p14:tracePt t="19879" x="5646738" y="3749675"/>
          <p14:tracePt t="19904" x="5638800" y="3641725"/>
          <p14:tracePt t="19929" x="5638800" y="3513138"/>
          <p14:tracePt t="19954" x="5638800" y="3429000"/>
          <p14:tracePt t="19979" x="5654675" y="3336925"/>
          <p14:tracePt t="20004" x="5668963" y="3306763"/>
          <p14:tracePt t="20029" x="5661025" y="3276600"/>
          <p14:tracePt t="20054" x="5654675" y="3254375"/>
          <p14:tracePt t="20079" x="5608638" y="3230563"/>
          <p14:tracePt t="20104" x="5540375" y="3222625"/>
          <p14:tracePt t="20131" x="5380038" y="3222625"/>
          <p14:tracePt t="20155" x="5273675" y="3238500"/>
          <p14:tracePt t="20180" x="5197475" y="3254375"/>
          <p14:tracePt t="20205" x="5159375" y="3260725"/>
          <p14:tracePt t="20229" x="5151438" y="3268663"/>
          <p14:tracePt t="20254" x="5165725" y="3292475"/>
          <p14:tracePt t="20279" x="5287963" y="3368675"/>
          <p14:tracePt t="20304" x="5661025" y="3527425"/>
          <p14:tracePt t="20330" x="5829300" y="3597275"/>
          <p14:tracePt t="20354" x="5981700" y="3665538"/>
          <p14:tracePt t="20380" x="6049963" y="3695700"/>
          <p14:tracePt t="20405" x="6111875" y="3725863"/>
          <p14:tracePt t="20430" x="6142038" y="3741738"/>
          <p14:tracePt t="20455" x="6172200" y="3756025"/>
          <p14:tracePt t="20480" x="6180138" y="3763963"/>
          <p14:tracePt t="20506" x="6194425" y="3771900"/>
          <p14:tracePt t="20530" x="6202363" y="3771900"/>
          <p14:tracePt t="20556" x="6202363" y="3779838"/>
          <p14:tracePt t="20606" x="6202363" y="3787775"/>
          <p14:tracePt t="20630" x="6210300" y="3794125"/>
          <p14:tracePt t="20655" x="6218238" y="3802063"/>
          <p14:tracePt t="20680" x="6218238" y="3810000"/>
          <p14:tracePt t="20705" x="6218238" y="3825875"/>
          <p14:tracePt t="20730" x="6218238" y="3832225"/>
          <p14:tracePt t="20755" x="6218238" y="3840163"/>
          <p14:tracePt t="20780" x="6218238" y="3856038"/>
          <p14:tracePt t="20834" x="6218238" y="3863975"/>
          <p14:tracePt t="22654" x="6218238" y="3856038"/>
          <p14:tracePt t="22694" x="6218238" y="3848100"/>
          <p14:tracePt t="22765" x="6218238" y="3840163"/>
          <p14:tracePt t="34102" x="6218238" y="3802063"/>
          <p14:tracePt t="34124" x="6218238" y="3703638"/>
          <p14:tracePt t="34149" x="6180138" y="3398838"/>
          <p14:tracePt t="34174" x="6011863" y="3146425"/>
          <p14:tracePt t="34200" x="5859463" y="3009900"/>
          <p14:tracePt t="34224" x="5592763" y="2827338"/>
          <p14:tracePt t="34250" x="5341938" y="2751138"/>
          <p14:tracePt t="34274" x="5021263" y="2751138"/>
          <p14:tracePt t="34300" x="4846638" y="2781300"/>
          <p14:tracePt t="34325" x="4678363" y="2873375"/>
          <p14:tracePt t="34350" x="4610100" y="2933700"/>
          <p14:tracePt t="34376" x="4579938" y="2963863"/>
          <p14:tracePt t="34721" x="4572000" y="2963863"/>
          <p14:tracePt t="34741" x="4541838" y="2979738"/>
          <p14:tracePt t="34750" x="4465638" y="3040063"/>
          <p14:tracePt t="34775" x="4335463" y="3200400"/>
          <p14:tracePt t="34801" x="4213225" y="3406775"/>
          <p14:tracePt t="34826" x="4175125" y="3527425"/>
          <p14:tracePt t="34851" x="4168775" y="3665538"/>
          <p14:tracePt t="34876" x="4213225" y="3810000"/>
          <p14:tracePt t="34902" x="4335463" y="3924300"/>
          <p14:tracePt t="34926" x="4479925" y="3970338"/>
          <p14:tracePt t="34951" x="4625975" y="3992563"/>
          <p14:tracePt t="34976" x="4770438" y="4000500"/>
          <p14:tracePt t="35001" x="4854575" y="3978275"/>
          <p14:tracePt t="35026" x="4937125" y="3932238"/>
          <p14:tracePt t="35051" x="4991100" y="3878263"/>
          <p14:tracePt t="35076" x="5037138" y="3825875"/>
          <p14:tracePt t="35101" x="5051425" y="3794125"/>
          <p14:tracePt t="35126" x="5089525" y="3733800"/>
          <p14:tracePt t="35131" x="5097463" y="3703638"/>
          <p14:tracePt t="35151" x="5135563" y="3603625"/>
          <p14:tracePt t="35176" x="5165725" y="3451225"/>
          <p14:tracePt t="35201" x="5165725" y="3352800"/>
          <p14:tracePt t="35226" x="5151438" y="3268663"/>
          <p14:tracePt t="35251" x="5135563" y="3238500"/>
          <p14:tracePt t="35277" x="5089525" y="3216275"/>
          <p14:tracePt t="35302" x="5051425" y="3208338"/>
          <p14:tracePt t="35327" x="4876800" y="3216275"/>
          <p14:tracePt t="35351" x="4732338" y="3276600"/>
          <p14:tracePt t="35377" x="4549775" y="3382963"/>
          <p14:tracePt t="35401" x="4289425" y="3603625"/>
          <p14:tracePt t="35426" x="4183063" y="3741738"/>
          <p14:tracePt t="35451" x="4106863" y="3902075"/>
          <p14:tracePt t="35476" x="4084638" y="3962400"/>
          <p14:tracePt t="35501" x="4084638" y="4030663"/>
          <p14:tracePt t="35527" x="4098925" y="4060825"/>
          <p14:tracePt t="35551" x="4213225" y="4130675"/>
          <p14:tracePt t="35577" x="4381500" y="4183063"/>
          <p14:tracePt t="35602" x="4602163" y="4251325"/>
          <p14:tracePt t="35626" x="4716463" y="4275138"/>
          <p14:tracePt t="35631" x="4762500" y="4275138"/>
          <p14:tracePt t="35652" x="4846638" y="4289425"/>
          <p14:tracePt t="35677" x="4906963" y="4289425"/>
          <p14:tracePt t="35703" x="4975225" y="4289425"/>
          <p14:tracePt t="35727" x="5021263" y="4267200"/>
          <p14:tracePt t="35753" x="5075238" y="4213225"/>
          <p14:tracePt t="35777" x="5089525" y="4175125"/>
          <p14:tracePt t="35804" x="5113338" y="4114800"/>
          <p14:tracePt t="35827" x="5121275" y="4076700"/>
          <p14:tracePt t="35852" x="5127625" y="4054475"/>
          <p14:tracePt t="35877" x="5135563" y="4030663"/>
          <p14:tracePt t="35902" x="5135563" y="4016375"/>
          <p14:tracePt t="35927" x="5143500" y="4000500"/>
          <p14:tracePt t="35952" x="5151438" y="3984625"/>
          <p14:tracePt t="35977" x="5151438" y="3978275"/>
          <p14:tracePt t="36756" x="5143500" y="3978275"/>
          <p14:tracePt t="36778" x="5135563" y="3978275"/>
          <p14:tracePt t="36803" x="5127625" y="3978275"/>
          <p14:tracePt t="36829" x="5075238" y="3978275"/>
          <p14:tracePt t="36853" x="5037138" y="3978275"/>
          <p14:tracePt t="36878" x="4968875" y="3978275"/>
          <p14:tracePt t="36904" x="4899025" y="3992563"/>
          <p14:tracePt t="36928" x="4838700" y="4000500"/>
          <p14:tracePt t="36954" x="4808538" y="4000500"/>
          <p14:tracePt t="36980" x="4762500" y="4022725"/>
          <p14:tracePt t="37004" x="4724400" y="4038600"/>
          <p14:tracePt t="37030" x="4664075" y="4060825"/>
          <p14:tracePt t="37054" x="4618038" y="4084638"/>
          <p14:tracePt t="37079" x="4572000" y="4098925"/>
          <p14:tracePt t="37103" x="4533900" y="4114800"/>
          <p14:tracePt t="37130" x="4503738" y="4122738"/>
          <p14:tracePt t="37154" x="4487863" y="4130675"/>
          <p14:tracePt t="37179" x="4479925" y="4137025"/>
          <p14:tracePt t="37204" x="4473575" y="4137025"/>
          <p14:tracePt t="37229" x="4465638" y="4137025"/>
          <p14:tracePt t="37254" x="4457700" y="4137025"/>
          <p14:tracePt t="37679" x="4465638" y="4137025"/>
          <p14:tracePt t="37704" x="4473575" y="4130675"/>
          <p14:tracePt t="37729" x="4495800" y="4130675"/>
          <p14:tracePt t="37755" x="4503738" y="4130675"/>
          <p14:tracePt t="37780" x="4518025" y="4122738"/>
          <p14:tracePt t="37805" x="4533900" y="4122738"/>
          <p14:tracePt t="37830" x="4549775" y="4114800"/>
          <p14:tracePt t="37855" x="4556125" y="4106863"/>
          <p14:tracePt t="37881" x="4579938" y="4106863"/>
          <p14:tracePt t="37905" x="4594225" y="4098925"/>
          <p14:tracePt t="37931" x="4625975" y="4098925"/>
          <p14:tracePt t="37955" x="4664075" y="4084638"/>
          <p14:tracePt t="37981" x="4694238" y="4084638"/>
          <p14:tracePt t="38005" x="4754563" y="4076700"/>
          <p14:tracePt t="38031" x="4778375" y="4076700"/>
          <p14:tracePt t="38055" x="4822825" y="4076700"/>
          <p14:tracePt t="38080" x="4860925" y="4076700"/>
          <p14:tracePt t="38105" x="4892675" y="4076700"/>
          <p14:tracePt t="38130" x="4899025" y="4076700"/>
          <p14:tracePt t="38155" x="4914900" y="4076700"/>
          <p14:tracePt t="38180" x="4922838" y="4076700"/>
          <p14:tracePt t="38205" x="4930775" y="4076700"/>
          <p14:tracePt t="38230" x="4937125" y="4076700"/>
          <p14:tracePt t="39126" x="4937125" y="40687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4532" t="11459" r="3467" b="49905"/>
          <a:stretch/>
        </p:blipFill>
        <p:spPr>
          <a:xfrm>
            <a:off x="443346" y="279977"/>
            <a:ext cx="11430000" cy="2463223"/>
          </a:xfrm>
          <a:prstGeom prst="rect">
            <a:avLst/>
          </a:prstGeom>
        </p:spPr>
      </p:pic>
      <p:pic>
        <p:nvPicPr>
          <p:cNvPr id="4" name="Picture 2" descr="Image result for â«Ø£ÙÙØ§Ø¹ Ø§ÙÙØ¹Ùâ¬â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7453745" cy="38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332E862-C18B-4AE3-ACCA-44197AABBFE4}"/>
              </a:ext>
            </a:extLst>
          </p:cNvPr>
          <p:cNvSpPr/>
          <p:nvPr/>
        </p:nvSpPr>
        <p:spPr>
          <a:xfrm>
            <a:off x="131763" y="1158875"/>
            <a:ext cx="11930062" cy="3708400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AEDA44C-277F-4CE8-B398-EFDEDA4E2B29}"/>
              </a:ext>
            </a:extLst>
          </p:cNvPr>
          <p:cNvSpPr txBox="1"/>
          <p:nvPr/>
        </p:nvSpPr>
        <p:spPr>
          <a:xfrm>
            <a:off x="935038" y="-195263"/>
            <a:ext cx="6124575" cy="724852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الفعل الماضي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الفعل المضارع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الفعل الأمر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942FC154-6F1B-47B6-A220-B507560D4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b="13203"/>
          <a:stretch/>
        </p:blipFill>
        <p:spPr bwMode="auto">
          <a:xfrm>
            <a:off x="7261696" y="1253206"/>
            <a:ext cx="4798541" cy="35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C6FD21B-A54A-4C3F-985C-EC6053B93B9D}"/>
              </a:ext>
            </a:extLst>
          </p:cNvPr>
          <p:cNvSpPr/>
          <p:nvPr/>
        </p:nvSpPr>
        <p:spPr>
          <a:xfrm>
            <a:off x="131763" y="100013"/>
            <a:ext cx="11930062" cy="662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2D9933A-84F1-49D7-8CD4-00F5F593A3E2}"/>
              </a:ext>
            </a:extLst>
          </p:cNvPr>
          <p:cNvSpPr/>
          <p:nvPr/>
        </p:nvSpPr>
        <p:spPr>
          <a:xfrm>
            <a:off x="131763" y="1274763"/>
            <a:ext cx="11930062" cy="4191000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32F6E8B-8316-4725-8FC3-C2A5A5B01977}"/>
              </a:ext>
            </a:extLst>
          </p:cNvPr>
          <p:cNvSpPr txBox="1"/>
          <p:nvPr/>
        </p:nvSpPr>
        <p:spPr>
          <a:xfrm>
            <a:off x="161925" y="1519238"/>
            <a:ext cx="6823075" cy="147796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سقط</a:t>
            </a:r>
            <a:r>
              <a:rPr lang="ar-KW" sz="3200" b="1" dirty="0">
                <a:latin typeface="+mn-lt"/>
                <a:cs typeface="+mn-cs"/>
              </a:rPr>
              <a:t> أحمد ف</a:t>
            </a:r>
            <a:r>
              <a:rPr lang="ar-KW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كسر</a:t>
            </a:r>
            <a:r>
              <a:rPr lang="ar-KW" sz="3200" b="1" dirty="0">
                <a:latin typeface="+mn-lt"/>
                <a:cs typeface="+mn-cs"/>
              </a:rPr>
              <a:t> يده </a:t>
            </a:r>
          </a:p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atin typeface="+mn-lt"/>
                <a:cs typeface="+mn-cs"/>
              </a:rPr>
              <a:t>         { </a:t>
            </a:r>
            <a:r>
              <a:rPr lang="ar-K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فعل ماضي</a:t>
            </a:r>
            <a:r>
              <a:rPr lang="ar-KW" sz="3200" b="1" dirty="0">
                <a:latin typeface="+mn-lt"/>
                <a:cs typeface="+mn-cs"/>
              </a:rPr>
              <a:t> }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679A1DF-98C5-4C12-965E-F2DF4F09E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7" r="18532"/>
          <a:stretch/>
        </p:blipFill>
        <p:spPr>
          <a:xfrm>
            <a:off x="7711425" y="301943"/>
            <a:ext cx="4455175" cy="496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7FAFF889-0C9D-4F27-9364-233510A6C900}"/>
              </a:ext>
            </a:extLst>
          </p:cNvPr>
          <p:cNvSpPr/>
          <p:nvPr/>
        </p:nvSpPr>
        <p:spPr>
          <a:xfrm>
            <a:off x="184150" y="2867025"/>
            <a:ext cx="742315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atin typeface="arial" panose="020B0604020202020204" pitchFamily="34" charset="0"/>
                <a:cs typeface="+mn-cs"/>
              </a:rPr>
              <a:t>فذهب إلى الطبيب الذي بدأ </a:t>
            </a:r>
            <a:r>
              <a:rPr lang="ar-KW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يقوم</a:t>
            </a:r>
            <a:r>
              <a:rPr lang="ar-KW" sz="3200" b="1" dirty="0">
                <a:latin typeface="arial" panose="020B0604020202020204" pitchFamily="34" charset="0"/>
                <a:cs typeface="+mn-cs"/>
              </a:rPr>
              <a:t> بضم يده بالجبيرة</a:t>
            </a: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atin typeface="arial" panose="020B0604020202020204" pitchFamily="34" charset="0"/>
                <a:cs typeface="+mn-cs"/>
              </a:rPr>
              <a:t>                               { </a:t>
            </a:r>
            <a:r>
              <a:rPr lang="ar-K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فعل مضارع</a:t>
            </a:r>
            <a:r>
              <a:rPr lang="ar-KW" sz="3200" b="1" dirty="0">
                <a:latin typeface="arial" panose="020B0604020202020204" pitchFamily="34" charset="0"/>
                <a:cs typeface="+mn-cs"/>
              </a:rPr>
              <a:t> }</a:t>
            </a:r>
            <a:endParaRPr lang="ar-KW" sz="3200" b="1" dirty="0">
              <a:latin typeface="+mn-lt"/>
              <a:cs typeface="+mn-cs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DDA1DAB-7C6E-4F78-9083-66FA104B5FFE}"/>
              </a:ext>
            </a:extLst>
          </p:cNvPr>
          <p:cNvSpPr/>
          <p:nvPr/>
        </p:nvSpPr>
        <p:spPr>
          <a:xfrm>
            <a:off x="352425" y="4167188"/>
            <a:ext cx="7072313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 err="1">
                <a:latin typeface="arial" panose="020B0604020202020204" pitchFamily="34" charset="0"/>
                <a:cs typeface="+mn-cs"/>
              </a:rPr>
              <a:t>وهويقول</a:t>
            </a:r>
            <a:r>
              <a:rPr lang="ar-KW" sz="3200" b="1" dirty="0">
                <a:latin typeface="arial" panose="020B0604020202020204" pitchFamily="34" charset="0"/>
                <a:cs typeface="+mn-cs"/>
              </a:rPr>
              <a:t> له : </a:t>
            </a:r>
            <a:r>
              <a:rPr lang="ar-KW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انتبه</a:t>
            </a:r>
            <a:r>
              <a:rPr lang="ar-KW" sz="3200" b="1" dirty="0">
                <a:latin typeface="arial" panose="020B0604020202020204" pitchFamily="34" charset="0"/>
                <a:cs typeface="+mn-cs"/>
              </a:rPr>
              <a:t> للجبيرة حتى تشفى يدك </a:t>
            </a: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atin typeface="arial" panose="020B0604020202020204" pitchFamily="34" charset="0"/>
                <a:cs typeface="+mn-cs"/>
              </a:rPr>
              <a:t>                   { </a:t>
            </a:r>
            <a:r>
              <a:rPr lang="ar-K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فعل أمر</a:t>
            </a:r>
            <a:r>
              <a:rPr lang="ar-KW" sz="3200" b="1" dirty="0">
                <a:latin typeface="arial" panose="020B0604020202020204" pitchFamily="34" charset="0"/>
                <a:cs typeface="+mn-cs"/>
              </a:rPr>
              <a:t> }</a:t>
            </a:r>
            <a:endParaRPr lang="ar-KW" sz="3200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Tm="4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CD9BD8A-ABFD-44E3-ABCE-2BCCD0B6A289}"/>
              </a:ext>
            </a:extLst>
          </p:cNvPr>
          <p:cNvSpPr/>
          <p:nvPr/>
        </p:nvSpPr>
        <p:spPr>
          <a:xfrm>
            <a:off x="131763" y="100013"/>
            <a:ext cx="11930062" cy="662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15F7C4B-8AEE-4735-B215-734A62C03DEB}"/>
              </a:ext>
            </a:extLst>
          </p:cNvPr>
          <p:cNvSpPr/>
          <p:nvPr/>
        </p:nvSpPr>
        <p:spPr>
          <a:xfrm>
            <a:off x="131763" y="1274763"/>
            <a:ext cx="11930062" cy="3708400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4FA68C6-D6FA-4377-A971-2E1497771A2C}"/>
              </a:ext>
            </a:extLst>
          </p:cNvPr>
          <p:cNvSpPr txBox="1"/>
          <p:nvPr/>
        </p:nvSpPr>
        <p:spPr>
          <a:xfrm>
            <a:off x="130175" y="1689100"/>
            <a:ext cx="11531600" cy="9239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الموظفُ المثاليُّ       مسرعاً            لعمله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9D5C5D0-BC9C-4C27-B085-1988535A27E9}"/>
              </a:ext>
            </a:extLst>
          </p:cNvPr>
          <p:cNvSpPr txBox="1"/>
          <p:nvPr/>
        </p:nvSpPr>
        <p:spPr>
          <a:xfrm>
            <a:off x="4962525" y="517525"/>
            <a:ext cx="6699250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حددي الفعل الماضي  والفعل المضارع مما يأتي 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4118147-D90A-4E4A-BFDA-435E2F43707B}"/>
              </a:ext>
            </a:extLst>
          </p:cNvPr>
          <p:cNvSpPr/>
          <p:nvPr/>
        </p:nvSpPr>
        <p:spPr>
          <a:xfrm>
            <a:off x="7032625" y="1789113"/>
            <a:ext cx="1035050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جاء</a:t>
            </a:r>
            <a:endParaRPr lang="ar-KW" sz="5400" dirty="0">
              <a:latin typeface="+mn-lt"/>
              <a:cs typeface="+mn-cs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BD31AB0-6C5E-4E4B-A55A-18BAA4608FCB}"/>
              </a:ext>
            </a:extLst>
          </p:cNvPr>
          <p:cNvSpPr/>
          <p:nvPr/>
        </p:nvSpPr>
        <p:spPr>
          <a:xfrm>
            <a:off x="3359150" y="1689100"/>
            <a:ext cx="142716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يسعى</a:t>
            </a:r>
            <a:endParaRPr lang="ar-KW" sz="5400" dirty="0">
              <a:latin typeface="+mn-lt"/>
              <a:cs typeface="+mn-cs"/>
            </a:endParaRP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3F75439F-D5D1-4E8A-8E6C-6FEA6C2535A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550150" y="2711450"/>
            <a:ext cx="369888" cy="8016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E25490D-86FB-41DB-A273-0B0E9E671AF9}"/>
              </a:ext>
            </a:extLst>
          </p:cNvPr>
          <p:cNvSpPr/>
          <p:nvPr/>
        </p:nvSpPr>
        <p:spPr>
          <a:xfrm>
            <a:off x="6242050" y="3535363"/>
            <a:ext cx="3405188" cy="67945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ماضي</a:t>
            </a: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956BC84E-3847-4B64-8F4E-DDBEA8A1A4B7}"/>
              </a:ext>
            </a:extLst>
          </p:cNvPr>
          <p:cNvCxnSpPr>
            <a:cxnSpLocks/>
          </p:cNvCxnSpPr>
          <p:nvPr/>
        </p:nvCxnSpPr>
        <p:spPr>
          <a:xfrm flipH="1">
            <a:off x="3038475" y="2498725"/>
            <a:ext cx="1133475" cy="823913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897A441-3F67-4AC2-9690-A13D91CEF4CB}"/>
              </a:ext>
            </a:extLst>
          </p:cNvPr>
          <p:cNvSpPr/>
          <p:nvPr/>
        </p:nvSpPr>
        <p:spPr>
          <a:xfrm>
            <a:off x="1571625" y="3535363"/>
            <a:ext cx="3405188" cy="67945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فعل مضارع</a:t>
            </a:r>
          </a:p>
        </p:txBody>
      </p:sp>
    </p:spTree>
    <p:custDataLst>
      <p:tags r:id="rId1"/>
    </p:custDataLst>
  </p:cSld>
  <p:clrMapOvr>
    <a:masterClrMapping/>
  </p:clrMapOvr>
  <p:transition spd="slow" advTm="38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B91B1DC-62E4-4060-ABCB-0D378E61D115}"/>
              </a:ext>
            </a:extLst>
          </p:cNvPr>
          <p:cNvSpPr/>
          <p:nvPr/>
        </p:nvSpPr>
        <p:spPr>
          <a:xfrm>
            <a:off x="131763" y="100013"/>
            <a:ext cx="11930062" cy="662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29451BB-8010-42D4-BF69-F7934A9D99C5}"/>
              </a:ext>
            </a:extLst>
          </p:cNvPr>
          <p:cNvSpPr/>
          <p:nvPr/>
        </p:nvSpPr>
        <p:spPr>
          <a:xfrm>
            <a:off x="0" y="1392238"/>
            <a:ext cx="11930063" cy="3708400"/>
          </a:xfrm>
          <a:prstGeom prst="rect">
            <a:avLst/>
          </a:prstGeom>
          <a:solidFill>
            <a:srgbClr val="FFE8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3DD45C-2881-4CB8-976F-A9B381BF6B5A}"/>
              </a:ext>
            </a:extLst>
          </p:cNvPr>
          <p:cNvSpPr txBox="1"/>
          <p:nvPr/>
        </p:nvSpPr>
        <p:spPr>
          <a:xfrm>
            <a:off x="3605213" y="101600"/>
            <a:ext cx="8056562" cy="5857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أفرق بين الفعلين (الماضي والأمر ) في الكلمات الآتية: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9510D7E-3BA0-4F51-97BE-353AF27604CE}"/>
              </a:ext>
            </a:extLst>
          </p:cNvPr>
          <p:cNvSpPr txBox="1"/>
          <p:nvPr/>
        </p:nvSpPr>
        <p:spPr>
          <a:xfrm>
            <a:off x="688975" y="881063"/>
            <a:ext cx="10628313" cy="64611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( اقرأْ – سعى – طبخَت – اجلسْ – اكتبْ – سافرَ – دافعْ – طارَ )</a:t>
            </a:r>
          </a:p>
        </p:txBody>
      </p:sp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64D32D08-CEDC-4973-9021-B8B865645A24}"/>
              </a:ext>
            </a:extLst>
          </p:cNvPr>
          <p:cNvGraphicFramePr>
            <a:graphicFrameLocks noGrp="1"/>
          </p:cNvGraphicFramePr>
          <p:nvPr/>
        </p:nvGraphicFramePr>
        <p:xfrm>
          <a:off x="1900238" y="1720850"/>
          <a:ext cx="8128000" cy="3262315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algn="ctr" rtl="1"/>
                      <a:r>
                        <a:rPr lang="ar-KW" sz="28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الفعل الماضي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8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فعل الأمر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6790D55A-D7D0-4520-A9FE-C5D53D78CDC1}"/>
              </a:ext>
            </a:extLst>
          </p:cNvPr>
          <p:cNvSpPr/>
          <p:nvPr/>
        </p:nvSpPr>
        <p:spPr>
          <a:xfrm>
            <a:off x="3687763" y="2317750"/>
            <a:ext cx="842962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اقرأ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C86F3C2-17B0-433A-9CE4-AAE9945895D3}"/>
              </a:ext>
            </a:extLst>
          </p:cNvPr>
          <p:cNvSpPr/>
          <p:nvPr/>
        </p:nvSpPr>
        <p:spPr>
          <a:xfrm>
            <a:off x="7486650" y="2317750"/>
            <a:ext cx="104457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سعى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584A80C-18B9-4014-8E9E-1AD98741AC1A}"/>
              </a:ext>
            </a:extLst>
          </p:cNvPr>
          <p:cNvSpPr/>
          <p:nvPr/>
        </p:nvSpPr>
        <p:spPr>
          <a:xfrm>
            <a:off x="7270750" y="2973388"/>
            <a:ext cx="12954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طبخت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00DFD03-66A3-4A83-85E2-E0EC20D99092}"/>
              </a:ext>
            </a:extLst>
          </p:cNvPr>
          <p:cNvSpPr/>
          <p:nvPr/>
        </p:nvSpPr>
        <p:spPr>
          <a:xfrm>
            <a:off x="3287713" y="2941638"/>
            <a:ext cx="124301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اجلس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0541726-9ECF-4044-9894-A25DCDCD6DC2}"/>
              </a:ext>
            </a:extLst>
          </p:cNvPr>
          <p:cNvSpPr/>
          <p:nvPr/>
        </p:nvSpPr>
        <p:spPr>
          <a:xfrm>
            <a:off x="3449638" y="3621088"/>
            <a:ext cx="103028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اكتب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B9C8A49-AD87-47C8-B9E4-6EA7A5ED5DDD}"/>
              </a:ext>
            </a:extLst>
          </p:cNvPr>
          <p:cNvSpPr/>
          <p:nvPr/>
        </p:nvSpPr>
        <p:spPr>
          <a:xfrm>
            <a:off x="7477125" y="3654425"/>
            <a:ext cx="108902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سافر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A4CE196-7BE3-4641-B22B-46555D10E4C6}"/>
              </a:ext>
            </a:extLst>
          </p:cNvPr>
          <p:cNvSpPr/>
          <p:nvPr/>
        </p:nvSpPr>
        <p:spPr>
          <a:xfrm>
            <a:off x="3602038" y="4302125"/>
            <a:ext cx="928687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دافع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AEFF534-E47B-408A-96D4-DD1FC9B7CD76}"/>
              </a:ext>
            </a:extLst>
          </p:cNvPr>
          <p:cNvSpPr/>
          <p:nvPr/>
        </p:nvSpPr>
        <p:spPr>
          <a:xfrm>
            <a:off x="7764463" y="4283075"/>
            <a:ext cx="855662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400" b="1" dirty="0">
                <a:solidFill>
                  <a:srgbClr val="EF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طار</a:t>
            </a:r>
            <a:endParaRPr lang="ar-KW" sz="4400" dirty="0">
              <a:solidFill>
                <a:srgbClr val="EF00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0F387BFF-61D5-4404-9D52-4745EC810873}"/>
              </a:ext>
            </a:extLst>
          </p:cNvPr>
          <p:cNvCxnSpPr>
            <a:cxnSpLocks/>
          </p:cNvCxnSpPr>
          <p:nvPr/>
        </p:nvCxnSpPr>
        <p:spPr>
          <a:xfrm flipH="1" flipV="1">
            <a:off x="9490075" y="1035050"/>
            <a:ext cx="739775" cy="2397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5095430C-C55D-4D69-BDD2-0D6BA43038BB}"/>
              </a:ext>
            </a:extLst>
          </p:cNvPr>
          <p:cNvCxnSpPr>
            <a:cxnSpLocks/>
          </p:cNvCxnSpPr>
          <p:nvPr/>
        </p:nvCxnSpPr>
        <p:spPr>
          <a:xfrm flipH="1" flipV="1">
            <a:off x="8415338" y="1147763"/>
            <a:ext cx="738187" cy="241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86065852-213B-4FF5-A20E-A91ED2627F09}"/>
              </a:ext>
            </a:extLst>
          </p:cNvPr>
          <p:cNvCxnSpPr>
            <a:cxnSpLocks/>
          </p:cNvCxnSpPr>
          <p:nvPr/>
        </p:nvCxnSpPr>
        <p:spPr>
          <a:xfrm flipH="1" flipV="1">
            <a:off x="7329488" y="1084263"/>
            <a:ext cx="739775" cy="239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A929EFD1-0690-43F2-8AD0-8CD54813B82E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106488"/>
            <a:ext cx="738188" cy="239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AA0C247-76B3-4CD9-92FF-8C0BB212D107}"/>
              </a:ext>
            </a:extLst>
          </p:cNvPr>
          <p:cNvCxnSpPr>
            <a:cxnSpLocks/>
          </p:cNvCxnSpPr>
          <p:nvPr/>
        </p:nvCxnSpPr>
        <p:spPr>
          <a:xfrm flipH="1" flipV="1">
            <a:off x="4948238" y="1074738"/>
            <a:ext cx="738187" cy="239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2B2DB5F0-9ECD-4A0B-8CCC-FE1DE5EE769F}"/>
              </a:ext>
            </a:extLst>
          </p:cNvPr>
          <p:cNvCxnSpPr>
            <a:cxnSpLocks/>
          </p:cNvCxnSpPr>
          <p:nvPr/>
        </p:nvCxnSpPr>
        <p:spPr>
          <a:xfrm flipH="1" flipV="1">
            <a:off x="3740150" y="1074738"/>
            <a:ext cx="738188" cy="241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93513E58-0C46-4FF0-B051-2E16E0351E48}"/>
              </a:ext>
            </a:extLst>
          </p:cNvPr>
          <p:cNvCxnSpPr>
            <a:cxnSpLocks/>
          </p:cNvCxnSpPr>
          <p:nvPr/>
        </p:nvCxnSpPr>
        <p:spPr>
          <a:xfrm flipH="1" flipV="1">
            <a:off x="2782888" y="1106488"/>
            <a:ext cx="739775" cy="239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346CF84D-746A-43E8-AAD8-8049A7BE06AE}"/>
              </a:ext>
            </a:extLst>
          </p:cNvPr>
          <p:cNvCxnSpPr>
            <a:cxnSpLocks/>
          </p:cNvCxnSpPr>
          <p:nvPr/>
        </p:nvCxnSpPr>
        <p:spPr>
          <a:xfrm flipH="1" flipV="1">
            <a:off x="1619250" y="1104900"/>
            <a:ext cx="738188" cy="241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46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346416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9|3.6|1|3.2|1.3|2.6|1|3.9|2.1|1.5|0.7|1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.6|2.5|1.9|7.9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2.5|3.5|2.1|5.9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5.5|4.6|3.1|2.6|2.5|3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2|7.1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0.9|1.4|4.3|10.1|2.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كامل">
  <a:themeElements>
    <a:clrScheme name="تكامل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تكامل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Contents Slide Master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480</Words>
  <Application>Microsoft Office PowerPoint</Application>
  <PresentationFormat>شاشة عريضة</PresentationFormat>
  <Paragraphs>128</Paragraphs>
  <Slides>35</Slides>
  <Notes>3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35</vt:i4>
      </vt:variant>
    </vt:vector>
  </HeadingPairs>
  <TitlesOfParts>
    <vt:vector size="56" baseType="lpstr">
      <vt:lpstr>Abdoullah( Afaaq)</vt:lpstr>
      <vt:lpstr>Akhbar MT</vt:lpstr>
      <vt:lpstr>Aldhabi</vt:lpstr>
      <vt:lpstr>Aref Ruqaa</vt:lpstr>
      <vt:lpstr>Arial</vt:lpstr>
      <vt:lpstr>Arial</vt:lpstr>
      <vt:lpstr>Barlow Condensed</vt:lpstr>
      <vt:lpstr>Calibri</vt:lpstr>
      <vt:lpstr>Calibri Light</vt:lpstr>
      <vt:lpstr>Cambria</vt:lpstr>
      <vt:lpstr>Helvetica</vt:lpstr>
      <vt:lpstr>Tahoma</vt:lpstr>
      <vt:lpstr>Tw Cen MT</vt:lpstr>
      <vt:lpstr>Tw Cen MT Condensed</vt:lpstr>
      <vt:lpstr>Wingdings 3</vt:lpstr>
      <vt:lpstr>نسق Office</vt:lpstr>
      <vt:lpstr>تكامل</vt:lpstr>
      <vt:lpstr>Contents Slide Master</vt:lpstr>
      <vt:lpstr>6_نسق Office</vt:lpstr>
      <vt:lpstr>1_Office Theme</vt:lpstr>
      <vt:lpstr>4_نسق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دانه محمد راشد راشد</cp:lastModifiedBy>
  <cp:revision>81</cp:revision>
  <dcterms:created xsi:type="dcterms:W3CDTF">2019-03-18T20:47:07Z</dcterms:created>
  <dcterms:modified xsi:type="dcterms:W3CDTF">2023-06-14T06:46:53Z</dcterms:modified>
</cp:coreProperties>
</file>