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  <p:sldMasterId id="2147483768" r:id="rId5"/>
    <p:sldMasterId id="2147483780" r:id="rId6"/>
    <p:sldMasterId id="2147483792" r:id="rId7"/>
    <p:sldMasterId id="2147483804" r:id="rId8"/>
  </p:sldMasterIdLst>
  <p:notesMasterIdLst>
    <p:notesMasterId r:id="rId41"/>
  </p:notesMasterIdLst>
  <p:sldIdLst>
    <p:sldId id="426" r:id="rId9"/>
    <p:sldId id="437" r:id="rId10"/>
    <p:sldId id="383" r:id="rId11"/>
    <p:sldId id="390" r:id="rId12"/>
    <p:sldId id="418" r:id="rId13"/>
    <p:sldId id="427" r:id="rId14"/>
    <p:sldId id="396" r:id="rId15"/>
    <p:sldId id="397" r:id="rId16"/>
    <p:sldId id="373" r:id="rId17"/>
    <p:sldId id="378" r:id="rId18"/>
    <p:sldId id="379" r:id="rId19"/>
    <p:sldId id="380" r:id="rId20"/>
    <p:sldId id="415" r:id="rId21"/>
    <p:sldId id="416" r:id="rId22"/>
    <p:sldId id="428" r:id="rId23"/>
    <p:sldId id="429" r:id="rId24"/>
    <p:sldId id="430" r:id="rId25"/>
    <p:sldId id="431" r:id="rId26"/>
    <p:sldId id="342" r:id="rId27"/>
    <p:sldId id="417" r:id="rId28"/>
    <p:sldId id="419" r:id="rId29"/>
    <p:sldId id="420" r:id="rId30"/>
    <p:sldId id="434" r:id="rId31"/>
    <p:sldId id="435" r:id="rId32"/>
    <p:sldId id="422" r:id="rId33"/>
    <p:sldId id="301" r:id="rId34"/>
    <p:sldId id="438" r:id="rId35"/>
    <p:sldId id="439" r:id="rId36"/>
    <p:sldId id="440" r:id="rId37"/>
    <p:sldId id="436" r:id="rId38"/>
    <p:sldId id="322" r:id="rId39"/>
    <p:sldId id="326" r:id="rId40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6600"/>
    <a:srgbClr val="A82A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12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6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B831CA7-293C-449B-8B15-A44A79590F01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1242260-2593-4A64-9257-9437DC33050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65189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3275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6745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9481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D16B-FD51-48A6-ABDF-5262A793B82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A94F-5A3E-49A9-8CE7-D4E7008DE9F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21588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D16B-FD51-48A6-ABDF-5262A793B82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A94F-5A3E-49A9-8CE7-D4E7008DE9F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2434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D16B-FD51-48A6-ABDF-5262A793B82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A94F-5A3E-49A9-8CE7-D4E7008DE9F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79326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D16B-FD51-48A6-ABDF-5262A793B82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A94F-5A3E-49A9-8CE7-D4E7008DE9F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15009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D16B-FD51-48A6-ABDF-5262A793B82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A94F-5A3E-49A9-8CE7-D4E7008DE9F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60459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D16B-FD51-48A6-ABDF-5262A793B82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A94F-5A3E-49A9-8CE7-D4E7008DE9F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61480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D16B-FD51-48A6-ABDF-5262A793B82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A94F-5A3E-49A9-8CE7-D4E7008DE9F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66755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D16B-FD51-48A6-ABDF-5262A793B82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A94F-5A3E-49A9-8CE7-D4E7008DE9F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44947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9040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D16B-FD51-48A6-ABDF-5262A793B82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A94F-5A3E-49A9-8CE7-D4E7008DE9F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48830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D16B-FD51-48A6-ABDF-5262A793B82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A94F-5A3E-49A9-8CE7-D4E7008DE9F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30278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D16B-FD51-48A6-ABDF-5262A793B82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A94F-5A3E-49A9-8CE7-D4E7008DE9F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10506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0497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7734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2211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3192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6023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5943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2082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4688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7726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0903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2544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5257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81DE-01E8-43D6-8AD4-DD093D9A6156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D76B-FE57-4865-998A-6CC6EAA4A8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62031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81DE-01E8-43D6-8AD4-DD093D9A6156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D76B-FE57-4865-998A-6CC6EAA4A8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76851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81DE-01E8-43D6-8AD4-DD093D9A6156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D76B-FE57-4865-998A-6CC6EAA4A8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0060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81DE-01E8-43D6-8AD4-DD093D9A6156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D76B-FE57-4865-998A-6CC6EAA4A8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86292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81DE-01E8-43D6-8AD4-DD093D9A6156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D76B-FE57-4865-998A-6CC6EAA4A8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43593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81DE-01E8-43D6-8AD4-DD093D9A6156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D76B-FE57-4865-998A-6CC6EAA4A8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75955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51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81DE-01E8-43D6-8AD4-DD093D9A6156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D76B-FE57-4865-998A-6CC6EAA4A8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66944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81DE-01E8-43D6-8AD4-DD093D9A6156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D76B-FE57-4865-998A-6CC6EAA4A8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84133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81DE-01E8-43D6-8AD4-DD093D9A6156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D76B-FE57-4865-998A-6CC6EAA4A8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25020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81DE-01E8-43D6-8AD4-DD093D9A6156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D76B-FE57-4865-998A-6CC6EAA4A8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06958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81DE-01E8-43D6-8AD4-DD093D9A6156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D76B-FE57-4865-998A-6CC6EAA4A8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45346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9BD5-D1CC-47ED-A87C-367D8688C9F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1F3E-729F-4B15-9BBC-F4C2F4F82F1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58513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9BD5-D1CC-47ED-A87C-367D8688C9F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1F3E-729F-4B15-9BBC-F4C2F4F82F1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7312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9BD5-D1CC-47ED-A87C-367D8688C9F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1F3E-729F-4B15-9BBC-F4C2F4F82F1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991591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9BD5-D1CC-47ED-A87C-367D8688C9F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1F3E-729F-4B15-9BBC-F4C2F4F82F1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536700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9BD5-D1CC-47ED-A87C-367D8688C9F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1F3E-729F-4B15-9BBC-F4C2F4F82F1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53663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1749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9BD5-D1CC-47ED-A87C-367D8688C9F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1F3E-729F-4B15-9BBC-F4C2F4F82F1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007233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9BD5-D1CC-47ED-A87C-367D8688C9F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1F3E-729F-4B15-9BBC-F4C2F4F82F1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935382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9BD5-D1CC-47ED-A87C-367D8688C9F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1F3E-729F-4B15-9BBC-F4C2F4F82F1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546560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9BD5-D1CC-47ED-A87C-367D8688C9F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1F3E-729F-4B15-9BBC-F4C2F4F82F1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494399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9BD5-D1CC-47ED-A87C-367D8688C9F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1F3E-729F-4B15-9BBC-F4C2F4F82F1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141020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9BD5-D1CC-47ED-A87C-367D8688C9F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1F3E-729F-4B15-9BBC-F4C2F4F82F1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85652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0458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7389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042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8469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5737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DD16B-FD51-48A6-ABDF-5262A793B82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DA94F-5A3E-49A9-8CE7-D4E7008DE9F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1168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CB1E0-73DB-4DD8-8442-C23AB0A2C5BD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07036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A81DE-01E8-43D6-8AD4-DD093D9A6156}" type="datetimeFigureOut">
              <a:rPr lang="ar-KW" smtClean="0"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7D76B-FE57-4865-998A-6CC6EAA4A8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1686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49BD5-D1CC-47ED-A87C-367D8688C9F9}" type="datetimeFigureOut">
              <a:rPr lang="ar-KW" smtClean="0"/>
              <a:pPr/>
              <a:t>09/04/1445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81F3E-729F-4B15-9BBC-F4C2F4F82F1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48952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7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.png"/><Relationship Id="rId5" Type="http://schemas.openxmlformats.org/officeDocument/2006/relationships/image" Target="../media/image15.gif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gif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CC8048-112C-418B-90A4-60AF53311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71" y="420914"/>
            <a:ext cx="11461628" cy="61540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05EB8F-68CA-4E78-9300-23D52D3B28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2" t="37629" r="17561" b="38074"/>
          <a:stretch/>
        </p:blipFill>
        <p:spPr>
          <a:xfrm>
            <a:off x="2709622" y="5331842"/>
            <a:ext cx="5364479" cy="1105244"/>
          </a:xfrm>
          <a:prstGeom prst="rect">
            <a:avLst/>
          </a:prstGeom>
        </p:spPr>
      </p:pic>
      <p:pic>
        <p:nvPicPr>
          <p:cNvPr id="5" name="Picture 4" descr="شعار الكويت - ويكيبيديا">
            <a:extLst>
              <a:ext uri="{FF2B5EF4-FFF2-40B4-BE49-F238E27FC236}">
                <a16:creationId xmlns:a16="http://schemas.microsoft.com/office/drawing/2014/main" id="{83A58BDA-DB94-4940-AA3D-70C07304C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858" y="2166317"/>
            <a:ext cx="1264579" cy="10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8F8DFC6-F403-4E56-8B87-78F2AA3E3E8D}"/>
              </a:ext>
            </a:extLst>
          </p:cNvPr>
          <p:cNvSpPr txBox="1">
            <a:spLocks/>
          </p:cNvSpPr>
          <p:nvPr/>
        </p:nvSpPr>
        <p:spPr>
          <a:xfrm>
            <a:off x="2525731" y="4482912"/>
            <a:ext cx="6065053" cy="121549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>
                <a:ln>
                  <a:solidFill>
                    <a:schemeClr val="bg1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3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328B039-D1F9-4A62-9F3F-4FB926C644B3}"/>
              </a:ext>
            </a:extLst>
          </p:cNvPr>
          <p:cNvSpPr txBox="1">
            <a:spLocks/>
          </p:cNvSpPr>
          <p:nvPr/>
        </p:nvSpPr>
        <p:spPr>
          <a:xfrm>
            <a:off x="2709622" y="3267419"/>
            <a:ext cx="6065053" cy="121549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b="1" dirty="0">
                <a:ln>
                  <a:solidFill>
                    <a:schemeClr val="bg1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Module</a:t>
            </a:r>
            <a:r>
              <a:rPr lang="en-US" sz="8800" b="1" dirty="0">
                <a:ln>
                  <a:solidFill>
                    <a:schemeClr val="bg1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>
                <a:ln>
                  <a:solidFill>
                    <a:schemeClr val="bg1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8800" b="1" dirty="0">
              <a:ln>
                <a:solidFill>
                  <a:schemeClr val="bg1"/>
                </a:solidFill>
              </a:ln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850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59F6D221-2E98-4191-848A-3995C956B494}"/>
              </a:ext>
            </a:extLst>
          </p:cNvPr>
          <p:cNvSpPr/>
          <p:nvPr/>
        </p:nvSpPr>
        <p:spPr>
          <a:xfrm>
            <a:off x="3717235" y="118550"/>
            <a:ext cx="4757530" cy="219986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9DF043-A056-4342-9C88-A7C98781C23A}"/>
              </a:ext>
            </a:extLst>
          </p:cNvPr>
          <p:cNvSpPr txBox="1"/>
          <p:nvPr/>
        </p:nvSpPr>
        <p:spPr>
          <a:xfrm>
            <a:off x="4522953" y="664482"/>
            <a:ext cx="33826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Example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D8C543-287D-4E31-BB05-4D4D88DA37EF}"/>
              </a:ext>
            </a:extLst>
          </p:cNvPr>
          <p:cNvSpPr txBox="1"/>
          <p:nvPr/>
        </p:nvSpPr>
        <p:spPr>
          <a:xfrm>
            <a:off x="1058468" y="2596706"/>
            <a:ext cx="97305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Everything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floats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space.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821537D4-73AD-48F3-80B3-E19A92868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843" y="3982998"/>
            <a:ext cx="7863408" cy="264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CBC505-5836-47A9-9F35-E5494758FF9C}"/>
              </a:ext>
            </a:extLst>
          </p:cNvPr>
          <p:cNvSpPr txBox="1"/>
          <p:nvPr/>
        </p:nvSpPr>
        <p:spPr>
          <a:xfrm>
            <a:off x="455728" y="1905506"/>
            <a:ext cx="56402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force that makes things fall to the ground.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8D3275-D467-4195-8ACF-1F5EF7B73964}"/>
              </a:ext>
            </a:extLst>
          </p:cNvPr>
          <p:cNvSpPr txBox="1"/>
          <p:nvPr/>
        </p:nvSpPr>
        <p:spPr>
          <a:xfrm>
            <a:off x="2413905" y="268265"/>
            <a:ext cx="63325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gravity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(N)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 descr="rev_timss_gravity1tree.gif">
            <a:extLst>
              <a:ext uri="{FF2B5EF4-FFF2-40B4-BE49-F238E27FC236}">
                <a16:creationId xmlns:a16="http://schemas.microsoft.com/office/drawing/2014/main" id="{95FE0E6C-F7BF-4651-93D7-02F1D31452F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07540" y="1428736"/>
            <a:ext cx="2251178" cy="5171752"/>
          </a:xfrm>
          <a:prstGeom prst="rect">
            <a:avLst/>
          </a:prstGeom>
        </p:spPr>
      </p:pic>
      <p:pic>
        <p:nvPicPr>
          <p:cNvPr id="7" name="Content Placeholder 3" descr="apple_falling.gif">
            <a:extLst>
              <a:ext uri="{FF2B5EF4-FFF2-40B4-BE49-F238E27FC236}">
                <a16:creationId xmlns:a16="http://schemas.microsoft.com/office/drawing/2014/main" id="{59288940-01A4-4D3D-A46A-F9523D0B525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04452" y="1428736"/>
            <a:ext cx="3577695" cy="5160999"/>
          </a:xfrm>
          <a:prstGeom prst="rect">
            <a:avLst/>
          </a:prstGeom>
        </p:spPr>
      </p:pic>
      <p:pic>
        <p:nvPicPr>
          <p:cNvPr id="10" name="gravity Meaning in the Cambridge English Dictionary">
            <a:hlinkClick r:id="" action="ppaction://media"/>
            <a:extLst>
              <a:ext uri="{FF2B5EF4-FFF2-40B4-BE49-F238E27FC236}">
                <a16:creationId xmlns:a16="http://schemas.microsoft.com/office/drawing/2014/main" id="{10605F70-7F2E-411C-8F12-205EF9095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7508" y="4690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5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59F6D221-2E98-4191-848A-3995C956B494}"/>
              </a:ext>
            </a:extLst>
          </p:cNvPr>
          <p:cNvSpPr/>
          <p:nvPr/>
        </p:nvSpPr>
        <p:spPr>
          <a:xfrm>
            <a:off x="3577949" y="52290"/>
            <a:ext cx="4757530" cy="219986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9DF043-A056-4342-9C88-A7C98781C23A}"/>
              </a:ext>
            </a:extLst>
          </p:cNvPr>
          <p:cNvSpPr txBox="1"/>
          <p:nvPr/>
        </p:nvSpPr>
        <p:spPr>
          <a:xfrm>
            <a:off x="4404671" y="681205"/>
            <a:ext cx="33826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Example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D8C543-287D-4E31-BB05-4D4D88DA37EF}"/>
              </a:ext>
            </a:extLst>
          </p:cNvPr>
          <p:cNvSpPr txBox="1"/>
          <p:nvPr/>
        </p:nvSpPr>
        <p:spPr>
          <a:xfrm>
            <a:off x="1159310" y="2292288"/>
            <a:ext cx="95948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There is no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gravity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space .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AB16A2-09D7-4FB6-8BBA-C33B55B01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09" y="3429000"/>
            <a:ext cx="7010400" cy="319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2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CBC505-5836-47A9-9F35-E5494758FF9C}"/>
              </a:ext>
            </a:extLst>
          </p:cNvPr>
          <p:cNvSpPr txBox="1"/>
          <p:nvPr/>
        </p:nvSpPr>
        <p:spPr>
          <a:xfrm>
            <a:off x="192902" y="1825993"/>
            <a:ext cx="54922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box or container in which something is put especially to be sent, kept or sold. 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8D3275-D467-4195-8ACF-1F5EF7B73964}"/>
              </a:ext>
            </a:extLst>
          </p:cNvPr>
          <p:cNvSpPr txBox="1"/>
          <p:nvPr/>
        </p:nvSpPr>
        <p:spPr>
          <a:xfrm>
            <a:off x="2413905" y="268265"/>
            <a:ext cx="63325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Package   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(N)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16F19B-3435-40E3-ABD3-B59B5096F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469" y="1553507"/>
            <a:ext cx="6088629" cy="4657725"/>
          </a:xfrm>
          <a:prstGeom prst="rect">
            <a:avLst/>
          </a:prstGeom>
        </p:spPr>
      </p:pic>
      <p:pic>
        <p:nvPicPr>
          <p:cNvPr id="8" name="package Meaning in the Cambridge English Dictionary">
            <a:hlinkClick r:id="" action="ppaction://media"/>
            <a:extLst>
              <a:ext uri="{FF2B5EF4-FFF2-40B4-BE49-F238E27FC236}">
                <a16:creationId xmlns:a16="http://schemas.microsoft.com/office/drawing/2014/main" id="{543ADE8B-E554-4E96-B154-3F536AE909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1679" y="5069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8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59F6D221-2E98-4191-848A-3995C956B494}"/>
              </a:ext>
            </a:extLst>
          </p:cNvPr>
          <p:cNvSpPr/>
          <p:nvPr/>
        </p:nvSpPr>
        <p:spPr>
          <a:xfrm>
            <a:off x="3577949" y="52290"/>
            <a:ext cx="4757530" cy="219986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9DF043-A056-4342-9C88-A7C98781C23A}"/>
              </a:ext>
            </a:extLst>
          </p:cNvPr>
          <p:cNvSpPr txBox="1"/>
          <p:nvPr/>
        </p:nvSpPr>
        <p:spPr>
          <a:xfrm>
            <a:off x="4404671" y="436603"/>
            <a:ext cx="33826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Example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D8C543-287D-4E31-BB05-4D4D88DA37EF}"/>
              </a:ext>
            </a:extLst>
          </p:cNvPr>
          <p:cNvSpPr txBox="1"/>
          <p:nvPr/>
        </p:nvSpPr>
        <p:spPr>
          <a:xfrm>
            <a:off x="1851807" y="2146132"/>
            <a:ext cx="82098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Astronauts keep food in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packages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space.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2EB2B-D825-4C10-90EE-16AB56808B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038" y="4191142"/>
            <a:ext cx="7083257" cy="243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CBC505-5836-47A9-9F35-E5494758FF9C}"/>
              </a:ext>
            </a:extLst>
          </p:cNvPr>
          <p:cNvSpPr txBox="1"/>
          <p:nvPr/>
        </p:nvSpPr>
        <p:spPr>
          <a:xfrm>
            <a:off x="603700" y="1859766"/>
            <a:ext cx="674591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(informal)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casual clothes are not formal or not suitable for special occasions.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8D3275-D467-4195-8ACF-1F5EF7B73964}"/>
              </a:ext>
            </a:extLst>
          </p:cNvPr>
          <p:cNvSpPr txBox="1"/>
          <p:nvPr/>
        </p:nvSpPr>
        <p:spPr>
          <a:xfrm>
            <a:off x="2413905" y="268265"/>
            <a:ext cx="63325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casual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(Adj)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121EAD-E3D3-4673-A282-4C19FC05EC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155" y="1660896"/>
            <a:ext cx="3860145" cy="4645055"/>
          </a:xfrm>
          <a:prstGeom prst="rect">
            <a:avLst/>
          </a:prstGeom>
        </p:spPr>
      </p:pic>
      <p:pic>
        <p:nvPicPr>
          <p:cNvPr id="9" name="casual Meaning in the Cambridge English Dictionary">
            <a:hlinkClick r:id="" action="ppaction://media"/>
            <a:extLst>
              <a:ext uri="{FF2B5EF4-FFF2-40B4-BE49-F238E27FC236}">
                <a16:creationId xmlns:a16="http://schemas.microsoft.com/office/drawing/2014/main" id="{F72FED43-8B79-4F32-8825-457BCF818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96527" y="49786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2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59F6D221-2E98-4191-848A-3995C956B494}"/>
              </a:ext>
            </a:extLst>
          </p:cNvPr>
          <p:cNvSpPr/>
          <p:nvPr/>
        </p:nvSpPr>
        <p:spPr>
          <a:xfrm>
            <a:off x="3717234" y="0"/>
            <a:ext cx="4757530" cy="219986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9DF043-A056-4342-9C88-A7C98781C23A}"/>
              </a:ext>
            </a:extLst>
          </p:cNvPr>
          <p:cNvSpPr txBox="1"/>
          <p:nvPr/>
        </p:nvSpPr>
        <p:spPr>
          <a:xfrm>
            <a:off x="4404670" y="545932"/>
            <a:ext cx="33826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Example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D8C543-287D-4E31-BB05-4D4D88DA37EF}"/>
              </a:ext>
            </a:extLst>
          </p:cNvPr>
          <p:cNvSpPr txBox="1"/>
          <p:nvPr/>
        </p:nvSpPr>
        <p:spPr>
          <a:xfrm>
            <a:off x="351481" y="2359362"/>
            <a:ext cx="111558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Inside the station, astronauts wear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casual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clothes with lots of 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ockets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5474CA-344D-4A50-832E-1A1DFFF73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496" y="4230806"/>
            <a:ext cx="6960358" cy="245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4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CBC505-5836-47A9-9F35-E5494758FF9C}"/>
              </a:ext>
            </a:extLst>
          </p:cNvPr>
          <p:cNvSpPr txBox="1"/>
          <p:nvPr/>
        </p:nvSpPr>
        <p:spPr>
          <a:xfrm>
            <a:off x="1705970" y="1672615"/>
            <a:ext cx="76757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designed for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particular purpose.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8D3275-D467-4195-8ACF-1F5EF7B73964}"/>
              </a:ext>
            </a:extLst>
          </p:cNvPr>
          <p:cNvSpPr txBox="1"/>
          <p:nvPr/>
        </p:nvSpPr>
        <p:spPr>
          <a:xfrm>
            <a:off x="2188618" y="384072"/>
            <a:ext cx="63325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specialised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(Adj)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specialized Meaning in the Cambridge English Dictionary">
            <a:hlinkClick r:id="" action="ppaction://media"/>
            <a:extLst>
              <a:ext uri="{FF2B5EF4-FFF2-40B4-BE49-F238E27FC236}">
                <a16:creationId xmlns:a16="http://schemas.microsoft.com/office/drawing/2014/main" id="{21BF996A-E4AB-4CAF-8917-35FD77F564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39774" y="44127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59F6D221-2E98-4191-848A-3995C956B494}"/>
              </a:ext>
            </a:extLst>
          </p:cNvPr>
          <p:cNvSpPr/>
          <p:nvPr/>
        </p:nvSpPr>
        <p:spPr>
          <a:xfrm>
            <a:off x="3577950" y="606288"/>
            <a:ext cx="4757530" cy="219986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9DF043-A056-4342-9C88-A7C98781C23A}"/>
              </a:ext>
            </a:extLst>
          </p:cNvPr>
          <p:cNvSpPr txBox="1"/>
          <p:nvPr/>
        </p:nvSpPr>
        <p:spPr>
          <a:xfrm>
            <a:off x="4404671" y="1152220"/>
            <a:ext cx="33826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Example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D8C543-287D-4E31-BB05-4D4D88DA37EF}"/>
              </a:ext>
            </a:extLst>
          </p:cNvPr>
          <p:cNvSpPr txBox="1"/>
          <p:nvPr/>
        </p:nvSpPr>
        <p:spPr>
          <a:xfrm>
            <a:off x="192665" y="3600735"/>
            <a:ext cx="1152815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Astronauts wear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specialised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spacesuits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space.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35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4325" y="39114"/>
            <a:ext cx="5771675" cy="8265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>
                  <a:solidFill>
                    <a:prstClr val="black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ispose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 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(PhV)</a:t>
            </a:r>
          </a:p>
          <a:p>
            <a:pPr marL="0" marR="0" lvl="0" indent="0" algn="l" defTabSz="914400" rtl="1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>
                  <a:solidFill>
                    <a:prstClr val="black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float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(V)</a:t>
            </a:r>
          </a:p>
          <a:p>
            <a:pPr marL="0" marR="0" lvl="0" indent="0" algn="l" defTabSz="914400" rtl="1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>
                  <a:solidFill>
                    <a:prstClr val="black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ackage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</a:p>
          <a:p>
            <a:pPr marL="0" marR="0" lvl="0" indent="0" algn="l" defTabSz="914400" rtl="1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gravity        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</a:p>
          <a:p>
            <a:pPr marL="0" marR="0" lvl="0" indent="0" algn="l" defTabSz="914400" rtl="1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FF5E8A-74AD-48E9-B71D-3A70CB85C751}"/>
              </a:ext>
            </a:extLst>
          </p:cNvPr>
          <p:cNvSpPr txBox="1"/>
          <p:nvPr/>
        </p:nvSpPr>
        <p:spPr>
          <a:xfrm>
            <a:off x="7156174" y="1026419"/>
            <a:ext cx="4499532" cy="4805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250000"/>
              </a:lnSpc>
              <a:defRPr/>
            </a:pPr>
            <a:r>
              <a:rPr lang="en-US" sz="3200" b="1" dirty="0">
                <a:ln>
                  <a:solidFill>
                    <a:prstClr val="black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casual                     </a:t>
            </a:r>
            <a:r>
              <a:rPr lang="en-US" sz="3200" b="1" dirty="0">
                <a:ln>
                  <a:solidFill>
                    <a:prstClr val="black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</a:p>
          <a:p>
            <a:pPr lvl="0" algn="l">
              <a:lnSpc>
                <a:spcPct val="250000"/>
              </a:lnSpc>
              <a:defRPr/>
            </a:pPr>
            <a:endParaRPr lang="en-US" sz="3200" b="1" dirty="0">
              <a:ln>
                <a:solidFill>
                  <a:prstClr val="black"/>
                </a:solidFill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lnSpc>
                <a:spcPct val="250000"/>
              </a:lnSpc>
              <a:defRPr/>
            </a:pPr>
            <a:r>
              <a:rPr lang="en-US" sz="3200" b="1" dirty="0" err="1">
                <a:ln>
                  <a:solidFill>
                    <a:prstClr val="black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specialised</a:t>
            </a:r>
            <a:r>
              <a:rPr lang="en-US" sz="3200" b="1" dirty="0">
                <a:ln>
                  <a:solidFill>
                    <a:prstClr val="black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200" b="1" dirty="0">
                <a:ln>
                  <a:solidFill>
                    <a:prstClr val="black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</a:p>
          <a:p>
            <a:pPr lvl="0" algn="l">
              <a:lnSpc>
                <a:spcPct val="250000"/>
              </a:lnSpc>
              <a:defRPr/>
            </a:pPr>
            <a:endParaRPr lang="en-US" sz="3200" b="1" dirty="0">
              <a:ln>
                <a:solidFill>
                  <a:prstClr val="black"/>
                </a:solidFill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CE83C5-951B-485C-8087-FD8F28CFBE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934" y="3932186"/>
            <a:ext cx="2341115" cy="10717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9E76A0-D448-45E4-AD97-EC2D000BD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271" y="4704904"/>
            <a:ext cx="2958771" cy="13716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4A7B2C-5AEA-4195-A8D7-0BC414365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272" y="2222528"/>
            <a:ext cx="2863336" cy="15774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74C7CF98-807D-4C90-A58D-99FD99E241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58" y="2357259"/>
            <a:ext cx="2328191" cy="1071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11971239281768335436doctormo_Put_Rubbish_in_Bin_Signs_svg_med.png">
            <a:extLst>
              <a:ext uri="{FF2B5EF4-FFF2-40B4-BE49-F238E27FC236}">
                <a16:creationId xmlns:a16="http://schemas.microsoft.com/office/drawing/2014/main" id="{34EF2E41-B116-4436-B0D8-F040C05FCA5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13662" y="352500"/>
            <a:ext cx="2121751" cy="17338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Content Placeholder 3" descr="apple_falling.gif">
            <a:extLst>
              <a:ext uri="{FF2B5EF4-FFF2-40B4-BE49-F238E27FC236}">
                <a16:creationId xmlns:a16="http://schemas.microsoft.com/office/drawing/2014/main" id="{B71CD4C4-87C7-443A-BA2B-FCE39D7BCE4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8935" y="5372000"/>
            <a:ext cx="2341114" cy="13716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68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9107" y="312738"/>
            <a:ext cx="6333785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Reading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FFFF"/>
                </a:solidFill>
                <a:latin typeface="Arial Black" pitchFamily="34" charset="0"/>
              </a:rPr>
              <a:t>SB. / P.31</a:t>
            </a:r>
            <a:endParaRPr kumimoji="0" lang="en-US" sz="96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4" name="AutoShape 2" descr="ÙØªÙØ¬Ø© Ø¨Ø­Ø« Ø§ÙØµÙØ± Ø¹Ù âªastronaut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4" descr="ÙØªÙØ¬Ø© Ø¨Ø­Ø« Ø§ÙØµÙØ± Ø¹Ù âªastronautâ¬â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87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B59F45-556D-4998-9E68-8458592E7D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36" b="7163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B7F4C4F-65B1-4C64-8ABC-17859C99E606}"/>
              </a:ext>
            </a:extLst>
          </p:cNvPr>
          <p:cNvSpPr txBox="1">
            <a:spLocks/>
          </p:cNvSpPr>
          <p:nvPr/>
        </p:nvSpPr>
        <p:spPr>
          <a:xfrm>
            <a:off x="-145141" y="1343201"/>
            <a:ext cx="11887199" cy="8589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Read the text again and </a:t>
            </a:r>
            <a:r>
              <a:rPr lang="en-US" sz="36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answer the following questions :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j-ea"/>
              <a:cs typeface="Aharoni" pitchFamily="2" charset="-79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40C4FC5-2F45-4FDC-BF22-BEDAE657CF6A}"/>
              </a:ext>
            </a:extLst>
          </p:cNvPr>
          <p:cNvSpPr txBox="1">
            <a:spLocks/>
          </p:cNvSpPr>
          <p:nvPr/>
        </p:nvSpPr>
        <p:spPr>
          <a:xfrm>
            <a:off x="3754884" y="357230"/>
            <a:ext cx="3451762" cy="85898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Activity 2 :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76C13AE-ADA8-42C2-AED4-D6B54F23007C}"/>
              </a:ext>
            </a:extLst>
          </p:cNvPr>
          <p:cNvSpPr txBox="1">
            <a:spLocks/>
          </p:cNvSpPr>
          <p:nvPr/>
        </p:nvSpPr>
        <p:spPr>
          <a:xfrm>
            <a:off x="904263" y="2912362"/>
            <a:ext cx="4700275" cy="8589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a- Food in space.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75EB73-5884-4681-9517-C56E8C8A666E}"/>
              </a:ext>
            </a:extLst>
          </p:cNvPr>
          <p:cNvSpPr txBox="1">
            <a:spLocks/>
          </p:cNvSpPr>
          <p:nvPr/>
        </p:nvSpPr>
        <p:spPr>
          <a:xfrm>
            <a:off x="829252" y="3868668"/>
            <a:ext cx="5414244" cy="8589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 b- Clothes in space.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2DE9FF2-E1B8-44DD-891A-6B31A0A9D56A}"/>
              </a:ext>
            </a:extLst>
          </p:cNvPr>
          <p:cNvSpPr txBox="1">
            <a:spLocks/>
          </p:cNvSpPr>
          <p:nvPr/>
        </p:nvSpPr>
        <p:spPr>
          <a:xfrm>
            <a:off x="686703" y="4131388"/>
            <a:ext cx="7832607" cy="8589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j-ea"/>
              <a:cs typeface="Aharoni" pitchFamily="2" charset="-79"/>
            </a:endParaRPr>
          </a:p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c- 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Space special equipment.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j-ea"/>
              <a:cs typeface="Aharoni" pitchFamily="2" charset="-79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CB3898-762E-410D-B931-9F3EC5C13947}"/>
              </a:ext>
            </a:extLst>
          </p:cNvPr>
          <p:cNvSpPr txBox="1">
            <a:spLocks/>
          </p:cNvSpPr>
          <p:nvPr/>
        </p:nvSpPr>
        <p:spPr>
          <a:xfrm>
            <a:off x="686703" y="5721438"/>
            <a:ext cx="7088075" cy="8589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d- Space is like camping.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BAE5E0B-FBB2-4BD6-8DBE-C5DD23AB95BC}"/>
              </a:ext>
            </a:extLst>
          </p:cNvPr>
          <p:cNvSpPr/>
          <p:nvPr/>
        </p:nvSpPr>
        <p:spPr>
          <a:xfrm>
            <a:off x="413960" y="5624114"/>
            <a:ext cx="7360818" cy="11607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8E7B6D4-4556-4632-ACB4-C15D48EB573F}"/>
              </a:ext>
            </a:extLst>
          </p:cNvPr>
          <p:cNvSpPr txBox="1">
            <a:spLocks/>
          </p:cNvSpPr>
          <p:nvPr/>
        </p:nvSpPr>
        <p:spPr>
          <a:xfrm>
            <a:off x="293228" y="1976945"/>
            <a:ext cx="10622621" cy="8589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1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- The main idea of the 1</a:t>
            </a:r>
            <a:r>
              <a:rPr kumimoji="0" lang="en-US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st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   paragraph is :</a:t>
            </a:r>
          </a:p>
        </p:txBody>
      </p:sp>
    </p:spTree>
    <p:extLst>
      <p:ext uri="{BB962C8B-B14F-4D97-AF65-F5344CB8AC3E}">
        <p14:creationId xmlns:p14="http://schemas.microsoft.com/office/powerpoint/2010/main" val="84239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76C13AE-ADA8-42C2-AED4-D6B54F23007C}"/>
              </a:ext>
            </a:extLst>
          </p:cNvPr>
          <p:cNvSpPr txBox="1">
            <a:spLocks/>
          </p:cNvSpPr>
          <p:nvPr/>
        </p:nvSpPr>
        <p:spPr>
          <a:xfrm>
            <a:off x="0" y="2999509"/>
            <a:ext cx="4137892" cy="8589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a- hot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75EB73-5884-4681-9517-C56E8C8A666E}"/>
              </a:ext>
            </a:extLst>
          </p:cNvPr>
          <p:cNvSpPr txBox="1">
            <a:spLocks/>
          </p:cNvSpPr>
          <p:nvPr/>
        </p:nvSpPr>
        <p:spPr>
          <a:xfrm>
            <a:off x="494806" y="4431028"/>
            <a:ext cx="3643086" cy="8589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 b- frozen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2DE9FF2-E1B8-44DD-891A-6B31A0A9D56A}"/>
              </a:ext>
            </a:extLst>
          </p:cNvPr>
          <p:cNvSpPr txBox="1">
            <a:spLocks/>
          </p:cNvSpPr>
          <p:nvPr/>
        </p:nvSpPr>
        <p:spPr>
          <a:xfrm>
            <a:off x="6635581" y="2471397"/>
            <a:ext cx="3974364" cy="8589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j-ea"/>
              <a:cs typeface="Aharoni" pitchFamily="2" charset="-79"/>
            </a:endParaRPr>
          </a:p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c- fresh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CB3898-762E-410D-B931-9F3EC5C13947}"/>
              </a:ext>
            </a:extLst>
          </p:cNvPr>
          <p:cNvSpPr txBox="1">
            <a:spLocks/>
          </p:cNvSpPr>
          <p:nvPr/>
        </p:nvSpPr>
        <p:spPr>
          <a:xfrm>
            <a:off x="6801220" y="4431028"/>
            <a:ext cx="3643086" cy="8589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d- cold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BAE5E0B-FBB2-4BD6-8DBE-C5DD23AB95BC}"/>
              </a:ext>
            </a:extLst>
          </p:cNvPr>
          <p:cNvSpPr/>
          <p:nvPr/>
        </p:nvSpPr>
        <p:spPr>
          <a:xfrm>
            <a:off x="7553739" y="2999509"/>
            <a:ext cx="2365829" cy="10098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8E7B6D4-4556-4632-ACB4-C15D48EB573F}"/>
              </a:ext>
            </a:extLst>
          </p:cNvPr>
          <p:cNvSpPr txBox="1">
            <a:spLocks/>
          </p:cNvSpPr>
          <p:nvPr/>
        </p:nvSpPr>
        <p:spPr>
          <a:xfrm>
            <a:off x="0" y="1006361"/>
            <a:ext cx="11784281" cy="8589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cs typeface="Aharoni" pitchFamily="2" charset="-79"/>
              </a:rPr>
              <a:t>2 -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What is the antonym (opposite) of the word “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dried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” in the second paragraph ?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8618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2DE9FF2-E1B8-44DD-891A-6B31A0A9D56A}"/>
              </a:ext>
            </a:extLst>
          </p:cNvPr>
          <p:cNvSpPr txBox="1">
            <a:spLocks/>
          </p:cNvSpPr>
          <p:nvPr/>
        </p:nvSpPr>
        <p:spPr>
          <a:xfrm>
            <a:off x="2867517" y="3127948"/>
            <a:ext cx="3974364" cy="8589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j-ea"/>
              <a:cs typeface="Aharoni" pitchFamily="2" charset="-79"/>
            </a:endParaRPr>
          </a:p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inflatable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CB3898-762E-410D-B931-9F3EC5C13947}"/>
              </a:ext>
            </a:extLst>
          </p:cNvPr>
          <p:cNvSpPr txBox="1">
            <a:spLocks/>
          </p:cNvSpPr>
          <p:nvPr/>
        </p:nvSpPr>
        <p:spPr>
          <a:xfrm>
            <a:off x="8030817" y="3858493"/>
            <a:ext cx="3080128" cy="8589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flare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8E7B6D4-4556-4632-ACB4-C15D48EB573F}"/>
              </a:ext>
            </a:extLst>
          </p:cNvPr>
          <p:cNvSpPr txBox="1">
            <a:spLocks/>
          </p:cNvSpPr>
          <p:nvPr/>
        </p:nvSpPr>
        <p:spPr>
          <a:xfrm>
            <a:off x="0" y="382247"/>
            <a:ext cx="11784281" cy="8589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3 – Find out words in the 3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rd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 paragraph</a:t>
            </a:r>
          </a:p>
          <a:p>
            <a:pPr lvl="0" algn="ctr">
              <a:lnSpc>
                <a:spcPct val="150000"/>
              </a:lnSpc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 that mean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n-ea"/>
                <a:cs typeface="Aharoni" pitchFamily="2" charset="-79"/>
              </a:rPr>
              <a:t> “ air-filled / flame”: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DFC32A8-6EF9-4FDD-9687-7E2A131CCA2F}"/>
              </a:ext>
            </a:extLst>
          </p:cNvPr>
          <p:cNvCxnSpPr>
            <a:cxnSpLocks/>
          </p:cNvCxnSpPr>
          <p:nvPr/>
        </p:nvCxnSpPr>
        <p:spPr>
          <a:xfrm flipH="1">
            <a:off x="5181600" y="2401265"/>
            <a:ext cx="914400" cy="11561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A873340-3869-4866-95CB-8F77D11253F3}"/>
              </a:ext>
            </a:extLst>
          </p:cNvPr>
          <p:cNvCxnSpPr>
            <a:cxnSpLocks/>
          </p:cNvCxnSpPr>
          <p:nvPr/>
        </p:nvCxnSpPr>
        <p:spPr>
          <a:xfrm>
            <a:off x="8624643" y="2401265"/>
            <a:ext cx="699840" cy="11561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84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76C13AE-ADA8-42C2-AED4-D6B54F23007C}"/>
              </a:ext>
            </a:extLst>
          </p:cNvPr>
          <p:cNvSpPr txBox="1">
            <a:spLocks/>
          </p:cNvSpPr>
          <p:nvPr/>
        </p:nvSpPr>
        <p:spPr>
          <a:xfrm>
            <a:off x="293228" y="2487928"/>
            <a:ext cx="10984373" cy="8589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a- explain how astronauts live in space.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75EB73-5884-4681-9517-C56E8C8A666E}"/>
              </a:ext>
            </a:extLst>
          </p:cNvPr>
          <p:cNvSpPr txBox="1">
            <a:spLocks/>
          </p:cNvSpPr>
          <p:nvPr/>
        </p:nvSpPr>
        <p:spPr>
          <a:xfrm>
            <a:off x="293228" y="3853132"/>
            <a:ext cx="9053301" cy="8589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 b- </a:t>
            </a:r>
            <a:r>
              <a:rPr lang="en-US" sz="4800" b="1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persuade us to travel to space.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j-ea"/>
              <a:cs typeface="Aharoni" pitchFamily="2" charset="-79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2DE9FF2-E1B8-44DD-891A-6B31A0A9D56A}"/>
              </a:ext>
            </a:extLst>
          </p:cNvPr>
          <p:cNvSpPr txBox="1">
            <a:spLocks/>
          </p:cNvSpPr>
          <p:nvPr/>
        </p:nvSpPr>
        <p:spPr>
          <a:xfrm>
            <a:off x="293228" y="4218248"/>
            <a:ext cx="11434621" cy="8589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j-ea"/>
              <a:cs typeface="Aharoni" pitchFamily="2" charset="-79"/>
            </a:endParaRPr>
          </a:p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c- compare life in space with life on Earth.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CB3898-762E-410D-B931-9F3EC5C13947}"/>
              </a:ext>
            </a:extLst>
          </p:cNvPr>
          <p:cNvSpPr txBox="1">
            <a:spLocks/>
          </p:cNvSpPr>
          <p:nvPr/>
        </p:nvSpPr>
        <p:spPr>
          <a:xfrm>
            <a:off x="414563" y="5948568"/>
            <a:ext cx="8931966" cy="8589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d- advise us not to eat dried food.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BAE5E0B-FBB2-4BD6-8DBE-C5DD23AB95BC}"/>
              </a:ext>
            </a:extLst>
          </p:cNvPr>
          <p:cNvSpPr/>
          <p:nvPr/>
        </p:nvSpPr>
        <p:spPr>
          <a:xfrm>
            <a:off x="418061" y="2396203"/>
            <a:ext cx="10497788" cy="11148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8E7B6D4-4556-4632-ACB4-C15D48EB573F}"/>
              </a:ext>
            </a:extLst>
          </p:cNvPr>
          <p:cNvSpPr txBox="1">
            <a:spLocks/>
          </p:cNvSpPr>
          <p:nvPr/>
        </p:nvSpPr>
        <p:spPr>
          <a:xfrm>
            <a:off x="293228" y="925172"/>
            <a:ext cx="10622621" cy="8589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4- The purpose of the writer in writing this text is to : 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j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5823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9DF043-A056-4342-9C88-A7C98781C23A}"/>
              </a:ext>
            </a:extLst>
          </p:cNvPr>
          <p:cNvSpPr txBox="1"/>
          <p:nvPr/>
        </p:nvSpPr>
        <p:spPr>
          <a:xfrm>
            <a:off x="173958" y="0"/>
            <a:ext cx="36872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808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Activity 3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80808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3D31FB6-6DE8-4646-AFC2-6CEFDD60F835}"/>
              </a:ext>
            </a:extLst>
          </p:cNvPr>
          <p:cNvSpPr txBox="1">
            <a:spLocks/>
          </p:cNvSpPr>
          <p:nvPr/>
        </p:nvSpPr>
        <p:spPr>
          <a:xfrm>
            <a:off x="469247" y="1243225"/>
            <a:ext cx="10622621" cy="8589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Read the text again then answer the questions below :</a:t>
            </a: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j-ea"/>
              <a:cs typeface="Aharoni" pitchFamily="2" charset="-79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EDF251-CCE6-48CB-9B7A-423FEA01F22A}"/>
              </a:ext>
            </a:extLst>
          </p:cNvPr>
          <p:cNvSpPr txBox="1">
            <a:spLocks/>
          </p:cNvSpPr>
          <p:nvPr/>
        </p:nvSpPr>
        <p:spPr>
          <a:xfrm>
            <a:off x="173958" y="1807945"/>
            <a:ext cx="11434621" cy="8589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j-ea"/>
              <a:cs typeface="Aharoni" pitchFamily="2" charset="-79"/>
            </a:endParaRPr>
          </a:p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1- Give three reasons why being in space is like camping.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BE43852-95C2-4B37-90AC-390D4AC53C9B}"/>
              </a:ext>
            </a:extLst>
          </p:cNvPr>
          <p:cNvSpPr txBox="1">
            <a:spLocks/>
          </p:cNvSpPr>
          <p:nvPr/>
        </p:nvSpPr>
        <p:spPr>
          <a:xfrm>
            <a:off x="331304" y="4013752"/>
            <a:ext cx="9422296" cy="8589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2- What do astronauts eat in space?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758092D-F589-464B-8A50-58057CDB7334}"/>
              </a:ext>
            </a:extLst>
          </p:cNvPr>
          <p:cNvSpPr txBox="1">
            <a:spLocks/>
          </p:cNvSpPr>
          <p:nvPr/>
        </p:nvSpPr>
        <p:spPr>
          <a:xfrm>
            <a:off x="173958" y="5360577"/>
            <a:ext cx="11739746" cy="8589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3- Astronauts wear special clothes in  space. </a:t>
            </a: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Discuss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739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9" y="1536034"/>
            <a:ext cx="10668000" cy="4405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901" y="728012"/>
            <a:ext cx="3653662" cy="161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4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D7937BB5-A64B-4D43-939C-723D2784B7EB}"/>
              </a:ext>
            </a:extLst>
          </p:cNvPr>
          <p:cNvSpPr/>
          <p:nvPr/>
        </p:nvSpPr>
        <p:spPr>
          <a:xfrm>
            <a:off x="358440" y="1972359"/>
            <a:ext cx="5081349" cy="25336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BAF121B2-F415-4EB7-938C-77BA2D65B851}"/>
              </a:ext>
            </a:extLst>
          </p:cNvPr>
          <p:cNvSpPr/>
          <p:nvPr/>
        </p:nvSpPr>
        <p:spPr>
          <a:xfrm>
            <a:off x="3393752" y="4145270"/>
            <a:ext cx="5866362" cy="256853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8050EF48-3993-4F58-9880-4688E144D803}"/>
              </a:ext>
            </a:extLst>
          </p:cNvPr>
          <p:cNvSpPr/>
          <p:nvPr/>
        </p:nvSpPr>
        <p:spPr>
          <a:xfrm>
            <a:off x="6096000" y="1730986"/>
            <a:ext cx="5588000" cy="241428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33F6E0-C801-4426-9EFE-E92DC35F6246}"/>
              </a:ext>
            </a:extLst>
          </p:cNvPr>
          <p:cNvSpPr txBox="1"/>
          <p:nvPr/>
        </p:nvSpPr>
        <p:spPr>
          <a:xfrm>
            <a:off x="925240" y="2459504"/>
            <a:ext cx="394774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have to take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everything you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need.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04A7DF-A801-44FF-AFE0-13991324787D}"/>
              </a:ext>
            </a:extLst>
          </p:cNvPr>
          <p:cNvSpPr txBox="1">
            <a:spLocks/>
          </p:cNvSpPr>
          <p:nvPr/>
        </p:nvSpPr>
        <p:spPr>
          <a:xfrm>
            <a:off x="249379" y="-203247"/>
            <a:ext cx="11434621" cy="69487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j-ea"/>
              <a:cs typeface="Aharoni" pitchFamily="2" charset="-79"/>
            </a:endParaRPr>
          </a:p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1- Give three reasons why being in space is like camping.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4397C7-9AFD-4B1D-B740-92BDCA267EE1}"/>
              </a:ext>
            </a:extLst>
          </p:cNvPr>
          <p:cNvSpPr txBox="1"/>
          <p:nvPr/>
        </p:nvSpPr>
        <p:spPr>
          <a:xfrm>
            <a:off x="7143752" y="2276407"/>
            <a:ext cx="34924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use special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equipment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49E6E2-E169-4136-9055-EE86A396BA0F}"/>
              </a:ext>
            </a:extLst>
          </p:cNvPr>
          <p:cNvSpPr txBox="1"/>
          <p:nvPr/>
        </p:nvSpPr>
        <p:spPr>
          <a:xfrm>
            <a:off x="4516181" y="4379188"/>
            <a:ext cx="362150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have to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dispose of your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own rubbish.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23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2E6DB75-B7C0-4965-8F17-B487E4CDBA8E}"/>
              </a:ext>
            </a:extLst>
          </p:cNvPr>
          <p:cNvSpPr txBox="1">
            <a:spLocks/>
          </p:cNvSpPr>
          <p:nvPr/>
        </p:nvSpPr>
        <p:spPr>
          <a:xfrm>
            <a:off x="200675" y="459859"/>
            <a:ext cx="9422296" cy="8589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2- What do astronauts eat in space?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21D103-0CA2-4D24-9E45-A921B393FD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59" t="44924" r="27412" b="29877"/>
          <a:stretch/>
        </p:blipFill>
        <p:spPr>
          <a:xfrm>
            <a:off x="200675" y="1696065"/>
            <a:ext cx="11752785" cy="4834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FBE32F5-8C38-4845-855F-E99A69DECC3D}"/>
              </a:ext>
            </a:extLst>
          </p:cNvPr>
          <p:cNvCxnSpPr>
            <a:cxnSpLocks/>
          </p:cNvCxnSpPr>
          <p:nvPr/>
        </p:nvCxnSpPr>
        <p:spPr>
          <a:xfrm>
            <a:off x="680908" y="3199071"/>
            <a:ext cx="3702406" cy="0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9DEB4B-8386-4940-98F3-0F012D680610}"/>
              </a:ext>
            </a:extLst>
          </p:cNvPr>
          <p:cNvCxnSpPr>
            <a:cxnSpLocks/>
          </p:cNvCxnSpPr>
          <p:nvPr/>
        </p:nvCxnSpPr>
        <p:spPr>
          <a:xfrm>
            <a:off x="4636051" y="3946557"/>
            <a:ext cx="3259720" cy="0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A78283-14FA-43B2-B462-CA080DEBB09F}"/>
              </a:ext>
            </a:extLst>
          </p:cNvPr>
          <p:cNvCxnSpPr>
            <a:cxnSpLocks/>
          </p:cNvCxnSpPr>
          <p:nvPr/>
        </p:nvCxnSpPr>
        <p:spPr>
          <a:xfrm>
            <a:off x="680908" y="4331185"/>
            <a:ext cx="4660349" cy="0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98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81ED1B-0947-40D4-A007-A440463C82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16" t="69019" r="27512" b="5185"/>
          <a:stretch/>
        </p:blipFill>
        <p:spPr>
          <a:xfrm>
            <a:off x="435429" y="1857829"/>
            <a:ext cx="11350171" cy="47192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FBE32F5-8C38-4845-855F-E99A69DECC3D}"/>
              </a:ext>
            </a:extLst>
          </p:cNvPr>
          <p:cNvCxnSpPr>
            <a:cxnSpLocks/>
          </p:cNvCxnSpPr>
          <p:nvPr/>
        </p:nvCxnSpPr>
        <p:spPr>
          <a:xfrm>
            <a:off x="5557708" y="3300671"/>
            <a:ext cx="2497721" cy="0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9DEB4B-8386-4940-98F3-0F012D680610}"/>
              </a:ext>
            </a:extLst>
          </p:cNvPr>
          <p:cNvCxnSpPr>
            <a:cxnSpLocks/>
          </p:cNvCxnSpPr>
          <p:nvPr/>
        </p:nvCxnSpPr>
        <p:spPr>
          <a:xfrm>
            <a:off x="5681080" y="3946557"/>
            <a:ext cx="3709663" cy="0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A78283-14FA-43B2-B462-CA080DEBB09F}"/>
              </a:ext>
            </a:extLst>
          </p:cNvPr>
          <p:cNvCxnSpPr>
            <a:cxnSpLocks/>
          </p:cNvCxnSpPr>
          <p:nvPr/>
        </p:nvCxnSpPr>
        <p:spPr>
          <a:xfrm>
            <a:off x="5681080" y="4331185"/>
            <a:ext cx="893891" cy="0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DC6FD111-3AEE-4552-83E5-FBACD0D54717}"/>
              </a:ext>
            </a:extLst>
          </p:cNvPr>
          <p:cNvSpPr txBox="1">
            <a:spLocks/>
          </p:cNvSpPr>
          <p:nvPr/>
        </p:nvSpPr>
        <p:spPr>
          <a:xfrm>
            <a:off x="200675" y="215279"/>
            <a:ext cx="11739746" cy="8589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3- Astronauts wear special clothes in  space. </a:t>
            </a: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Discuss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ECD0F0-926C-44C3-BFD4-26971120B42E}"/>
              </a:ext>
            </a:extLst>
          </p:cNvPr>
          <p:cNvCxnSpPr>
            <a:cxnSpLocks/>
          </p:cNvCxnSpPr>
          <p:nvPr/>
        </p:nvCxnSpPr>
        <p:spPr>
          <a:xfrm>
            <a:off x="4106280" y="5477814"/>
            <a:ext cx="7432577" cy="0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423E445-F54D-4A70-A95E-3FE8CA26C113}"/>
              </a:ext>
            </a:extLst>
          </p:cNvPr>
          <p:cNvCxnSpPr>
            <a:cxnSpLocks/>
          </p:cNvCxnSpPr>
          <p:nvPr/>
        </p:nvCxnSpPr>
        <p:spPr>
          <a:xfrm>
            <a:off x="4106280" y="5804385"/>
            <a:ext cx="7432577" cy="0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06450E5-7124-4202-A2EA-1684D868624C}"/>
              </a:ext>
            </a:extLst>
          </p:cNvPr>
          <p:cNvCxnSpPr>
            <a:cxnSpLocks/>
          </p:cNvCxnSpPr>
          <p:nvPr/>
        </p:nvCxnSpPr>
        <p:spPr>
          <a:xfrm>
            <a:off x="4106280" y="6196271"/>
            <a:ext cx="1162406" cy="0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0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ØµÙØ±Ø© Ø°Ø§Øª ØµÙØ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73" y="609600"/>
            <a:ext cx="6937825" cy="590731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D0267E9C-4F5F-42FE-9957-303D92ADB873}"/>
              </a:ext>
            </a:extLst>
          </p:cNvPr>
          <p:cNvSpPr/>
          <p:nvPr/>
        </p:nvSpPr>
        <p:spPr>
          <a:xfrm>
            <a:off x="7315200" y="1651000"/>
            <a:ext cx="4651827" cy="3556000"/>
          </a:xfrm>
          <a:prstGeom prst="cloud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A4C7E1-D6CE-4DDF-805B-7B7E1F9E427D}"/>
              </a:ext>
            </a:extLst>
          </p:cNvPr>
          <p:cNvSpPr txBox="1"/>
          <p:nvPr/>
        </p:nvSpPr>
        <p:spPr>
          <a:xfrm>
            <a:off x="7786911" y="2140581"/>
            <a:ext cx="37737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Guess</a:t>
            </a:r>
          </a:p>
          <a:p>
            <a:pPr algn="ctr">
              <a:defRPr/>
            </a:pPr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topic.</a:t>
            </a:r>
            <a:endParaRPr lang="en-GB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073F47-F589-4BB9-A950-9A826AE844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99861">
            <a:off x="6678313" y="796817"/>
            <a:ext cx="2199800" cy="88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A976D9A-93E7-456F-ACB2-138BAC57A7C5}"/>
              </a:ext>
            </a:extLst>
          </p:cNvPr>
          <p:cNvSpPr txBox="1"/>
          <p:nvPr/>
        </p:nvSpPr>
        <p:spPr>
          <a:xfrm>
            <a:off x="163184" y="108858"/>
            <a:ext cx="36872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808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Activity 4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80808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A864475-A06F-4ADF-944E-9DCF07671580}"/>
              </a:ext>
            </a:extLst>
          </p:cNvPr>
          <p:cNvSpPr txBox="1">
            <a:spLocks/>
          </p:cNvSpPr>
          <p:nvPr/>
        </p:nvSpPr>
        <p:spPr>
          <a:xfrm>
            <a:off x="3802742" y="382912"/>
            <a:ext cx="8389258" cy="8589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Compare life in space with life on Earth:</a:t>
            </a:r>
          </a:p>
        </p:txBody>
      </p:sp>
      <p:graphicFrame>
        <p:nvGraphicFramePr>
          <p:cNvPr id="3" name="Table 9">
            <a:extLst>
              <a:ext uri="{FF2B5EF4-FFF2-40B4-BE49-F238E27FC236}">
                <a16:creationId xmlns:a16="http://schemas.microsoft.com/office/drawing/2014/main" id="{81D298C6-A6C5-4DFE-9BFA-B250BBBB83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052444"/>
              </p:ext>
            </p:extLst>
          </p:nvPr>
        </p:nvGraphicFramePr>
        <p:xfrm>
          <a:off x="624115" y="1490908"/>
          <a:ext cx="11001828" cy="511309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667276">
                  <a:extLst>
                    <a:ext uri="{9D8B030D-6E8A-4147-A177-3AD203B41FA5}">
                      <a16:colId xmlns:a16="http://schemas.microsoft.com/office/drawing/2014/main" val="1353955399"/>
                    </a:ext>
                  </a:extLst>
                </a:gridCol>
                <a:gridCol w="3667276">
                  <a:extLst>
                    <a:ext uri="{9D8B030D-6E8A-4147-A177-3AD203B41FA5}">
                      <a16:colId xmlns:a16="http://schemas.microsoft.com/office/drawing/2014/main" val="3391685948"/>
                    </a:ext>
                  </a:extLst>
                </a:gridCol>
                <a:gridCol w="3667276">
                  <a:extLst>
                    <a:ext uri="{9D8B030D-6E8A-4147-A177-3AD203B41FA5}">
                      <a16:colId xmlns:a16="http://schemas.microsoft.com/office/drawing/2014/main" val="877168053"/>
                    </a:ext>
                  </a:extLst>
                </a:gridCol>
              </a:tblGrid>
              <a:tr h="137597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331626"/>
                  </a:ext>
                </a:extLst>
              </a:tr>
              <a:tr h="133085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8486704"/>
                  </a:ext>
                </a:extLst>
              </a:tr>
              <a:tr h="118408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5097633"/>
                  </a:ext>
                </a:extLst>
              </a:tr>
              <a:tr h="122218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214133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67342ECC-BBA5-4ECA-A28D-D76B76CEC3A4}"/>
              </a:ext>
            </a:extLst>
          </p:cNvPr>
          <p:cNvSpPr txBox="1">
            <a:spLocks/>
          </p:cNvSpPr>
          <p:nvPr/>
        </p:nvSpPr>
        <p:spPr>
          <a:xfrm>
            <a:off x="5039438" y="1681312"/>
            <a:ext cx="2113124" cy="8589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Space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cs typeface="Aharoni" pitchFamily="2" charset="-79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F2E68D-61F9-421D-99E3-B6888D449263}"/>
              </a:ext>
            </a:extLst>
          </p:cNvPr>
          <p:cNvSpPr txBox="1">
            <a:spLocks/>
          </p:cNvSpPr>
          <p:nvPr/>
        </p:nvSpPr>
        <p:spPr>
          <a:xfrm>
            <a:off x="8646238" y="1681312"/>
            <a:ext cx="2113124" cy="8589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Earth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cs typeface="Aharoni" pitchFamily="2" charset="-79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822AEF1-4CA1-47A4-813A-3B58BD7FF201}"/>
              </a:ext>
            </a:extLst>
          </p:cNvPr>
          <p:cNvSpPr txBox="1">
            <a:spLocks/>
          </p:cNvSpPr>
          <p:nvPr/>
        </p:nvSpPr>
        <p:spPr>
          <a:xfrm>
            <a:off x="1577780" y="3263140"/>
            <a:ext cx="2113124" cy="8589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Food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cs typeface="Aharoni" pitchFamily="2" charset="-79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271A037-EAEE-492A-9239-771735A36886}"/>
              </a:ext>
            </a:extLst>
          </p:cNvPr>
          <p:cNvSpPr txBox="1">
            <a:spLocks/>
          </p:cNvSpPr>
          <p:nvPr/>
        </p:nvSpPr>
        <p:spPr>
          <a:xfrm>
            <a:off x="1403609" y="4480124"/>
            <a:ext cx="2490496" cy="8589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Clothes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cs typeface="Aharoni" pitchFamily="2" charset="-79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3F43BDA-C2CE-43E1-8095-2201C68C0E50}"/>
              </a:ext>
            </a:extLst>
          </p:cNvPr>
          <p:cNvSpPr txBox="1">
            <a:spLocks/>
          </p:cNvSpPr>
          <p:nvPr/>
        </p:nvSpPr>
        <p:spPr>
          <a:xfrm>
            <a:off x="1291771" y="5388493"/>
            <a:ext cx="2685142" cy="8589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Place of living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6410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12192000" cy="602128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12192000" cy="1656184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Would you like to be an astronaut in the future? Why? Why not?</a:t>
            </a:r>
            <a:endParaRPr lang="ar-K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43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0"/>
            <a:ext cx="12529392" cy="695739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99356" y="521341"/>
            <a:ext cx="11593287" cy="165618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Thank you</a:t>
            </a:r>
            <a:endParaRPr kumimoji="0" lang="ar-KW" sz="11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omic Sans MS" pitchFamily="66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87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375" y="312738"/>
            <a:ext cx="11167842" cy="212365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1- What do you think life is on a      space station?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   (easy / difficult / enjoyable ……)</a:t>
            </a:r>
          </a:p>
        </p:txBody>
      </p:sp>
      <p:sp>
        <p:nvSpPr>
          <p:cNvPr id="3" name="Rectangle 2"/>
          <p:cNvSpPr/>
          <p:nvPr/>
        </p:nvSpPr>
        <p:spPr>
          <a:xfrm>
            <a:off x="460375" y="4849153"/>
            <a:ext cx="11167842" cy="144655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2- Would you like to travel to space? Why?</a:t>
            </a:r>
          </a:p>
        </p:txBody>
      </p:sp>
      <p:sp>
        <p:nvSpPr>
          <p:cNvPr id="4" name="AutoShape 2" descr="ÙØªÙØ¬Ø© Ø¨Ø­Ø« Ø§ÙØµÙØ± Ø¹Ù âªastronaut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4" descr="ÙØªÙØ¬Ø© Ø¨Ø­Ø« Ø§ÙØµÙØ± Ø¹Ù âªastronautâ¬â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2588796"/>
            <a:ext cx="4412343" cy="21899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718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B7F4C4F-65B1-4C64-8ABC-17859C99E606}"/>
              </a:ext>
            </a:extLst>
          </p:cNvPr>
          <p:cNvSpPr txBox="1">
            <a:spLocks/>
          </p:cNvSpPr>
          <p:nvPr/>
        </p:nvSpPr>
        <p:spPr>
          <a:xfrm>
            <a:off x="-145141" y="1343201"/>
            <a:ext cx="11887199" cy="8589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Read the text and give it another title: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40C4FC5-2F45-4FDC-BF22-BEDAE657CF6A}"/>
              </a:ext>
            </a:extLst>
          </p:cNvPr>
          <p:cNvSpPr txBox="1">
            <a:spLocks/>
          </p:cNvSpPr>
          <p:nvPr/>
        </p:nvSpPr>
        <p:spPr>
          <a:xfrm>
            <a:off x="3754884" y="357230"/>
            <a:ext cx="3451762" cy="85898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Activity 1 :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736CF22E-1631-4DF9-B67E-D7B5E2847BE7}"/>
              </a:ext>
            </a:extLst>
          </p:cNvPr>
          <p:cNvSpPr/>
          <p:nvPr/>
        </p:nvSpPr>
        <p:spPr>
          <a:xfrm>
            <a:off x="718407" y="2647225"/>
            <a:ext cx="5165558" cy="3037958"/>
          </a:xfrm>
          <a:prstGeom prst="clou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24A442-8362-4F42-884E-CC0F090742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16" t="25481" r="27412" b="5185"/>
          <a:stretch/>
        </p:blipFill>
        <p:spPr>
          <a:xfrm>
            <a:off x="6175651" y="2202183"/>
            <a:ext cx="5777809" cy="43748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731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311125-632C-46EE-AB41-0E017A3AE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1"/>
            <a:ext cx="12192001" cy="695739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55372" y="427500"/>
            <a:ext cx="4439479" cy="2855726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1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kumimoji="0" lang="ar-KW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60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CBC505-5836-47A9-9F35-E5494758FF9C}"/>
              </a:ext>
            </a:extLst>
          </p:cNvPr>
          <p:cNvSpPr txBox="1"/>
          <p:nvPr/>
        </p:nvSpPr>
        <p:spPr>
          <a:xfrm>
            <a:off x="146873" y="2056902"/>
            <a:ext cx="66893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get rid of something; throw out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8D3275-D467-4195-8ACF-1F5EF7B73964}"/>
              </a:ext>
            </a:extLst>
          </p:cNvPr>
          <p:cNvSpPr txBox="1"/>
          <p:nvPr/>
        </p:nvSpPr>
        <p:spPr>
          <a:xfrm>
            <a:off x="2767224" y="498433"/>
            <a:ext cx="63325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dispose of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(PhV)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dispose of meaning in english - بحث Google">
            <a:hlinkClick r:id="" action="ppaction://media"/>
            <a:extLst>
              <a:ext uri="{FF2B5EF4-FFF2-40B4-BE49-F238E27FC236}">
                <a16:creationId xmlns:a16="http://schemas.microsoft.com/office/drawing/2014/main" id="{03C8AF0B-D8C2-4125-A343-F10CA8FA92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7889" y="4293358"/>
            <a:ext cx="487363" cy="487363"/>
          </a:xfrm>
          <a:prstGeom prst="rect">
            <a:avLst/>
          </a:prstGeom>
        </p:spPr>
      </p:pic>
      <p:pic>
        <p:nvPicPr>
          <p:cNvPr id="10" name="Picture 9" descr="11971239281768335436doctormo_Put_Rubbish_in_Bin_Signs_svg_med.png">
            <a:extLst>
              <a:ext uri="{FF2B5EF4-FFF2-40B4-BE49-F238E27FC236}">
                <a16:creationId xmlns:a16="http://schemas.microsoft.com/office/drawing/2014/main" id="{825E960F-45ED-4CE1-B9CF-A5D0D0FBF97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16418" y="2226366"/>
            <a:ext cx="4234442" cy="41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9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59F6D221-2E98-4191-848A-3995C956B494}"/>
              </a:ext>
            </a:extLst>
          </p:cNvPr>
          <p:cNvSpPr/>
          <p:nvPr/>
        </p:nvSpPr>
        <p:spPr>
          <a:xfrm>
            <a:off x="3872425" y="529368"/>
            <a:ext cx="4757530" cy="219986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9DF043-A056-4342-9C88-A7C98781C23A}"/>
              </a:ext>
            </a:extLst>
          </p:cNvPr>
          <p:cNvSpPr txBox="1"/>
          <p:nvPr/>
        </p:nvSpPr>
        <p:spPr>
          <a:xfrm>
            <a:off x="4559861" y="1075300"/>
            <a:ext cx="33826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Example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D8C543-287D-4E31-BB05-4D4D88DA37EF}"/>
              </a:ext>
            </a:extLst>
          </p:cNvPr>
          <p:cNvSpPr txBox="1"/>
          <p:nvPr/>
        </p:nvSpPr>
        <p:spPr>
          <a:xfrm>
            <a:off x="441086" y="2813495"/>
            <a:ext cx="113098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Astronauts have to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dispose of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rubbish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0B60C5-A854-4AE4-B438-16431BD8D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425" y="4147930"/>
            <a:ext cx="5114949" cy="245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2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CBC505-5836-47A9-9F35-E5494758FF9C}"/>
              </a:ext>
            </a:extLst>
          </p:cNvPr>
          <p:cNvSpPr txBox="1"/>
          <p:nvPr/>
        </p:nvSpPr>
        <p:spPr>
          <a:xfrm>
            <a:off x="442053" y="1728091"/>
            <a:ext cx="57914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move slowly through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air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57B654-26EF-474B-B412-48C858CF6129}"/>
              </a:ext>
            </a:extLst>
          </p:cNvPr>
          <p:cNvSpPr/>
          <p:nvPr/>
        </p:nvSpPr>
        <p:spPr>
          <a:xfrm>
            <a:off x="3786598" y="363118"/>
            <a:ext cx="37112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float     (V)</a:t>
            </a:r>
          </a:p>
        </p:txBody>
      </p:sp>
      <p:pic>
        <p:nvPicPr>
          <p:cNvPr id="7" name="float Meaning in the Cambridge English Dictionary">
            <a:hlinkClick r:id="" action="ppaction://media"/>
            <a:extLst>
              <a:ext uri="{FF2B5EF4-FFF2-40B4-BE49-F238E27FC236}">
                <a16:creationId xmlns:a16="http://schemas.microsoft.com/office/drawing/2014/main" id="{37AD7692-F724-425A-A320-7AB0614CD6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6141" y="4604454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7D8D5C-62CE-4CBE-8135-4317D0C49A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459" y="1728090"/>
            <a:ext cx="5686742" cy="488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7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7b0aa8-1781-4c54-a774-0e389bbc798c" xsi:nil="true"/>
    <lcf76f155ced4ddcb4097134ff3c332f xmlns="c254ae3f-3131-48d8-b26b-ed44294e533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BD7DD247DD39A441B9A3C26F7BBAABB2" ma:contentTypeVersion="16" ma:contentTypeDescription="إنشاء مستند جديد." ma:contentTypeScope="" ma:versionID="b60661867d98f7db2871b38ddc9fa959">
  <xsd:schema xmlns:xsd="http://www.w3.org/2001/XMLSchema" xmlns:xs="http://www.w3.org/2001/XMLSchema" xmlns:p="http://schemas.microsoft.com/office/2006/metadata/properties" xmlns:ns2="b97b0aa8-1781-4c54-a774-0e389bbc798c" xmlns:ns3="c254ae3f-3131-48d8-b26b-ed44294e533b" targetNamespace="http://schemas.microsoft.com/office/2006/metadata/properties" ma:root="true" ma:fieldsID="d27bb44025d5ce1f3a86412a4ffb3a9e" ns2:_="" ns3:_="">
    <xsd:import namespace="b97b0aa8-1781-4c54-a774-0e389bbc798c"/>
    <xsd:import namespace="c254ae3f-3131-48d8-b26b-ed44294e53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b0aa8-1781-4c54-a774-0e389bbc79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تمت مشاركته مع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مشتركة مع تفاصيل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aa6012f-6f76-4bd2-ba88-948f847b5d82}" ma:internalName="TaxCatchAll" ma:showField="CatchAllData" ma:web="b97b0aa8-1781-4c54-a774-0e389bbc79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4ae3f-3131-48d8-b26b-ed44294e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علامات الصور" ma:readOnly="false" ma:fieldId="{5cf76f15-5ced-4ddc-b409-7134ff3c332f}" ma:taxonomyMulti="true" ma:sspId="71fa80e8-f9fa-49b3-9546-d5146fade0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8563A4-9F8B-40E4-A318-DE75AEBF9F9D}">
  <ds:schemaRefs>
    <ds:schemaRef ds:uri="http://schemas.microsoft.com/office/2006/metadata/properties"/>
    <ds:schemaRef ds:uri="http://schemas.microsoft.com/office/infopath/2007/PartnerControls"/>
    <ds:schemaRef ds:uri="b97b0aa8-1781-4c54-a774-0e389bbc798c"/>
    <ds:schemaRef ds:uri="c254ae3f-3131-48d8-b26b-ed44294e533b"/>
  </ds:schemaRefs>
</ds:datastoreItem>
</file>

<file path=customXml/itemProps2.xml><?xml version="1.0" encoding="utf-8"?>
<ds:datastoreItem xmlns:ds="http://schemas.openxmlformats.org/officeDocument/2006/customXml" ds:itemID="{A2D5F668-4781-4F3A-B5E1-780D999EAAC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00C125-32F1-49DE-91DA-574F21CB73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7b0aa8-1781-4c54-a774-0e389bbc798c"/>
    <ds:schemaRef ds:uri="c254ae3f-3131-48d8-b26b-ed44294e53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501</Words>
  <Application>Microsoft Office PowerPoint</Application>
  <PresentationFormat>شاشة عريضة</PresentationFormat>
  <Paragraphs>103</Paragraphs>
  <Slides>32</Slides>
  <Notes>0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5</vt:i4>
      </vt:variant>
      <vt:variant>
        <vt:lpstr>عناوين الشرائح</vt:lpstr>
      </vt:variant>
      <vt:variant>
        <vt:i4>32</vt:i4>
      </vt:variant>
    </vt:vector>
  </HeadingPairs>
  <TitlesOfParts>
    <vt:vector size="45" baseType="lpstr">
      <vt:lpstr>Aharoni</vt:lpstr>
      <vt:lpstr>Arial</vt:lpstr>
      <vt:lpstr>Arial Black</vt:lpstr>
      <vt:lpstr>Calibri</vt:lpstr>
      <vt:lpstr>Calibri Light</vt:lpstr>
      <vt:lpstr>Comic Sans MS</vt:lpstr>
      <vt:lpstr>Garamond</vt:lpstr>
      <vt:lpstr>Times New Roman</vt:lpstr>
      <vt:lpstr>Office Theme</vt:lpstr>
      <vt:lpstr>1_Office Theme</vt:lpstr>
      <vt:lpstr>2_Office Theme</vt:lpstr>
      <vt:lpstr>3_Office Theme</vt:lpstr>
      <vt:lpstr>4_Office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Would you like to be an astronaut in the future? Why? Why not?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وسام طاهر يوسف المرسى</dc:creator>
  <cp:lastModifiedBy>hp</cp:lastModifiedBy>
  <cp:revision>74</cp:revision>
  <dcterms:created xsi:type="dcterms:W3CDTF">2020-07-07T20:11:54Z</dcterms:created>
  <dcterms:modified xsi:type="dcterms:W3CDTF">2023-10-23T08:02:27Z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0x010100BD7DD247DD39A441B9A3C26F7BBAABB2</vt:lpwstr>
  </property>
  <property fmtid="{D5CDD505-2E9C-101B-9397-08002B2CF9AE}" pid="3" name="MediaServiceImageTags">
    <vt:lpwstr/>
  </property>
</Properties>
</file>